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26"/>
  </p:notesMasterIdLst>
  <p:handoutMasterIdLst>
    <p:handoutMasterId r:id="rId27"/>
  </p:handoutMasterIdLst>
  <p:sldIdLst>
    <p:sldId id="317" r:id="rId2"/>
    <p:sldId id="320" r:id="rId3"/>
    <p:sldId id="294" r:id="rId4"/>
    <p:sldId id="318" r:id="rId5"/>
    <p:sldId id="316" r:id="rId6"/>
    <p:sldId id="258" r:id="rId7"/>
    <p:sldId id="270" r:id="rId8"/>
    <p:sldId id="299" r:id="rId9"/>
    <p:sldId id="300" r:id="rId10"/>
    <p:sldId id="301" r:id="rId11"/>
    <p:sldId id="319" r:id="rId12"/>
    <p:sldId id="321" r:id="rId13"/>
    <p:sldId id="304" r:id="rId14"/>
    <p:sldId id="323" r:id="rId15"/>
    <p:sldId id="306" r:id="rId16"/>
    <p:sldId id="307" r:id="rId17"/>
    <p:sldId id="308" r:id="rId18"/>
    <p:sldId id="309" r:id="rId19"/>
    <p:sldId id="310" r:id="rId20"/>
    <p:sldId id="322" r:id="rId21"/>
    <p:sldId id="312" r:id="rId22"/>
    <p:sldId id="313" r:id="rId23"/>
    <p:sldId id="314" r:id="rId24"/>
    <p:sldId id="315" r:id="rId25"/>
  </p:sldIdLst>
  <p:sldSz cx="10058400" cy="7772400"/>
  <p:notesSz cx="7023100" cy="9309100"/>
  <p:defaultTextStyle>
    <a:defPPr>
      <a:defRPr lang="en-US"/>
    </a:defPPr>
    <a:lvl1pPr algn="ctr" rtl="0" fontAlgn="base">
      <a:spcBef>
        <a:spcPct val="0"/>
      </a:spcBef>
      <a:spcAft>
        <a:spcPct val="0"/>
      </a:spcAft>
      <a:defRPr b="1" kern="1200">
        <a:solidFill>
          <a:schemeClr val="bg1"/>
        </a:solidFill>
        <a:latin typeface="Arial" charset="0"/>
        <a:ea typeface="+mn-ea"/>
        <a:cs typeface="+mn-cs"/>
      </a:defRPr>
    </a:lvl1pPr>
    <a:lvl2pPr marL="509412" algn="ctr" rtl="0" fontAlgn="base">
      <a:spcBef>
        <a:spcPct val="0"/>
      </a:spcBef>
      <a:spcAft>
        <a:spcPct val="0"/>
      </a:spcAft>
      <a:defRPr b="1" kern="1200">
        <a:solidFill>
          <a:schemeClr val="bg1"/>
        </a:solidFill>
        <a:latin typeface="Arial" charset="0"/>
        <a:ea typeface="+mn-ea"/>
        <a:cs typeface="+mn-cs"/>
      </a:defRPr>
    </a:lvl2pPr>
    <a:lvl3pPr marL="1018824" algn="ctr" rtl="0" fontAlgn="base">
      <a:spcBef>
        <a:spcPct val="0"/>
      </a:spcBef>
      <a:spcAft>
        <a:spcPct val="0"/>
      </a:spcAft>
      <a:defRPr b="1" kern="1200">
        <a:solidFill>
          <a:schemeClr val="bg1"/>
        </a:solidFill>
        <a:latin typeface="Arial" charset="0"/>
        <a:ea typeface="+mn-ea"/>
        <a:cs typeface="+mn-cs"/>
      </a:defRPr>
    </a:lvl3pPr>
    <a:lvl4pPr marL="1528237" algn="ctr" rtl="0" fontAlgn="base">
      <a:spcBef>
        <a:spcPct val="0"/>
      </a:spcBef>
      <a:spcAft>
        <a:spcPct val="0"/>
      </a:spcAft>
      <a:defRPr b="1" kern="1200">
        <a:solidFill>
          <a:schemeClr val="bg1"/>
        </a:solidFill>
        <a:latin typeface="Arial" charset="0"/>
        <a:ea typeface="+mn-ea"/>
        <a:cs typeface="+mn-cs"/>
      </a:defRPr>
    </a:lvl4pPr>
    <a:lvl5pPr marL="2037649" algn="ctr" rtl="0" fontAlgn="base">
      <a:spcBef>
        <a:spcPct val="0"/>
      </a:spcBef>
      <a:spcAft>
        <a:spcPct val="0"/>
      </a:spcAft>
      <a:defRPr b="1" kern="1200">
        <a:solidFill>
          <a:schemeClr val="bg1"/>
        </a:solidFill>
        <a:latin typeface="Arial" charset="0"/>
        <a:ea typeface="+mn-ea"/>
        <a:cs typeface="+mn-cs"/>
      </a:defRPr>
    </a:lvl5pPr>
    <a:lvl6pPr marL="2547061" algn="l" defTabSz="1018824" rtl="0" eaLnBrk="1" latinLnBrk="0" hangingPunct="1">
      <a:defRPr b="1" kern="1200">
        <a:solidFill>
          <a:schemeClr val="bg1"/>
        </a:solidFill>
        <a:latin typeface="Arial" charset="0"/>
        <a:ea typeface="+mn-ea"/>
        <a:cs typeface="+mn-cs"/>
      </a:defRPr>
    </a:lvl6pPr>
    <a:lvl7pPr marL="3056473" algn="l" defTabSz="1018824" rtl="0" eaLnBrk="1" latinLnBrk="0" hangingPunct="1">
      <a:defRPr b="1" kern="1200">
        <a:solidFill>
          <a:schemeClr val="bg1"/>
        </a:solidFill>
        <a:latin typeface="Arial" charset="0"/>
        <a:ea typeface="+mn-ea"/>
        <a:cs typeface="+mn-cs"/>
      </a:defRPr>
    </a:lvl7pPr>
    <a:lvl8pPr marL="3565886" algn="l" defTabSz="1018824" rtl="0" eaLnBrk="1" latinLnBrk="0" hangingPunct="1">
      <a:defRPr b="1" kern="1200">
        <a:solidFill>
          <a:schemeClr val="bg1"/>
        </a:solidFill>
        <a:latin typeface="Arial" charset="0"/>
        <a:ea typeface="+mn-ea"/>
        <a:cs typeface="+mn-cs"/>
      </a:defRPr>
    </a:lvl8pPr>
    <a:lvl9pPr marL="4075298" algn="l" defTabSz="1018824" rtl="0" eaLnBrk="1" latinLnBrk="0" hangingPunct="1">
      <a:defRPr b="1" kern="1200">
        <a:solidFill>
          <a:schemeClr val="bg1"/>
        </a:solidFill>
        <a:latin typeface="Arial" charset="0"/>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ffice 2004 Test Drive User" initials="BB" lastIdx="1" clrIdx="0"/>
  <p:cmAuthor id="1" name="X190457" initials="ab" lastIdx="1" clrIdx="1"/>
  <p:cmAuthor id="2" name="Anthony R Coulianidis" initials="ARC" lastIdx="1" clrIdx="2">
    <p:extLst>
      <p:ext uri="{19B8F6BF-5375-455C-9EA6-DF929625EA0E}">
        <p15:presenceInfo xmlns:p15="http://schemas.microsoft.com/office/powerpoint/2012/main" userId="S-1-5-21-1229272821-838170752-1801674531-5213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58"/>
    <a:srgbClr val="0899C4"/>
    <a:srgbClr val="0586BA"/>
    <a:srgbClr val="26B5CD"/>
    <a:srgbClr val="1B3B58"/>
    <a:srgbClr val="010000"/>
    <a:srgbClr val="0B436B"/>
    <a:srgbClr val="C4C4C0"/>
    <a:srgbClr val="1A2842"/>
    <a:srgbClr val="0779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24" autoAdjust="0"/>
    <p:restoredTop sz="81215" autoAdjust="0"/>
  </p:normalViewPr>
  <p:slideViewPr>
    <p:cSldViewPr>
      <p:cViewPr varScale="1">
        <p:scale>
          <a:sx n="64" d="100"/>
          <a:sy n="64" d="100"/>
        </p:scale>
        <p:origin x="1248" y="72"/>
      </p:cViewPr>
      <p:guideLst>
        <p:guide orient="horz" pos="2448"/>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50" d="100"/>
          <a:sy n="150" d="100"/>
        </p:scale>
        <p:origin x="-168" y="265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8-10-09T16:52:57.974" idx="1">
    <p:pos x="10" y="10"/>
    <p:text>65=1.98</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B4ECA2D2-978E-764F-89E8-90A56FE6A0A9}" type="datetimeFigureOut">
              <a:rPr lang="en-US" smtClean="0"/>
              <a:pPr/>
              <a:t>10/17/2018</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89BE90F2-05F3-3F4E-B664-A5914C35611E}"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l">
              <a:defRPr sz="1200" b="0">
                <a:solidFill>
                  <a:schemeClr val="tx1"/>
                </a:solidFill>
              </a:defRPr>
            </a:lvl1pPr>
          </a:lstStyle>
          <a:p>
            <a:pPr>
              <a:defRPr/>
            </a:pPr>
            <a:endParaRPr lang="en-US" dirty="0"/>
          </a:p>
        </p:txBody>
      </p:sp>
      <p:sp>
        <p:nvSpPr>
          <p:cNvPr id="36867" name="Rectangle 3"/>
          <p:cNvSpPr>
            <a:spLocks noGrp="1" noChangeArrowheads="1"/>
          </p:cNvSpPr>
          <p:nvPr>
            <p:ph type="dt" idx="1"/>
          </p:nvPr>
        </p:nvSpPr>
        <p:spPr bwMode="auto">
          <a:xfrm>
            <a:off x="3978132"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b="0">
                <a:solidFill>
                  <a:schemeClr val="tx1"/>
                </a:solidFill>
              </a:defRPr>
            </a:lvl1pPr>
          </a:lstStyle>
          <a:p>
            <a:pPr>
              <a:defRPr/>
            </a:pPr>
            <a:endParaRPr lang="en-US" dirty="0"/>
          </a:p>
        </p:txBody>
      </p:sp>
      <p:sp>
        <p:nvSpPr>
          <p:cNvPr id="26628" name="Rectangle 4"/>
          <p:cNvSpPr>
            <a:spLocks noGrp="1" noRot="1" noChangeAspect="1" noChangeArrowheads="1" noTextEdit="1"/>
          </p:cNvSpPr>
          <p:nvPr>
            <p:ph type="sldImg" idx="2"/>
          </p:nvPr>
        </p:nvSpPr>
        <p:spPr bwMode="auto">
          <a:xfrm>
            <a:off x="1252538" y="698500"/>
            <a:ext cx="4518025" cy="3490913"/>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702310" y="4421823"/>
            <a:ext cx="5618480" cy="418909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6870" name="Rectangle 6"/>
          <p:cNvSpPr>
            <a:spLocks noGrp="1" noChangeArrowheads="1"/>
          </p:cNvSpPr>
          <p:nvPr>
            <p:ph type="ftr" sz="quarter" idx="4"/>
          </p:nvPr>
        </p:nvSpPr>
        <p:spPr bwMode="auto">
          <a:xfrm>
            <a:off x="0"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l">
              <a:defRPr sz="1200" b="0">
                <a:solidFill>
                  <a:schemeClr val="tx1"/>
                </a:solidFill>
              </a:defRPr>
            </a:lvl1pPr>
          </a:lstStyle>
          <a:p>
            <a:pPr>
              <a:defRPr/>
            </a:pPr>
            <a:endParaRPr lang="en-US" dirty="0"/>
          </a:p>
        </p:txBody>
      </p:sp>
      <p:sp>
        <p:nvSpPr>
          <p:cNvPr id="36871" name="Rectangle 7"/>
          <p:cNvSpPr>
            <a:spLocks noGrp="1" noChangeArrowheads="1"/>
          </p:cNvSpPr>
          <p:nvPr>
            <p:ph type="sldNum" sz="quarter" idx="5"/>
          </p:nvPr>
        </p:nvSpPr>
        <p:spPr bwMode="auto">
          <a:xfrm>
            <a:off x="3978132"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b="0">
                <a:solidFill>
                  <a:schemeClr val="tx1"/>
                </a:solidFill>
              </a:defRPr>
            </a:lvl1pPr>
          </a:lstStyle>
          <a:p>
            <a:pPr>
              <a:defRPr/>
            </a:pPr>
            <a:fld id="{FE6A9F9C-DE39-4F0E-A509-2233E0128140}"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300" kern="1200">
        <a:solidFill>
          <a:schemeClr val="tx1"/>
        </a:solidFill>
        <a:latin typeface="Arial" charset="0"/>
        <a:ea typeface="+mn-ea"/>
        <a:cs typeface="+mn-cs"/>
      </a:defRPr>
    </a:lvl1pPr>
    <a:lvl2pPr marL="509412" algn="l" rtl="0" eaLnBrk="0" fontAlgn="base" hangingPunct="0">
      <a:spcBef>
        <a:spcPct val="30000"/>
      </a:spcBef>
      <a:spcAft>
        <a:spcPct val="0"/>
      </a:spcAft>
      <a:defRPr sz="1300" kern="1200">
        <a:solidFill>
          <a:schemeClr val="tx1"/>
        </a:solidFill>
        <a:latin typeface="Arial" charset="0"/>
        <a:ea typeface="+mn-ea"/>
        <a:cs typeface="+mn-cs"/>
      </a:defRPr>
    </a:lvl2pPr>
    <a:lvl3pPr marL="1018824" algn="l" rtl="0" eaLnBrk="0" fontAlgn="base" hangingPunct="0">
      <a:spcBef>
        <a:spcPct val="30000"/>
      </a:spcBef>
      <a:spcAft>
        <a:spcPct val="0"/>
      </a:spcAft>
      <a:defRPr sz="1300" kern="1200">
        <a:solidFill>
          <a:schemeClr val="tx1"/>
        </a:solidFill>
        <a:latin typeface="Arial" charset="0"/>
        <a:ea typeface="+mn-ea"/>
        <a:cs typeface="+mn-cs"/>
      </a:defRPr>
    </a:lvl3pPr>
    <a:lvl4pPr marL="1528237" algn="l" rtl="0" eaLnBrk="0" fontAlgn="base" hangingPunct="0">
      <a:spcBef>
        <a:spcPct val="30000"/>
      </a:spcBef>
      <a:spcAft>
        <a:spcPct val="0"/>
      </a:spcAft>
      <a:defRPr sz="1300" kern="1200">
        <a:solidFill>
          <a:schemeClr val="tx1"/>
        </a:solidFill>
        <a:latin typeface="Arial" charset="0"/>
        <a:ea typeface="+mn-ea"/>
        <a:cs typeface="+mn-cs"/>
      </a:defRPr>
    </a:lvl4pPr>
    <a:lvl5pPr marL="2037649" algn="l" rtl="0" eaLnBrk="0" fontAlgn="base" hangingPunct="0">
      <a:spcBef>
        <a:spcPct val="30000"/>
      </a:spcBef>
      <a:spcAft>
        <a:spcPct val="0"/>
      </a:spcAft>
      <a:defRPr sz="1300" kern="1200">
        <a:solidFill>
          <a:schemeClr val="tx1"/>
        </a:solidFill>
        <a:latin typeface="Arial" charset="0"/>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6D422A4-8004-4A32-B93F-45B33BEB9D65}" type="slidenum">
              <a:rPr lang="en-US" smtClean="0"/>
              <a:pPr/>
              <a:t>1</a:t>
            </a:fld>
            <a:endParaRPr lang="en-US" dirty="0"/>
          </a:p>
        </p:txBody>
      </p:sp>
      <p:sp>
        <p:nvSpPr>
          <p:cNvPr id="27651" name="Rectangle 2"/>
          <p:cNvSpPr>
            <a:spLocks noGrp="1" noRot="1" noChangeAspect="1" noChangeArrowheads="1" noTextEdit="1"/>
          </p:cNvSpPr>
          <p:nvPr>
            <p:ph type="sldImg"/>
          </p:nvPr>
        </p:nvSpPr>
        <p:spPr>
          <a:xfrm>
            <a:off x="1252538" y="698500"/>
            <a:ext cx="4518025" cy="3490913"/>
          </a:xfrm>
          <a:ln/>
        </p:spPr>
      </p:sp>
      <p:sp>
        <p:nvSpPr>
          <p:cNvPr id="27652" name="Rectangle 3"/>
          <p:cNvSpPr>
            <a:spLocks noGrp="1" noChangeArrowheads="1"/>
          </p:cNvSpPr>
          <p:nvPr>
            <p:ph type="body" idx="1"/>
          </p:nvPr>
        </p:nvSpPr>
        <p:spPr>
          <a:noFill/>
          <a:ln/>
        </p:spPr>
        <p:txBody>
          <a:bodyPr/>
          <a:lstStyle/>
          <a:p>
            <a:pPr eaLnBrk="1" hangingPunct="1"/>
            <a:r>
              <a:rPr lang="en-US" sz="1300" kern="1200" dirty="0">
                <a:solidFill>
                  <a:schemeClr val="tx1"/>
                </a:solidFill>
                <a:latin typeface="Arial" charset="0"/>
                <a:ea typeface="+mn-ea"/>
                <a:cs typeface="+mn-cs"/>
              </a:rPr>
              <a:t>Prudential and its representatives do not give legal or tax advice. Clients should consult their own advisors. </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7094BF4-0363-46ED-A5F9-921453D05122}" type="slidenum">
              <a:rPr lang="en-US" smtClean="0"/>
              <a:pPr/>
              <a:t>10</a:t>
            </a:fld>
            <a:endParaRPr lang="en-US" dirty="0"/>
          </a:p>
        </p:txBody>
      </p:sp>
      <p:sp>
        <p:nvSpPr>
          <p:cNvPr id="36867" name="Rectangle 2"/>
          <p:cNvSpPr>
            <a:spLocks noGrp="1" noRot="1" noChangeAspect="1" noChangeArrowheads="1" noTextEdit="1"/>
          </p:cNvSpPr>
          <p:nvPr>
            <p:ph type="sldImg"/>
          </p:nvPr>
        </p:nvSpPr>
        <p:spPr>
          <a:xfrm>
            <a:off x="1252538" y="698500"/>
            <a:ext cx="4518025" cy="3490913"/>
          </a:xfrm>
          <a:ln/>
        </p:spPr>
      </p:sp>
      <p:sp>
        <p:nvSpPr>
          <p:cNvPr id="36868" name="Rectangle 3"/>
          <p:cNvSpPr>
            <a:spLocks noGrp="1" noChangeArrowheads="1"/>
          </p:cNvSpPr>
          <p:nvPr>
            <p:ph type="body" idx="1"/>
          </p:nvPr>
        </p:nvSpPr>
        <p:spPr>
          <a:noFill/>
          <a:ln/>
        </p:spPr>
        <p:txBody>
          <a:bodyPr/>
          <a:lstStyle/>
          <a:p>
            <a:pPr eaLnBrk="1" hangingPunct="1"/>
            <a:r>
              <a:rPr lang="en-US" sz="1000" dirty="0"/>
              <a:t>In summary, under a corporate split dollar non-equity arrangement, the employee/policyowner’s only cost is based on the term rate of the death benefit protection. This typically leads to a lower out-of-pocket cost for the employee, especially if a survivorship policy has been purchased and both insureds are still alive.</a:t>
            </a:r>
          </a:p>
          <a:p>
            <a:pPr eaLnBrk="1" hangingPunct="1"/>
            <a:endParaRPr lang="en-US" sz="1000" dirty="0"/>
          </a:p>
          <a:p>
            <a:pPr eaLnBrk="1" hangingPunct="1"/>
            <a:r>
              <a:rPr lang="en-US" sz="1000" dirty="0"/>
              <a:t>A corporate split dollar non-equity arrangement is typically used in conjunction with a deferred compensation arrangement for an executive or key employee. Subject to the restrictions of IRC 409A, the employee benefits from the death benefit protection during the time the arrangement is place and then at some point in the future the policy will be distributed to the employee. The employee can then use the policy cash values, if any, to help supplement retirement income.</a:t>
            </a:r>
          </a:p>
          <a:p>
            <a:pPr>
              <a:lnSpc>
                <a:spcPts val="1429"/>
              </a:lnSpc>
              <a:spcAft>
                <a:spcPts val="919"/>
              </a:spcAft>
            </a:pPr>
            <a:endParaRPr lang="en-US" sz="1000" dirty="0">
              <a:solidFill>
                <a:srgbClr val="003158"/>
              </a:solidFill>
            </a:endParaRPr>
          </a:p>
          <a:p>
            <a:pPr>
              <a:lnSpc>
                <a:spcPts val="1429"/>
              </a:lnSpc>
              <a:spcAft>
                <a:spcPts val="919"/>
              </a:spcAft>
            </a:pPr>
            <a:r>
              <a:rPr lang="en-US" sz="1000" dirty="0">
                <a:solidFill>
                  <a:srgbClr val="003158"/>
                </a:solidFill>
              </a:rPr>
              <a:t>Life insurance policy cash values are accessed through withdrawals and policy loans. Interest is charged on loans. In general, loans are not taxable, but withdrawals are taxable to the extent they exceed basis in the policy. Loans outstanding at policy lapse or surrender before the insured’s death will cause immediate taxation to the extent of the gain in the policy. Unpaid loans and withdrawals reduce cash values and policy benefits and negate any guarantee against lapse. </a:t>
            </a:r>
          </a:p>
          <a:p>
            <a:pPr>
              <a:lnSpc>
                <a:spcPts val="1429"/>
              </a:lnSpc>
              <a:spcAft>
                <a:spcPts val="919"/>
              </a:spcAft>
            </a:pPr>
            <a:endParaRPr lang="en-US" sz="1000" dirty="0">
              <a:solidFill>
                <a:srgbClr val="003158"/>
              </a:solidFill>
            </a:endParaRPr>
          </a:p>
          <a:p>
            <a:pPr>
              <a:lnSpc>
                <a:spcPts val="1429"/>
              </a:lnSpc>
              <a:spcAft>
                <a:spcPts val="919"/>
              </a:spcAft>
            </a:pPr>
            <a:r>
              <a:rPr lang="en-US" sz="1000" dirty="0">
                <a:solidFill>
                  <a:srgbClr val="003158"/>
                </a:solidFill>
              </a:rPr>
              <a:t>If a policy is a Modified Endowment Contract (MEC), distributions (including loans) are taxable to the extent of income in the policy, and an additional 10% federal income tax penalty may apply. Consult your tax advisor for advice regarding your particular situation.</a:t>
            </a:r>
          </a:p>
          <a:p>
            <a:pPr eaLnBrk="1" hangingPunct="1"/>
            <a:endParaRPr lang="en-US" sz="1000" dirty="0"/>
          </a:p>
          <a:p>
            <a:pPr eaLnBrk="1" hangingPunct="1"/>
            <a:endParaRPr lang="en-US" sz="10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252538" y="698500"/>
            <a:ext cx="4518025" cy="3490913"/>
          </a:xfrm>
          <a:ln/>
        </p:spPr>
      </p:sp>
      <p:sp>
        <p:nvSpPr>
          <p:cNvPr id="65539" name="Rectangle 3"/>
          <p:cNvSpPr>
            <a:spLocks noGrp="1" noChangeArrowheads="1"/>
          </p:cNvSpPr>
          <p:nvPr>
            <p:ph type="body" idx="1"/>
          </p:nvPr>
        </p:nvSpPr>
        <p:spPr>
          <a:noFill/>
          <a:ln/>
        </p:spPr>
        <p:txBody>
          <a:bodyPr/>
          <a:lstStyle/>
          <a:p>
            <a:pPr eaLnBrk="1" hangingPunct="1"/>
            <a:r>
              <a:rPr lang="en-US" sz="1000" dirty="0"/>
              <a:t>The taxable event or “economic benefit” is determined by either the IRS’s Table 2001 rates or the life insurance carrier’s one-year term rates if the carrier’s one-year term policy is qualified to be used for split dollar plans. It should be noted that the Table 2001 rates and most carriers’ one-year term rates are listed as a cost per thousand dollars of insurance.</a:t>
            </a:r>
          </a:p>
          <a:p>
            <a:pPr eaLnBrk="1" hangingPunct="1"/>
            <a:endParaRPr lang="en-US" sz="1000" dirty="0"/>
          </a:p>
          <a:p>
            <a:pPr eaLnBrk="1" hangingPunct="1"/>
            <a:r>
              <a:rPr lang="en-US" sz="1000" dirty="0"/>
              <a:t>Divide the net death benefit by 1,000 because the Table 2001 and carrier one-year term rates are expressed as a cost per thousand dollars of insurance. Multiply that number by the appropriate rate for the insured’s age. The result is the Initial Economic Benefit in dollars to the employee.</a:t>
            </a:r>
          </a:p>
          <a:p>
            <a:pPr eaLnBrk="1" hangingPunct="1"/>
            <a:endParaRPr lang="en-US" sz="1000" dirty="0"/>
          </a:p>
          <a:p>
            <a:pPr eaLnBrk="1" hangingPunct="1"/>
            <a:r>
              <a:rPr lang="en-US" sz="1000" dirty="0"/>
              <a:t>The schedule shown reflects Prudential’s </a:t>
            </a:r>
            <a:r>
              <a:rPr lang="en-US" sz="1000" dirty="0" err="1"/>
              <a:t>PruTerm</a:t>
            </a:r>
            <a:r>
              <a:rPr lang="en-US" sz="1000" dirty="0"/>
              <a:t> One annual renewable term rates and they are available to all insureds up through age 85, subject to underwriting. Consider these as a alternate method of valuation. Clients should seek advice from their tax advisor.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3327D47-B264-4F80-A064-6DEEA4A36140}" type="slidenum">
              <a:rPr lang="en-US" smtClean="0"/>
              <a:pPr/>
              <a:t>12</a:t>
            </a:fld>
            <a:endParaRPr lang="en-US" dirty="0"/>
          </a:p>
        </p:txBody>
      </p:sp>
      <p:sp>
        <p:nvSpPr>
          <p:cNvPr id="37891" name="Rectangle 2"/>
          <p:cNvSpPr>
            <a:spLocks noGrp="1" noRot="1" noChangeAspect="1" noChangeArrowheads="1" noTextEdit="1"/>
          </p:cNvSpPr>
          <p:nvPr>
            <p:ph type="sldImg"/>
          </p:nvPr>
        </p:nvSpPr>
        <p:spPr>
          <a:xfrm>
            <a:off x="1252538" y="698500"/>
            <a:ext cx="4518025" cy="3490913"/>
          </a:xfrm>
          <a:ln/>
        </p:spPr>
      </p:sp>
      <p:sp>
        <p:nvSpPr>
          <p:cNvPr id="37892" name="Rectangle 3"/>
          <p:cNvSpPr>
            <a:spLocks noGrp="1" noChangeArrowheads="1"/>
          </p:cNvSpPr>
          <p:nvPr>
            <p:ph type="body" idx="1"/>
          </p:nvPr>
        </p:nvSpPr>
        <p:spPr>
          <a:noFill/>
          <a:ln/>
        </p:spPr>
        <p:txBody>
          <a:bodyPr/>
          <a:lstStyle/>
          <a:p>
            <a:pPr eaLnBrk="1" hangingPunct="1">
              <a:lnSpc>
                <a:spcPct val="80000"/>
              </a:lnSpc>
            </a:pPr>
            <a:r>
              <a:rPr lang="en-US" sz="1000" dirty="0"/>
              <a:t>A Corporate split dollar loan arrangement works as follows. The corporation lends premium dollars to the employee/policyowner at a market interest rate. The employee/policyowner pays interest to the corporation and uses the loaned dollars to buy life insurance. The corporation will typically take back a collateral assignment on the life insurance policy equal to the amount loaned to the employee/policyowner (i.e., the premiums).</a:t>
            </a:r>
          </a:p>
          <a:p>
            <a:pPr eaLnBrk="1" hangingPunct="1">
              <a:lnSpc>
                <a:spcPct val="80000"/>
              </a:lnSpc>
            </a:pPr>
            <a:endParaRPr lang="en-US" sz="1000" dirty="0"/>
          </a:p>
          <a:p>
            <a:pPr eaLnBrk="1" hangingPunct="1">
              <a:lnSpc>
                <a:spcPct val="80000"/>
              </a:lnSpc>
            </a:pPr>
            <a:r>
              <a:rPr lang="en-US" sz="1000" dirty="0"/>
              <a:t>The employee/policyowner can repay the loan at any time (subject to any contrary provisions in the loan document). In some cases there may be enough cash value in the policy to repay the loan during the insured’s life. In other cases, the loan will be repaid at death using a portion of the policy proceeds. In all cases, the employee/policyowner will have access to any cash value in excess of the outstanding loan balance. If the intended sale contains marketable securities (i.e., variable universal life insurance), there may be risks associated with leveraging 100% of the purchase price of a security. The loan balance may still need to be repaid even if the security does not perform as planned. </a:t>
            </a:r>
          </a:p>
          <a:p>
            <a:pPr eaLnBrk="1" hangingPunct="1">
              <a:lnSpc>
                <a:spcPct val="80000"/>
              </a:lnSpc>
            </a:pPr>
            <a:endParaRPr lang="en-US" sz="1000" dirty="0"/>
          </a:p>
          <a:p>
            <a:pPr eaLnBrk="1" hangingPunct="1">
              <a:lnSpc>
                <a:spcPct val="80000"/>
              </a:lnSpc>
            </a:pPr>
            <a:r>
              <a:rPr lang="en-US" sz="1000" dirty="0"/>
              <a:t>Be aware that a public company is prohibited from entering into a split dollar loan arrangement with a director or executive officer. The Sarbanes-Oxley Act of 2003 contains a provision that prohibits loans to directors or executive officers of publicly held companies. Purchasers of life insurance policies to be used in these types of arrangements are strongly advised to consult with their tax or legal advisor to determine the impact of this legislation on any loan arrangement plan.</a:t>
            </a:r>
          </a:p>
          <a:p>
            <a:pPr eaLnBrk="1" hangingPunct="1">
              <a:lnSpc>
                <a:spcPct val="80000"/>
              </a:lnSpc>
            </a:pPr>
            <a:endParaRPr lang="en-US" sz="1000" dirty="0"/>
          </a:p>
          <a:p>
            <a:pPr eaLnBrk="1" hangingPunct="1">
              <a:lnSpc>
                <a:spcPct val="80000"/>
              </a:lnSpc>
            </a:pPr>
            <a:r>
              <a:rPr lang="en-US" sz="1000" dirty="0"/>
              <a:t> </a:t>
            </a:r>
          </a:p>
          <a:p>
            <a:pPr eaLnBrk="1" hangingPunct="1">
              <a:lnSpc>
                <a:spcPct val="80000"/>
              </a:lnSpc>
            </a:pPr>
            <a:endParaRPr lang="en-US" dirty="0"/>
          </a:p>
          <a:p>
            <a:pPr eaLnBrk="1" hangingPunct="1">
              <a:lnSpc>
                <a:spcPct val="80000"/>
              </a:lnSpc>
            </a:pPr>
            <a:endParaRPr lang="en-US" sz="10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52F0670-28C5-4C22-9092-DAB97EFE2720}" type="slidenum">
              <a:rPr lang="en-US" smtClean="0"/>
              <a:pPr/>
              <a:t>13</a:t>
            </a:fld>
            <a:endParaRPr lang="en-US" dirty="0"/>
          </a:p>
        </p:txBody>
      </p:sp>
      <p:sp>
        <p:nvSpPr>
          <p:cNvPr id="38915" name="Rectangle 2"/>
          <p:cNvSpPr>
            <a:spLocks noGrp="1" noRot="1" noChangeAspect="1" noChangeArrowheads="1" noTextEdit="1"/>
          </p:cNvSpPr>
          <p:nvPr>
            <p:ph type="sldImg"/>
          </p:nvPr>
        </p:nvSpPr>
        <p:spPr>
          <a:xfrm>
            <a:off x="1252538" y="698500"/>
            <a:ext cx="4518025" cy="3490913"/>
          </a:xfrm>
          <a:ln/>
        </p:spPr>
      </p:sp>
      <p:sp>
        <p:nvSpPr>
          <p:cNvPr id="38916" name="Rectangle 3"/>
          <p:cNvSpPr>
            <a:spLocks noGrp="1" noChangeArrowheads="1"/>
          </p:cNvSpPr>
          <p:nvPr>
            <p:ph type="body" idx="1"/>
          </p:nvPr>
        </p:nvSpPr>
        <p:spPr>
          <a:noFill/>
          <a:ln/>
        </p:spPr>
        <p:txBody>
          <a:bodyPr/>
          <a:lstStyle/>
          <a:p>
            <a:pPr marL="233309" indent="-233309" eaLnBrk="1" hangingPunct="1">
              <a:lnSpc>
                <a:spcPct val="90000"/>
              </a:lnSpc>
            </a:pPr>
            <a:r>
              <a:rPr lang="en-US" sz="1000" dirty="0"/>
              <a:t>The benefits of a corporate split dollar loan arrangement are as follows:</a:t>
            </a:r>
          </a:p>
          <a:p>
            <a:pPr marL="233309" indent="-233309" eaLnBrk="1" hangingPunct="1">
              <a:lnSpc>
                <a:spcPct val="90000"/>
              </a:lnSpc>
              <a:buFontTx/>
              <a:buAutoNum type="arabicPeriod"/>
            </a:pPr>
            <a:r>
              <a:rPr lang="en-US" sz="1000" dirty="0"/>
              <a:t>The employee’s/policyowner’s cost is based on the interest rate. That rate is typically set at the lowest rate that will avoid the imputation of interest to both parties.</a:t>
            </a:r>
          </a:p>
          <a:p>
            <a:pPr marL="233309" indent="-233309" eaLnBrk="1" hangingPunct="1">
              <a:lnSpc>
                <a:spcPct val="90000"/>
              </a:lnSpc>
              <a:buFontTx/>
              <a:buAutoNum type="arabicPeriod"/>
            </a:pPr>
            <a:r>
              <a:rPr lang="en-US" sz="1000" dirty="0"/>
              <a:t>All policy equity accrues to the benefit of the employee/policyowner, less any outstanding loan collateral.</a:t>
            </a:r>
          </a:p>
          <a:p>
            <a:pPr marL="233309" indent="-233309" eaLnBrk="1" hangingPunct="1">
              <a:lnSpc>
                <a:spcPct val="90000"/>
              </a:lnSpc>
              <a:buFontTx/>
              <a:buAutoNum type="arabicPeriod"/>
            </a:pPr>
            <a:r>
              <a:rPr lang="en-US" sz="1000" dirty="0"/>
              <a:t>There is the potential ability to repay the loan (and end the loan arrangement) with the cash value of the policy. The ability to repay the loan will be dependent on how much cash value is in the policy at the time the insured/employee wishes to repay the loan.</a:t>
            </a:r>
          </a:p>
          <a:p>
            <a:pPr marL="233309" indent="-233309" eaLnBrk="1" hangingPunct="1">
              <a:lnSpc>
                <a:spcPct val="90000"/>
              </a:lnSpc>
            </a:pPr>
            <a:r>
              <a:rPr lang="en-US" sz="1000" dirty="0"/>
              <a:t>The loan arrangement referenced here is a non-recourse loan.</a:t>
            </a:r>
          </a:p>
          <a:p>
            <a:pPr marL="233309" indent="-233309" eaLnBrk="1" hangingPunct="1">
              <a:lnSpc>
                <a:spcPct val="90000"/>
              </a:lnSpc>
            </a:pPr>
            <a:endParaRPr lang="en-US" sz="1000" dirty="0"/>
          </a:p>
          <a:p>
            <a:pPr>
              <a:lnSpc>
                <a:spcPts val="1531"/>
              </a:lnSpc>
              <a:spcAft>
                <a:spcPts val="1225"/>
              </a:spcAft>
            </a:pPr>
            <a:r>
              <a:rPr lang="en-US" sz="1000" dirty="0">
                <a:solidFill>
                  <a:srgbClr val="003158"/>
                </a:solidFill>
              </a:rPr>
              <a:t>Life insurance policy cash values are accessed through withdrawals and policy loans. Interest is charged on loans. In general, loans are not taxable, but withdrawals are taxable to the extent they exceed basis in the policy. Loans outstanding at policy lapse or surrender before the insured’s death will cause immediate taxation to the extent of the gain in the policy. Unpaid loans and withdrawals reduce cash values and policy benefits and negate any guarantee against lapse. </a:t>
            </a:r>
          </a:p>
          <a:p>
            <a:pPr>
              <a:lnSpc>
                <a:spcPts val="1531"/>
              </a:lnSpc>
              <a:spcAft>
                <a:spcPts val="1225"/>
              </a:spcAft>
            </a:pPr>
            <a:endParaRPr lang="en-US" sz="1000" dirty="0">
              <a:solidFill>
                <a:srgbClr val="003158"/>
              </a:solidFill>
            </a:endParaRPr>
          </a:p>
          <a:p>
            <a:pPr>
              <a:lnSpc>
                <a:spcPts val="1531"/>
              </a:lnSpc>
              <a:spcAft>
                <a:spcPts val="1225"/>
              </a:spcAft>
            </a:pPr>
            <a:r>
              <a:rPr lang="en-US" sz="1000" dirty="0">
                <a:solidFill>
                  <a:srgbClr val="003158"/>
                </a:solidFill>
              </a:rPr>
              <a:t>If a policy is a Modified Endowment Contract (MEC), distributions (including loans) are taxable to the extent of income in the policy, and an additional 10% federal income tax penalty may apply. Consult your tax advisor for advice regarding your particular situation.</a:t>
            </a:r>
          </a:p>
          <a:p>
            <a:pPr marL="233309" indent="-233309" eaLnBrk="1" hangingPunct="1">
              <a:lnSpc>
                <a:spcPct val="90000"/>
              </a:lnSpc>
            </a:pPr>
            <a:endParaRPr lang="en-US" sz="1000" dirty="0"/>
          </a:p>
          <a:p>
            <a:pPr marL="233309" indent="-233309" eaLnBrk="1" hangingPunct="1">
              <a:lnSpc>
                <a:spcPct val="90000"/>
              </a:lnSpc>
            </a:pPr>
            <a:endParaRPr lang="en-US" sz="10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2B325888-7E12-473B-A512-5DA4866E78EE}" type="slidenum">
              <a:rPr lang="en-US" smtClean="0"/>
              <a:pPr/>
              <a:t>14</a:t>
            </a:fld>
            <a:endParaRPr lang="en-US" dirty="0"/>
          </a:p>
        </p:txBody>
      </p:sp>
      <p:sp>
        <p:nvSpPr>
          <p:cNvPr id="39939" name="Rectangle 2"/>
          <p:cNvSpPr>
            <a:spLocks noGrp="1" noRot="1" noChangeAspect="1" noChangeArrowheads="1" noTextEdit="1"/>
          </p:cNvSpPr>
          <p:nvPr>
            <p:ph type="sldImg"/>
          </p:nvPr>
        </p:nvSpPr>
        <p:spPr>
          <a:xfrm>
            <a:off x="1252538" y="698500"/>
            <a:ext cx="4518025" cy="3490913"/>
          </a:xfrm>
          <a:ln/>
        </p:spPr>
      </p:sp>
      <p:sp>
        <p:nvSpPr>
          <p:cNvPr id="39940" name="Rectangle 3"/>
          <p:cNvSpPr>
            <a:spLocks noGrp="1" noChangeArrowheads="1"/>
          </p:cNvSpPr>
          <p:nvPr>
            <p:ph type="body" idx="1"/>
          </p:nvPr>
        </p:nvSpPr>
        <p:spPr>
          <a:noFill/>
          <a:ln/>
        </p:spPr>
        <p:txBody>
          <a:bodyPr/>
          <a:lstStyle/>
          <a:p>
            <a:pPr eaLnBrk="1" hangingPunct="1"/>
            <a:r>
              <a:rPr lang="en-US" sz="1000" dirty="0"/>
              <a:t>There are two primary types of loans: demand loans and term loans. Demand loans are callable upon the demand of the lender. Term loans are defined as any loan other than a demand loan. In general, a loan must state a rate of interest in excess of the appropriate applicable federal rate, which is published each month by the IRS.</a:t>
            </a:r>
          </a:p>
          <a:p>
            <a:pPr eaLnBrk="1" hangingPunct="1"/>
            <a:endParaRPr lang="en-US" sz="1000" dirty="0"/>
          </a:p>
          <a:p>
            <a:pPr eaLnBrk="1" hangingPunct="1"/>
            <a:r>
              <a:rPr lang="en-US" sz="1000" dirty="0"/>
              <a:t>The appropriate applicable federal rate for a demand loan is the “blended annual rate,” which is published once a year in July. The interest on a demand loan is retested each year to determine if the interest rate is in excess of the appropriate rate. Therefore, in order to ensure that a demand loan states a market rate of interest, the rate itself must be variable and it must be at least equal to the blended annual rate each year.</a:t>
            </a:r>
          </a:p>
          <a:p>
            <a:pPr eaLnBrk="1" hangingPunct="1"/>
            <a:endParaRPr lang="en-US" sz="1000" dirty="0"/>
          </a:p>
          <a:p>
            <a:pPr eaLnBrk="1" hangingPunct="1"/>
            <a:r>
              <a:rPr lang="en-US" sz="1000" dirty="0"/>
              <a:t>Term loans, on the other hand, are tested only once: at the time the loan is created. As such, the rate can be fixed at the time the loan is made. The appropriate federal rate for a term loan is based on the length of the loan. See the chart on the slide. </a:t>
            </a:r>
          </a:p>
          <a:p>
            <a:pPr eaLnBrk="1" hangingPunct="1"/>
            <a:endParaRPr lang="en-US" sz="1000" dirty="0"/>
          </a:p>
          <a:p>
            <a:pPr eaLnBrk="1" hangingPunct="1"/>
            <a:r>
              <a:rPr lang="en-US" sz="1000" dirty="0"/>
              <a:t>Under a split dollar loan arrangement each premium is a new loan. The loan arrangement referenced here is a non-recourse loan.</a:t>
            </a:r>
          </a:p>
          <a:p>
            <a:pPr eaLnBrk="1" hangingPunct="1"/>
            <a:endParaRPr lang="en-US" sz="10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701EDBDC-220B-4768-8F62-E6DE3901EF95}" type="slidenum">
              <a:rPr lang="en-US" smtClean="0"/>
              <a:pPr/>
              <a:t>15</a:t>
            </a:fld>
            <a:endParaRPr lang="en-US" dirty="0"/>
          </a:p>
        </p:txBody>
      </p:sp>
      <p:sp>
        <p:nvSpPr>
          <p:cNvPr id="40963" name="Rectangle 2"/>
          <p:cNvSpPr>
            <a:spLocks noGrp="1" noRot="1" noChangeAspect="1" noChangeArrowheads="1" noTextEdit="1"/>
          </p:cNvSpPr>
          <p:nvPr>
            <p:ph type="sldImg"/>
          </p:nvPr>
        </p:nvSpPr>
        <p:spPr>
          <a:xfrm>
            <a:off x="1252538" y="698500"/>
            <a:ext cx="4518025" cy="3490913"/>
          </a:xfrm>
          <a:ln/>
        </p:spPr>
      </p:sp>
      <p:sp>
        <p:nvSpPr>
          <p:cNvPr id="40964" name="Rectangle 3"/>
          <p:cNvSpPr>
            <a:spLocks noGrp="1" noChangeArrowheads="1"/>
          </p:cNvSpPr>
          <p:nvPr>
            <p:ph type="body" idx="1"/>
          </p:nvPr>
        </p:nvSpPr>
        <p:spPr>
          <a:noFill/>
          <a:ln/>
        </p:spPr>
        <p:txBody>
          <a:bodyPr/>
          <a:lstStyle/>
          <a:p>
            <a:pPr eaLnBrk="1" hangingPunct="1"/>
            <a:r>
              <a:rPr lang="en-US" sz="1000" dirty="0"/>
              <a:t>Private split dollar offers increased gift tax leverage, enhanced wealth transfer since the life insurance policy is owned by the insured(s)’ ILIT, and the right to be repaid.</a:t>
            </a:r>
          </a:p>
          <a:p>
            <a:pPr eaLnBrk="1" hangingPunct="1"/>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8BEB208-619D-41FA-8A0F-956DC2B98C25}" type="slidenum">
              <a:rPr lang="en-US" smtClean="0"/>
              <a:pPr/>
              <a:t>16</a:t>
            </a:fld>
            <a:endParaRPr lang="en-US" dirty="0"/>
          </a:p>
        </p:txBody>
      </p:sp>
      <p:sp>
        <p:nvSpPr>
          <p:cNvPr id="41987" name="Rectangle 2"/>
          <p:cNvSpPr>
            <a:spLocks noGrp="1" noRot="1" noChangeAspect="1" noChangeArrowheads="1" noTextEdit="1"/>
          </p:cNvSpPr>
          <p:nvPr>
            <p:ph type="sldImg"/>
          </p:nvPr>
        </p:nvSpPr>
        <p:spPr>
          <a:xfrm>
            <a:off x="1252538" y="698500"/>
            <a:ext cx="4518025" cy="3490913"/>
          </a:xfrm>
          <a:ln/>
        </p:spPr>
      </p:sp>
      <p:sp>
        <p:nvSpPr>
          <p:cNvPr id="41988" name="Rectangle 3"/>
          <p:cNvSpPr>
            <a:spLocks noGrp="1" noChangeArrowheads="1"/>
          </p:cNvSpPr>
          <p:nvPr>
            <p:ph type="body" idx="1"/>
          </p:nvPr>
        </p:nvSpPr>
        <p:spPr>
          <a:noFill/>
          <a:ln/>
        </p:spPr>
        <p:txBody>
          <a:bodyPr/>
          <a:lstStyle/>
          <a:p>
            <a:pPr eaLnBrk="1" hangingPunct="1"/>
            <a:r>
              <a:rPr lang="en-US" sz="1000" dirty="0"/>
              <a:t>The typical profile for someone who may be interested in private split dollar is someone who has a life insurance need where the premium is in excess of their available gifting capacity, and is:</a:t>
            </a:r>
          </a:p>
          <a:p>
            <a:pPr lvl="1" eaLnBrk="1" hangingPunct="1">
              <a:buFontTx/>
              <a:buChar char="•"/>
            </a:pPr>
            <a:r>
              <a:rPr lang="en-US" sz="1000" dirty="0"/>
              <a:t>Interested in transferring as much wealth as possible to the next generation,</a:t>
            </a:r>
          </a:p>
          <a:p>
            <a:pPr lvl="1" eaLnBrk="1" hangingPunct="1">
              <a:buFontTx/>
              <a:buChar char="•"/>
            </a:pPr>
            <a:r>
              <a:rPr lang="en-US" sz="1000" dirty="0"/>
              <a:t>Interested in leveraging their annual exclusions and lifetime gift-tax exemption amounts, and</a:t>
            </a:r>
          </a:p>
          <a:p>
            <a:pPr lvl="1" eaLnBrk="1" hangingPunct="1">
              <a:buFontTx/>
              <a:buChar char="•"/>
            </a:pPr>
            <a:r>
              <a:rPr lang="en-US" sz="1000" dirty="0"/>
              <a:t>Typically over the age of 55.</a:t>
            </a:r>
          </a:p>
          <a:p>
            <a:pPr eaLnBrk="1" hangingPunct="1"/>
            <a:endParaRPr lang="en-US" sz="10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78924C1-090F-44C3-987F-1EE2B71A276D}" type="slidenum">
              <a:rPr lang="en-US" smtClean="0"/>
              <a:pPr/>
              <a:t>17</a:t>
            </a:fld>
            <a:endParaRPr lang="en-US" dirty="0"/>
          </a:p>
        </p:txBody>
      </p:sp>
      <p:sp>
        <p:nvSpPr>
          <p:cNvPr id="43011" name="Rectangle 2"/>
          <p:cNvSpPr>
            <a:spLocks noGrp="1" noRot="1" noChangeAspect="1" noChangeArrowheads="1" noTextEdit="1"/>
          </p:cNvSpPr>
          <p:nvPr>
            <p:ph type="sldImg"/>
          </p:nvPr>
        </p:nvSpPr>
        <p:spPr>
          <a:xfrm>
            <a:off x="1252538" y="698500"/>
            <a:ext cx="4518025" cy="3490913"/>
          </a:xfrm>
          <a:ln/>
        </p:spPr>
      </p:sp>
      <p:sp>
        <p:nvSpPr>
          <p:cNvPr id="43012" name="Rectangle 3"/>
          <p:cNvSpPr>
            <a:spLocks noGrp="1" noChangeArrowheads="1"/>
          </p:cNvSpPr>
          <p:nvPr>
            <p:ph type="body" idx="1"/>
          </p:nvPr>
        </p:nvSpPr>
        <p:spPr>
          <a:noFill/>
          <a:ln/>
        </p:spPr>
        <p:txBody>
          <a:bodyPr/>
          <a:lstStyle/>
          <a:p>
            <a:pPr eaLnBrk="1" hangingPunct="1"/>
            <a:r>
              <a:rPr lang="en-US" sz="1000" dirty="0"/>
              <a:t>There are two flavors of private split dollar, a non-equity arrangement and loan arrangement. </a:t>
            </a:r>
          </a:p>
          <a:p>
            <a:pPr eaLnBrk="1" hangingPunct="1"/>
            <a:r>
              <a:rPr lang="en-US" sz="1000" dirty="0"/>
              <a:t>Under a non-equity arrangement, the amount of any gift to the ILIT is based on the term rate associated with the net death benefit provided to the trust, not the full premium. The party paying the majority of the premium receives a collateral assignment equal to the greater of its premiums paid or the total cash value of the policy. This amount (the greater of the cash surrender value or premiums paid) is includable in the decedent’s estate for federal estate tax purposes. The balance of the death benefit is not includable.</a:t>
            </a:r>
          </a:p>
          <a:p>
            <a:pPr eaLnBrk="1" hangingPunct="1"/>
            <a:endParaRPr lang="en-US" sz="1000" dirty="0"/>
          </a:p>
          <a:p>
            <a:pPr eaLnBrk="1" hangingPunct="1"/>
            <a:r>
              <a:rPr lang="en-US" sz="1000" dirty="0"/>
              <a:t>Under a loan arrangement, the amount of any gift to the ILIT is based on the interest costs, not the full premium. The lending party is only entitled to receive back the loan balance. Therefore any cash value in the life insurance policy over and above the loan balance belongs to the policy owner. The loan arrangement referenced here is a non-recourse loan.</a:t>
            </a:r>
          </a:p>
          <a:p>
            <a:pPr eaLnBrk="1" hangingPunct="1"/>
            <a:endParaRPr lang="en-US" sz="10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80CA575-56B1-4764-9C07-0EAFEAC3DD50}" type="slidenum">
              <a:rPr lang="en-US" smtClean="0"/>
              <a:pPr/>
              <a:t>18</a:t>
            </a:fld>
            <a:endParaRPr lang="en-US" dirty="0"/>
          </a:p>
        </p:txBody>
      </p:sp>
      <p:sp>
        <p:nvSpPr>
          <p:cNvPr id="44035" name="Rectangle 2"/>
          <p:cNvSpPr>
            <a:spLocks noGrp="1" noRot="1" noChangeAspect="1" noChangeArrowheads="1" noTextEdit="1"/>
          </p:cNvSpPr>
          <p:nvPr>
            <p:ph type="sldImg"/>
          </p:nvPr>
        </p:nvSpPr>
        <p:spPr>
          <a:xfrm>
            <a:off x="1252538" y="698500"/>
            <a:ext cx="4518025" cy="3490913"/>
          </a:xfrm>
          <a:ln/>
        </p:spPr>
      </p:sp>
      <p:sp>
        <p:nvSpPr>
          <p:cNvPr id="44036" name="Rectangle 3"/>
          <p:cNvSpPr>
            <a:spLocks noGrp="1" noChangeArrowheads="1"/>
          </p:cNvSpPr>
          <p:nvPr>
            <p:ph type="body" idx="1"/>
          </p:nvPr>
        </p:nvSpPr>
        <p:spPr>
          <a:noFill/>
          <a:ln/>
        </p:spPr>
        <p:txBody>
          <a:bodyPr/>
          <a:lstStyle/>
          <a:p>
            <a:pPr eaLnBrk="1" hangingPunct="1"/>
            <a:r>
              <a:rPr lang="en-US" sz="1000" dirty="0"/>
              <a:t>Under a non-equity arrangement, the insured(s) pay the full annual premium and take back a restrictive collateral assignment entitling them to be repaid an amount equal to the greater of their premiums paid or the total cash value of the policy at some point in the future. The value of the term death benefit protection is a gift from the grantor to the ILIT beneficiaries (which may or may not be taxable). The value of the term death benefit protection is determined by an appropriate term rate or IRS Table 2001 or its successor and is typically much less than the full premium. When the insured(s) die, any death benefit received by the trust in excess of the collaterally assigned amount belongs to the trust for distribution to beneficiaries. The collateral assigned amount will be part of the insured’s estate and may be subject to federal estate taxes.</a:t>
            </a:r>
          </a:p>
          <a:p>
            <a:pPr eaLnBrk="1" hangingPunct="1"/>
            <a:endParaRPr lang="en-US" sz="10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08DDEA2D-799D-4A28-A8E7-84207C144A30}" type="slidenum">
              <a:rPr lang="en-US" smtClean="0"/>
              <a:pPr/>
              <a:t>19</a:t>
            </a:fld>
            <a:endParaRPr lang="en-US" dirty="0"/>
          </a:p>
        </p:txBody>
      </p:sp>
      <p:sp>
        <p:nvSpPr>
          <p:cNvPr id="45059" name="Rectangle 2"/>
          <p:cNvSpPr>
            <a:spLocks noGrp="1" noRot="1" noChangeAspect="1" noChangeArrowheads="1" noTextEdit="1"/>
          </p:cNvSpPr>
          <p:nvPr>
            <p:ph type="sldImg"/>
          </p:nvPr>
        </p:nvSpPr>
        <p:spPr>
          <a:xfrm>
            <a:off x="1252538" y="698500"/>
            <a:ext cx="4518025" cy="3490913"/>
          </a:xfrm>
          <a:ln/>
        </p:spPr>
      </p:sp>
      <p:sp>
        <p:nvSpPr>
          <p:cNvPr id="45060" name="Rectangle 3"/>
          <p:cNvSpPr>
            <a:spLocks noGrp="1" noChangeArrowheads="1"/>
          </p:cNvSpPr>
          <p:nvPr>
            <p:ph type="body" idx="1"/>
          </p:nvPr>
        </p:nvSpPr>
        <p:spPr>
          <a:noFill/>
          <a:ln/>
        </p:spPr>
        <p:txBody>
          <a:bodyPr/>
          <a:lstStyle/>
          <a:p>
            <a:pPr marL="233309" indent="-233309" eaLnBrk="1" hangingPunct="1"/>
            <a:r>
              <a:rPr lang="en-US" sz="1000" dirty="0"/>
              <a:t>Benefits of a non-equity arrangement include the following:</a:t>
            </a:r>
          </a:p>
          <a:p>
            <a:pPr marL="233309" indent="-233309" eaLnBrk="1" hangingPunct="1">
              <a:buFontTx/>
              <a:buAutoNum type="arabicPeriod"/>
            </a:pPr>
            <a:r>
              <a:rPr lang="en-US" sz="1000" dirty="0"/>
              <a:t>The ability to be repaid the greater of the premiums paid or the total cash value of the policy. </a:t>
            </a:r>
          </a:p>
          <a:p>
            <a:pPr marL="233309" indent="-233309" eaLnBrk="1" hangingPunct="1">
              <a:buFontTx/>
              <a:buAutoNum type="arabicPeriod"/>
            </a:pPr>
            <a:r>
              <a:rPr lang="en-US" sz="1000" dirty="0"/>
              <a:t>An estate tax-free death benefit. Since the policy is owned by an Irrevocable Life Insurance Trust, the death benefit in excess of any collateral is paid estate tax-free to the ILIT.</a:t>
            </a:r>
          </a:p>
          <a:p>
            <a:pPr marL="233309" indent="-233309" eaLnBrk="1" hangingPunct="1">
              <a:buFontTx/>
              <a:buAutoNum type="arabicPeriod"/>
            </a:pPr>
            <a:r>
              <a:rPr lang="en-US" sz="1000" dirty="0"/>
              <a:t>Significant gift tax leverage since the value of the gift is not the full policy premium but only based on the term costs, which are generally lower in survivorship cases where both insureds are alive.</a:t>
            </a:r>
          </a:p>
          <a:p>
            <a:pPr marL="233309" indent="-233309"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4EA80350-1E79-4105-9E08-ACB12BCDEAD8}" type="slidenum">
              <a:rPr lang="en-US" smtClean="0"/>
              <a:pPr/>
              <a:t>2</a:t>
            </a:fld>
            <a:endParaRPr lang="en-US" dirty="0"/>
          </a:p>
        </p:txBody>
      </p:sp>
      <p:sp>
        <p:nvSpPr>
          <p:cNvPr id="28675" name="Rectangle 2"/>
          <p:cNvSpPr>
            <a:spLocks noGrp="1" noRot="1" noChangeAspect="1" noChangeArrowheads="1" noTextEdit="1"/>
          </p:cNvSpPr>
          <p:nvPr>
            <p:ph type="sldImg"/>
          </p:nvPr>
        </p:nvSpPr>
        <p:spPr>
          <a:xfrm>
            <a:off x="1252538" y="698500"/>
            <a:ext cx="4518025" cy="3490913"/>
          </a:xfrm>
          <a:ln/>
        </p:spPr>
      </p:sp>
      <p:sp>
        <p:nvSpPr>
          <p:cNvPr id="28676" name="Rectangle 3"/>
          <p:cNvSpPr>
            <a:spLocks noGrp="1" noChangeArrowheads="1"/>
          </p:cNvSpPr>
          <p:nvPr>
            <p:ph type="body" idx="1"/>
          </p:nvPr>
        </p:nvSpPr>
        <p:spPr>
          <a:noFill/>
          <a:ln/>
        </p:spPr>
        <p:txBody>
          <a:bodyPr/>
          <a:lstStyle/>
          <a:p>
            <a:pPr eaLnBrk="1" hangingPunct="1"/>
            <a:r>
              <a:rPr lang="en-US" sz="1000" dirty="0"/>
              <a:t>Under a split dollar arrangement, two parties join in purchasing a life insurance contract on the life of one party by splitting the cost of the insurance. The tax history of split dollar life insurance begins in 1955 with Revenue Ruling 55-713. In this Revenue Ruling, the Internal Revenue Service said that the employer’s portion of the split dollar insurance premium is a loan to the employee and that the interest the employer was not receiving on the loan was taxable income to the employee.</a:t>
            </a:r>
          </a:p>
          <a:p>
            <a:pPr eaLnBrk="1" hangingPunct="1"/>
            <a:endParaRPr lang="en-US" sz="1000" dirty="0"/>
          </a:p>
          <a:p>
            <a:pPr eaLnBrk="1" hangingPunct="1"/>
            <a:r>
              <a:rPr lang="en-US" sz="1000" dirty="0"/>
              <a:t>In 1961 the case of J. Simpson Dean (35 T.C. 1983) was decided. In that case, the service gave full force to interest-free loans and held that they result in no taxable gain to the borrower.</a:t>
            </a:r>
          </a:p>
          <a:p>
            <a:pPr eaLnBrk="1" hangingPunct="1"/>
            <a:endParaRPr lang="en-US" sz="1000" dirty="0"/>
          </a:p>
          <a:p>
            <a:pPr eaLnBrk="1" hangingPunct="1"/>
            <a:r>
              <a:rPr lang="en-US" sz="1000" dirty="0"/>
              <a:t>In 1964 the service issued Revenue Ruling 64-328 that created the economic benefit taxation theory of split dollar. Under this ruling the service held that an employee who receives an economic benefit under an arrangement with his employer generally must include in his income the value of the benefit received. In the case of a split dollar life insurance arrangement, the amount includable in income for the employee is the cost of annual term insurance (as determined by an appropriate term rate of the insurer).</a:t>
            </a:r>
          </a:p>
          <a:p>
            <a:pPr eaLnBrk="1" hangingPunct="1"/>
            <a:endParaRPr lang="en-US" sz="1000" dirty="0"/>
          </a:p>
          <a:p>
            <a:pPr eaLnBrk="1" hangingPunct="1"/>
            <a:r>
              <a:rPr lang="en-US" sz="1000" dirty="0"/>
              <a:t>In 1984 Congress enacted IRC Section 7872, which was designed to codify the service’s position that an interest-free loan results in taxable income to the borrower.</a:t>
            </a:r>
          </a:p>
          <a:p>
            <a:pPr eaLnBrk="1" hangingPunct="1"/>
            <a:r>
              <a:rPr lang="en-US" sz="1000" dirty="0"/>
              <a:t>After a series of notices, the service finally published final regulations on split dollar life insurance in September of 2003. The final regulations say that the method of taxation is determined by the identity of the policy owner, as determined by the final regulations (T.D. 9092).</a:t>
            </a:r>
          </a:p>
          <a:p>
            <a:pPr eaLnBrk="1" hangingPunct="1"/>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63795FC-90F6-49BD-B639-7CF72546E32F}" type="slidenum">
              <a:rPr lang="en-US" smtClean="0"/>
              <a:pPr/>
              <a:t>20</a:t>
            </a:fld>
            <a:endParaRPr lang="en-US" dirty="0"/>
          </a:p>
        </p:txBody>
      </p:sp>
      <p:sp>
        <p:nvSpPr>
          <p:cNvPr id="46083" name="Rectangle 2"/>
          <p:cNvSpPr>
            <a:spLocks noGrp="1" noRot="1" noChangeAspect="1" noChangeArrowheads="1" noTextEdit="1"/>
          </p:cNvSpPr>
          <p:nvPr>
            <p:ph type="sldImg"/>
          </p:nvPr>
        </p:nvSpPr>
        <p:spPr>
          <a:xfrm>
            <a:off x="1252538" y="698500"/>
            <a:ext cx="4518025" cy="3490913"/>
          </a:xfrm>
          <a:ln/>
        </p:spPr>
      </p:sp>
      <p:sp>
        <p:nvSpPr>
          <p:cNvPr id="46084" name="Rectangle 3"/>
          <p:cNvSpPr>
            <a:spLocks noGrp="1" noChangeArrowheads="1"/>
          </p:cNvSpPr>
          <p:nvPr>
            <p:ph type="body" idx="1"/>
          </p:nvPr>
        </p:nvSpPr>
        <p:spPr>
          <a:noFill/>
          <a:ln/>
        </p:spPr>
        <p:txBody>
          <a:bodyPr/>
          <a:lstStyle/>
          <a:p>
            <a:pPr eaLnBrk="1" hangingPunct="1"/>
            <a:r>
              <a:rPr lang="en-US" sz="1000" dirty="0"/>
              <a:t>Under a private split dollar loan arrangement, the insured(s) loan premium dollars to their irrevocable life insurance trust. The trust pays interest to the insured(s) and then uses the loan proceeds to purchase a life insurance policy. Typically, the trust will give the insureds/lenders a collateral assignment in the policy equal to the outstanding loan balance. When the insureds pass away, any death benefit in excess of the outstanding loan balance is kept by the trust for eventual distribution to the trust beneficiaries.</a:t>
            </a:r>
          </a:p>
          <a:p>
            <a:pPr eaLnBrk="1" hangingPunct="1"/>
            <a:endParaRPr lang="en-US" sz="1000" dirty="0"/>
          </a:p>
          <a:p>
            <a:pPr eaLnBrk="1" hangingPunct="1"/>
            <a:r>
              <a:rPr lang="en-US" sz="1000" dirty="0"/>
              <a:t>One significant difference between the private split dollar non-equity arrangement and the private split dollar loan arrangement is that all the cash value of the policy over and above the outstanding loan balance, if any, belongs to the trust in the loan arrangement. If the intended sale includes a marketable securities component, such as in a variable universal life insurance policy, there may be risks associated with leveraging 100% of the purchase price. The loan balance may still need to be repaid even if the security does not perform as planned. </a:t>
            </a:r>
          </a:p>
          <a:p>
            <a:pPr eaLnBrk="1" hangingPunct="1"/>
            <a:endParaRPr lang="en-US" dirty="0"/>
          </a:p>
          <a:p>
            <a:pPr eaLnBrk="1" hangingPunct="1"/>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6B4A077D-6712-49E6-809C-0B1BD9319D2A}" type="slidenum">
              <a:rPr lang="en-US" smtClean="0"/>
              <a:pPr/>
              <a:t>21</a:t>
            </a:fld>
            <a:endParaRPr lang="en-US" dirty="0"/>
          </a:p>
        </p:txBody>
      </p:sp>
      <p:sp>
        <p:nvSpPr>
          <p:cNvPr id="47107" name="Rectangle 2"/>
          <p:cNvSpPr>
            <a:spLocks noGrp="1" noRot="1" noChangeAspect="1" noChangeArrowheads="1" noTextEdit="1"/>
          </p:cNvSpPr>
          <p:nvPr>
            <p:ph type="sldImg"/>
          </p:nvPr>
        </p:nvSpPr>
        <p:spPr>
          <a:xfrm>
            <a:off x="1252538" y="698500"/>
            <a:ext cx="4518025" cy="3490913"/>
          </a:xfrm>
          <a:ln/>
        </p:spPr>
      </p:sp>
      <p:sp>
        <p:nvSpPr>
          <p:cNvPr id="47108" name="Rectangle 3"/>
          <p:cNvSpPr>
            <a:spLocks noGrp="1" noChangeArrowheads="1"/>
          </p:cNvSpPr>
          <p:nvPr>
            <p:ph type="body" idx="1"/>
          </p:nvPr>
        </p:nvSpPr>
        <p:spPr>
          <a:noFill/>
          <a:ln/>
        </p:spPr>
        <p:txBody>
          <a:bodyPr/>
          <a:lstStyle/>
          <a:p>
            <a:pPr marL="233309" indent="-233309" eaLnBrk="1" hangingPunct="1"/>
            <a:r>
              <a:rPr lang="en-US" sz="1000" dirty="0"/>
              <a:t>Some of the major benefits of the private split dollar loan arrangement are as follows:</a:t>
            </a:r>
          </a:p>
          <a:p>
            <a:pPr marL="233309" indent="-233309" eaLnBrk="1" hangingPunct="1">
              <a:buFontTx/>
              <a:buAutoNum type="arabicPeriod"/>
            </a:pPr>
            <a:r>
              <a:rPr lang="en-US" sz="1000" dirty="0"/>
              <a:t>The only gift necessary may be the loan interest, which may be fixed for the life of the loan. If the trust is already funded it is possible that no gifts would be necessary.</a:t>
            </a:r>
          </a:p>
          <a:p>
            <a:pPr marL="233309" indent="-233309" eaLnBrk="1" hangingPunct="1">
              <a:buFontTx/>
              <a:buAutoNum type="arabicPeriod"/>
            </a:pPr>
            <a:r>
              <a:rPr lang="en-US" sz="1000" dirty="0"/>
              <a:t>All cash value in the life insurance policy over and above the loan balance accrues to the benefit of the trust. This may enable the trust to terminate the split dollar arrangement (i.e., rollout) with the policy cash values during the life of the insured(s). </a:t>
            </a:r>
          </a:p>
          <a:p>
            <a:pPr marL="233309" indent="-233309" eaLnBrk="1" hangingPunct="1">
              <a:buFontTx/>
              <a:buAutoNum type="arabicPeriod"/>
            </a:pPr>
            <a:r>
              <a:rPr lang="en-US" sz="1000" dirty="0"/>
              <a:t>If properly structured, the life insurance death benefit in excess of any collateral should be outside the estate of the insured(s).</a:t>
            </a:r>
          </a:p>
          <a:p>
            <a:pPr marL="233309" indent="-233309" eaLnBrk="1" hangingPunct="1">
              <a:buFontTx/>
              <a:buAutoNum type="arabicPeriod"/>
            </a:pPr>
            <a:r>
              <a:rPr lang="en-US" sz="1000" dirty="0"/>
              <a:t>The insured(s) enjoy a right to be repaid their premiums at some point in the future.</a:t>
            </a:r>
          </a:p>
          <a:p>
            <a:pPr marL="233309" indent="-233309" eaLnBrk="1" hangingPunct="1"/>
            <a:endParaRPr lang="en-US" sz="1000" dirty="0"/>
          </a:p>
          <a:p>
            <a:pPr marL="233309" indent="-233309" eaLnBrk="1" hangingPunct="1"/>
            <a:r>
              <a:rPr lang="en-US" sz="1000" dirty="0"/>
              <a:t>The loan arrangement referenced here is a non-recourse loan.</a:t>
            </a:r>
          </a:p>
          <a:p>
            <a:pPr marL="233309" indent="-233309" eaLnBrk="1" hangingPunct="1"/>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FC85BB3-3ABE-44DF-97E5-5BB276062AB2}" type="slidenum">
              <a:rPr lang="en-US" smtClean="0"/>
              <a:pPr/>
              <a:t>22</a:t>
            </a:fld>
            <a:endParaRPr lang="en-US" dirty="0"/>
          </a:p>
        </p:txBody>
      </p:sp>
      <p:sp>
        <p:nvSpPr>
          <p:cNvPr id="48131" name="Rectangle 2"/>
          <p:cNvSpPr>
            <a:spLocks noGrp="1" noRot="1" noChangeAspect="1" noChangeArrowheads="1" noTextEdit="1"/>
          </p:cNvSpPr>
          <p:nvPr>
            <p:ph type="sldImg"/>
          </p:nvPr>
        </p:nvSpPr>
        <p:spPr>
          <a:xfrm>
            <a:off x="1252538" y="698500"/>
            <a:ext cx="4518025" cy="3490913"/>
          </a:xfrm>
          <a:ln/>
        </p:spPr>
      </p:sp>
      <p:sp>
        <p:nvSpPr>
          <p:cNvPr id="48132" name="Rectangle 3"/>
          <p:cNvSpPr>
            <a:spLocks noGrp="1" noChangeArrowheads="1"/>
          </p:cNvSpPr>
          <p:nvPr>
            <p:ph type="body" idx="1"/>
          </p:nvPr>
        </p:nvSpPr>
        <p:spPr>
          <a:noFill/>
          <a:ln/>
        </p:spPr>
        <p:txBody>
          <a:bodyPr/>
          <a:lstStyle/>
          <a:p>
            <a:pPr eaLnBrk="1" hangingPunct="1"/>
            <a:r>
              <a:rPr lang="en-US" sz="1000" dirty="0"/>
              <a:t>Demand loans are not recommended for private split dollar loan arrangements because it is possible that the demand feature could be construed as an incident of ownership in the life insurance policy. Any incidents of ownership would cause the death benefit to be included in the estate of the insured. The loan arrangement referenced here is a non-recourse loan.</a:t>
            </a:r>
          </a:p>
          <a:p>
            <a:pPr eaLnBrk="1" hangingPunct="1"/>
            <a:endParaRPr lang="en-US" sz="1000" dirty="0"/>
          </a:p>
          <a:p>
            <a:pPr eaLnBrk="1" hangingPunct="1"/>
            <a:r>
              <a:rPr lang="en-US" sz="1000" dirty="0"/>
              <a:t>Remember that when using a term loan, the rate depends on the length of the loan.</a:t>
            </a:r>
          </a:p>
          <a:p>
            <a:pPr eaLnBrk="1" hangingPunct="1"/>
            <a:endParaRPr lang="en-US" sz="10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83B8206B-FCD2-4BA9-B609-06D77B641EC6}" type="slidenum">
              <a:rPr lang="en-US" smtClean="0"/>
              <a:pPr/>
              <a:t>23</a:t>
            </a:fld>
            <a:endParaRPr lang="en-US" dirty="0"/>
          </a:p>
        </p:txBody>
      </p:sp>
      <p:sp>
        <p:nvSpPr>
          <p:cNvPr id="49155" name="Rectangle 2"/>
          <p:cNvSpPr>
            <a:spLocks noGrp="1" noRot="1" noChangeAspect="1" noChangeArrowheads="1" noTextEdit="1"/>
          </p:cNvSpPr>
          <p:nvPr>
            <p:ph type="sldImg"/>
          </p:nvPr>
        </p:nvSpPr>
        <p:spPr>
          <a:xfrm>
            <a:off x="1252538" y="698500"/>
            <a:ext cx="4518025" cy="3490913"/>
          </a:xfrm>
          <a:ln/>
        </p:spPr>
      </p:sp>
      <p:sp>
        <p:nvSpPr>
          <p:cNvPr id="49156" name="Rectangle 3"/>
          <p:cNvSpPr>
            <a:spLocks noGrp="1" noChangeArrowheads="1"/>
          </p:cNvSpPr>
          <p:nvPr>
            <p:ph type="body" idx="1"/>
          </p:nvPr>
        </p:nvSpPr>
        <p:spPr>
          <a:noFill/>
          <a:ln/>
        </p:spPr>
        <p:txBody>
          <a:bodyPr/>
          <a:lstStyle/>
          <a:p>
            <a:pPr marL="233309" indent="-233309" eaLnBrk="1" hangingPunct="1">
              <a:lnSpc>
                <a:spcPct val="90000"/>
              </a:lnSpc>
            </a:pPr>
            <a:r>
              <a:rPr lang="en-US" sz="1000" dirty="0"/>
              <a:t>What if the split dollar arrangement is no longer necessary? The parties will want to terminate the arrangement (i.e., do a rollout). If they decide to terminate the arrangement, they should be aware of the tax consequences of doing so. In a corporate split dollar scenario there will often be income tax consequences upon termination of the arrangement. When terminating a private split dollar arrangement, there will often be associated gift tax consequences. In order to avoid any unanticipated adverse tax consequences, the parties to the arrangement must prepare for termination in advance, preferably at the same time the arrangement is put in place.  </a:t>
            </a:r>
          </a:p>
          <a:p>
            <a:pPr marL="233309" indent="-233309" eaLnBrk="1" hangingPunct="1">
              <a:lnSpc>
                <a:spcPct val="90000"/>
              </a:lnSpc>
            </a:pPr>
            <a:r>
              <a:rPr lang="en-US" sz="1000" dirty="0"/>
              <a:t>Some of the most common rollout methods are as follows:</a:t>
            </a:r>
          </a:p>
          <a:p>
            <a:pPr marL="233309" indent="-233309" eaLnBrk="1" hangingPunct="1">
              <a:lnSpc>
                <a:spcPct val="90000"/>
              </a:lnSpc>
              <a:buFontTx/>
              <a:buAutoNum type="arabicPeriod"/>
            </a:pPr>
            <a:r>
              <a:rPr lang="en-US" sz="1000" dirty="0"/>
              <a:t>Transfer the collaterally assigned interest to the other party. Simply releasing the assignment could accomplish this goal and it could be released all at once or over time.</a:t>
            </a:r>
            <a:br>
              <a:rPr lang="en-US" sz="1000" dirty="0"/>
            </a:br>
            <a:r>
              <a:rPr lang="en-US" sz="1000" dirty="0"/>
              <a:t>(Be aware that there may be income or gift tax consequences associated with this type of termination.)</a:t>
            </a:r>
          </a:p>
          <a:p>
            <a:pPr marL="233309" indent="-233309" eaLnBrk="1" hangingPunct="1">
              <a:lnSpc>
                <a:spcPct val="90000"/>
              </a:lnSpc>
              <a:buFontTx/>
              <a:buAutoNum type="arabicPeriod"/>
            </a:pPr>
            <a:r>
              <a:rPr lang="en-US" sz="1000" dirty="0"/>
              <a:t>The party with the collateral interest could be repaid. Repayment could be in cash or in kind. Under either a corporate or private split dollar loan arrangement, the plan is often to repay the loan with a portion of the policy values. The loan arrangement referenced here is a non-recourse loan.</a:t>
            </a:r>
          </a:p>
          <a:p>
            <a:pPr marL="233309" indent="-233309" eaLnBrk="1" hangingPunct="1">
              <a:lnSpc>
                <a:spcPct val="90000"/>
              </a:lnSpc>
              <a:buFontTx/>
              <a:buAutoNum type="arabicPeriod"/>
            </a:pPr>
            <a:r>
              <a:rPr lang="en-US" sz="1000" dirty="0"/>
              <a:t>One very popular way to roll out of a private split dollar arrangement is to transfer other assets to the trust. These assets can later be used to roll out. There are discounted gifting techniques used by estate planners that make gifting to the trust very beneficial. These include grantor retained annuity trusts, charitable lead trusts, and family limited partnerships. (Please contact Advanced Markets</a:t>
            </a:r>
            <a:r>
              <a:rPr lang="en-US" sz="1000" baseline="0" dirty="0"/>
              <a:t> Team at Pru </a:t>
            </a:r>
            <a:r>
              <a:rPr lang="en-US" sz="1000" dirty="0"/>
              <a:t>for more information on these topics.)</a:t>
            </a:r>
          </a:p>
          <a:p>
            <a:pPr marL="233309" indent="-233309" eaLnBrk="1" hangingPunct="1">
              <a:lnSpc>
                <a:spcPct val="90000"/>
              </a:lnSpc>
            </a:pPr>
            <a:endParaRPr lang="en-US" sz="10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284AC47-30B4-4C89-80AB-FD02FA32DDD8}" type="slidenum">
              <a:rPr lang="en-US" smtClean="0"/>
              <a:pPr/>
              <a:t>24</a:t>
            </a:fld>
            <a:endParaRPr lang="en-US" dirty="0"/>
          </a:p>
        </p:txBody>
      </p:sp>
      <p:sp>
        <p:nvSpPr>
          <p:cNvPr id="50179" name="Rectangle 2"/>
          <p:cNvSpPr>
            <a:spLocks noGrp="1" noRot="1" noChangeAspect="1" noChangeArrowheads="1" noTextEdit="1"/>
          </p:cNvSpPr>
          <p:nvPr>
            <p:ph type="sldImg"/>
          </p:nvPr>
        </p:nvSpPr>
        <p:spPr>
          <a:xfrm>
            <a:off x="1246188" y="696913"/>
            <a:ext cx="4518025" cy="3490912"/>
          </a:xfrm>
          <a:ln/>
        </p:spPr>
      </p:sp>
      <p:sp>
        <p:nvSpPr>
          <p:cNvPr id="50180" name="Rectangle 3"/>
          <p:cNvSpPr>
            <a:spLocks noGrp="1" noChangeArrowheads="1"/>
          </p:cNvSpPr>
          <p:nvPr>
            <p:ph type="body" idx="1"/>
          </p:nvPr>
        </p:nvSpPr>
        <p:spPr>
          <a:xfrm>
            <a:off x="936414" y="4423440"/>
            <a:ext cx="5150273" cy="4185863"/>
          </a:xfrm>
          <a:noFill/>
          <a:ln/>
        </p:spPr>
        <p:txBody>
          <a:bodyPr/>
          <a:lstStyle/>
          <a:p>
            <a:pPr eaLnBrk="1" hangingPunct="1"/>
            <a:r>
              <a:rPr lang="en-US" sz="1000" dirty="0"/>
              <a:t>(See slide.)</a:t>
            </a:r>
          </a:p>
          <a:p>
            <a:pPr eaLnBrk="1" hangingPunct="1"/>
            <a:endParaRPr lang="en-US" dirty="0"/>
          </a:p>
          <a:p>
            <a:pPr eaLnBrk="1" hangingPunct="1"/>
            <a:endParaRPr lang="en-US" dirty="0"/>
          </a:p>
          <a:p>
            <a:pPr eaLnBrk="1" hangingPunct="1"/>
            <a:endParaRPr lang="en-US" dirty="0"/>
          </a:p>
          <a:p>
            <a:pPr eaLnBrk="1" hangingPunct="1"/>
            <a:endParaRPr lang="en-US" sz="1000"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DD7EF41-D361-49AE-A687-BFFEAFF555EC}" type="slidenum">
              <a:rPr lang="en-US" smtClean="0"/>
              <a:pPr/>
              <a:t>3</a:t>
            </a:fld>
            <a:endParaRPr lang="en-US" dirty="0"/>
          </a:p>
        </p:txBody>
      </p:sp>
      <p:sp>
        <p:nvSpPr>
          <p:cNvPr id="29699" name="Rectangle 2"/>
          <p:cNvSpPr>
            <a:spLocks noGrp="1" noRot="1" noChangeAspect="1" noChangeArrowheads="1" noTextEdit="1"/>
          </p:cNvSpPr>
          <p:nvPr>
            <p:ph type="sldImg"/>
          </p:nvPr>
        </p:nvSpPr>
        <p:spPr>
          <a:xfrm>
            <a:off x="1252538" y="698500"/>
            <a:ext cx="4518025" cy="3490913"/>
          </a:xfrm>
          <a:ln/>
        </p:spPr>
      </p:sp>
      <p:sp>
        <p:nvSpPr>
          <p:cNvPr id="29700" name="Rectangle 3"/>
          <p:cNvSpPr>
            <a:spLocks noGrp="1" noChangeArrowheads="1"/>
          </p:cNvSpPr>
          <p:nvPr>
            <p:ph type="body" idx="1"/>
          </p:nvPr>
        </p:nvSpPr>
        <p:spPr>
          <a:noFill/>
          <a:ln/>
        </p:spPr>
        <p:txBody>
          <a:bodyPr/>
          <a:lstStyle/>
          <a:p>
            <a:pPr eaLnBrk="1" hangingPunct="1"/>
            <a:r>
              <a:rPr lang="en-US" sz="1000" dirty="0"/>
              <a:t>So what is split dollar today? Split dollar life insurance arrangements using life insurance can provide an equitable allocation of the policy costs and benefits between the parties involved. More importantly, today’s</a:t>
            </a:r>
            <a:r>
              <a:rPr lang="en-US" sz="1000" dirty="0">
                <a:solidFill>
                  <a:srgbClr val="CC3300"/>
                </a:solidFill>
              </a:rPr>
              <a:t> </a:t>
            </a:r>
            <a:r>
              <a:rPr lang="en-US" sz="1000" dirty="0"/>
              <a:t>split dollar arrangements must comply with the final split dollar regulations issued in September 2003.</a:t>
            </a:r>
          </a:p>
          <a:p>
            <a:pPr eaLnBrk="1" hangingPunct="1"/>
            <a:endParaRPr lang="en-US" sz="10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AB951950-7C62-40A2-9599-5D789BB64870}" type="slidenum">
              <a:rPr lang="en-US" smtClean="0"/>
              <a:pPr/>
              <a:t>4</a:t>
            </a:fld>
            <a:endParaRPr lang="en-US" dirty="0"/>
          </a:p>
        </p:txBody>
      </p:sp>
      <p:sp>
        <p:nvSpPr>
          <p:cNvPr id="30723" name="Rectangle 2"/>
          <p:cNvSpPr>
            <a:spLocks noGrp="1" noRot="1" noChangeAspect="1" noChangeArrowheads="1" noTextEdit="1"/>
          </p:cNvSpPr>
          <p:nvPr>
            <p:ph type="sldImg"/>
          </p:nvPr>
        </p:nvSpPr>
        <p:spPr>
          <a:xfrm>
            <a:off x="1252538" y="698500"/>
            <a:ext cx="4518025" cy="3490913"/>
          </a:xfrm>
          <a:ln/>
        </p:spPr>
      </p:sp>
      <p:sp>
        <p:nvSpPr>
          <p:cNvPr id="30724" name="Rectangle 3"/>
          <p:cNvSpPr>
            <a:spLocks noGrp="1" noChangeArrowheads="1"/>
          </p:cNvSpPr>
          <p:nvPr>
            <p:ph type="body" idx="1"/>
          </p:nvPr>
        </p:nvSpPr>
        <p:spPr>
          <a:noFill/>
          <a:ln/>
        </p:spPr>
        <p:txBody>
          <a:bodyPr/>
          <a:lstStyle/>
          <a:p>
            <a:pPr eaLnBrk="1" hangingPunct="1"/>
            <a:r>
              <a:rPr lang="en-US" sz="1000" dirty="0"/>
              <a:t>The broad universe of split dollar encompasses both corporate and private split dollar. The parties under a corporate split dollar arrangement are the corporation or business and the business owner (or a key employee of the business). The parties under a private split dollar arrangement are a private individual or individuals and typically an irrevocable life insurance trust (ILIT).</a:t>
            </a:r>
          </a:p>
          <a:p>
            <a:pPr eaLnBrk="1" hangingPunct="1"/>
            <a:endParaRPr lang="en-US" sz="1000" dirty="0"/>
          </a:p>
          <a:p>
            <a:pPr eaLnBrk="1" hangingPunct="1"/>
            <a:r>
              <a:rPr lang="en-US" sz="1000" dirty="0"/>
              <a:t>Under both corporate and private split dollar there are generally two regimes, economic benefit and loan. Under an economic benefit regime, the policy interests are split so that one party has an interest in the greater of the cash value of the policy or premiums paid and the other party has an interest in the death benefit protection (in excess of the greater of the cash value or premiums paid).  </a:t>
            </a:r>
          </a:p>
          <a:p>
            <a:pPr eaLnBrk="1" hangingPunct="1"/>
            <a:endParaRPr lang="en-US" sz="1000" dirty="0"/>
          </a:p>
          <a:p>
            <a:pPr eaLnBrk="1" hangingPunct="1"/>
            <a:r>
              <a:rPr lang="en-US" sz="1000" dirty="0"/>
              <a:t>In a split dollar loan arrangement, the parties are also the corporation and owner/employee of the business or an individual and a trust in the estate planning arena. In many instances, the loan is secured only by the insurance policy and the policy is collaterally assigned back to the lender to secure repayment of the loan.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0A1F036C-54B2-45BC-8620-DA6D159BD282}" type="slidenum">
              <a:rPr lang="en-US" smtClean="0"/>
              <a:pPr/>
              <a:t>5</a:t>
            </a:fld>
            <a:endParaRPr lang="en-US" dirty="0"/>
          </a:p>
        </p:txBody>
      </p:sp>
      <p:sp>
        <p:nvSpPr>
          <p:cNvPr id="31747" name="Rectangle 2"/>
          <p:cNvSpPr>
            <a:spLocks noGrp="1" noRot="1" noChangeAspect="1" noChangeArrowheads="1" noTextEdit="1"/>
          </p:cNvSpPr>
          <p:nvPr>
            <p:ph type="sldImg"/>
          </p:nvPr>
        </p:nvSpPr>
        <p:spPr>
          <a:xfrm>
            <a:off x="1252538" y="698500"/>
            <a:ext cx="4518025" cy="3490913"/>
          </a:xfrm>
          <a:ln/>
        </p:spPr>
      </p:sp>
      <p:sp>
        <p:nvSpPr>
          <p:cNvPr id="31748" name="Rectangle 3"/>
          <p:cNvSpPr>
            <a:spLocks noGrp="1" noChangeArrowheads="1"/>
          </p:cNvSpPr>
          <p:nvPr>
            <p:ph type="body" idx="1"/>
          </p:nvPr>
        </p:nvSpPr>
        <p:spPr>
          <a:noFill/>
          <a:ln/>
        </p:spPr>
        <p:txBody>
          <a:bodyPr/>
          <a:lstStyle/>
          <a:p>
            <a:pPr eaLnBrk="1" hangingPunct="1"/>
            <a:r>
              <a:rPr lang="en-US" sz="1000" dirty="0"/>
              <a:t>With respect to the economic benefit regime, the employee in a corporate arrangement or the trust in a private arrangement will own the policy. Regarding the endorsement method, the business in a corporate arrangement or the grantor/insured in a private arrangement will own the policy. The employee/insured will own the policy in a non-equity collateral assignment arrangement. We’ll limit the discussion of corporate split dollar to the non-equity regime throughout the balance of the presentation.</a:t>
            </a:r>
          </a:p>
          <a:p>
            <a:pPr eaLnBrk="1" hangingPunct="1"/>
            <a:endParaRPr lang="en-US" sz="1000" dirty="0"/>
          </a:p>
          <a:p>
            <a:pPr eaLnBrk="1" hangingPunct="1"/>
            <a:r>
              <a:rPr lang="en-US" sz="1000" dirty="0"/>
              <a:t>Note: Under the endorsement method, the premium payor owns the policy and “rents” the coverage to the non-owner so there is the potential for estate inclusion if the grantor is also the insured. Therefore this method is rarely considered in a private arrangement unless the spouse is the payor and the successor owner is not the insured.  </a:t>
            </a:r>
          </a:p>
          <a:p>
            <a:pPr eaLnBrk="1" hangingPunct="1"/>
            <a:endParaRPr lang="en-US" sz="1000" dirty="0"/>
          </a:p>
          <a:p>
            <a:pPr eaLnBrk="1" hangingPunct="1"/>
            <a:r>
              <a:rPr lang="en-US" sz="1000" dirty="0"/>
              <a:t>Any split dollar arrangement that is not taxed under the economic benefit regime will be taxed under the loan regime. In a traditional loan arrangement, the premium payor will be the corporation in a corporate split dollar loan regime or the grantor/insured in a private split dollar loan regime. In these arrangements the premium payment will be considered a loan to the employee/insured or ILIT. The employee or the ILIT will then pay interest on the loan, or the amount of unpaid interest will be imputed as income or as a gift depending on the type of arrangement. Under a loan arrangement, all policy equity accrues to the actual policyowner.</a:t>
            </a:r>
          </a:p>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815A6FF2-1811-4312-8F83-629FD2877FC1}" type="slidenum">
              <a:rPr lang="en-US" smtClean="0"/>
              <a:pPr/>
              <a:t>6</a:t>
            </a:fld>
            <a:endParaRPr lang="en-US" dirty="0"/>
          </a:p>
        </p:txBody>
      </p:sp>
      <p:sp>
        <p:nvSpPr>
          <p:cNvPr id="32771" name="Rectangle 2"/>
          <p:cNvSpPr>
            <a:spLocks noGrp="1" noRot="1" noChangeAspect="1" noChangeArrowheads="1" noTextEdit="1"/>
          </p:cNvSpPr>
          <p:nvPr>
            <p:ph type="sldImg"/>
          </p:nvPr>
        </p:nvSpPr>
        <p:spPr>
          <a:xfrm>
            <a:off x="1252538" y="698500"/>
            <a:ext cx="4518025" cy="3490913"/>
          </a:xfrm>
          <a:ln/>
        </p:spPr>
      </p:sp>
      <p:sp>
        <p:nvSpPr>
          <p:cNvPr id="32772" name="Rectangle 3"/>
          <p:cNvSpPr>
            <a:spLocks noGrp="1" noChangeArrowheads="1"/>
          </p:cNvSpPr>
          <p:nvPr>
            <p:ph type="body" idx="1"/>
          </p:nvPr>
        </p:nvSpPr>
        <p:spPr>
          <a:noFill/>
          <a:ln/>
        </p:spPr>
        <p:txBody>
          <a:bodyPr/>
          <a:lstStyle/>
          <a:p>
            <a:pPr eaLnBrk="1" hangingPunct="1"/>
            <a:r>
              <a:rPr lang="en-US" sz="1000" dirty="0"/>
              <a:t>Corporate split dollar may provide a cost-effective method of using corporate dollars to provide personal life insurance benefits. The split dollar arrangement may provide the business owner or employee with important income protection, and potentially, supplemental retirement income. Corporate split dollar is often used in the context of deferred compensation and/or buy-sell planning.</a:t>
            </a:r>
          </a:p>
          <a:p>
            <a:pPr eaLnBrk="1" hangingPunct="1"/>
            <a:endParaRPr lang="en-US" sz="1000" dirty="0"/>
          </a:p>
          <a:p>
            <a:pPr eaLnBrk="1" hangingPunct="1"/>
            <a:r>
              <a:rPr lang="en-US" sz="1000" dirty="0"/>
              <a:t>Note that non-qualified deferred compensation programs are now governed by IRC 409A and corollary regulation, which impose additional restrictions on these programs.</a:t>
            </a:r>
          </a:p>
          <a:p>
            <a:pPr eaLnBrk="1" hangingPunct="1"/>
            <a:endParaRPr lang="en-US" dirty="0"/>
          </a:p>
          <a:p>
            <a:pPr eaLnBrk="1" hangingPunct="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F1334624-394D-4DB5-A6FC-A4407C8E1996}" type="slidenum">
              <a:rPr lang="en-US" smtClean="0"/>
              <a:pPr/>
              <a:t>7</a:t>
            </a:fld>
            <a:endParaRPr lang="en-US" dirty="0"/>
          </a:p>
        </p:txBody>
      </p:sp>
      <p:sp>
        <p:nvSpPr>
          <p:cNvPr id="33795" name="Rectangle 2"/>
          <p:cNvSpPr>
            <a:spLocks noGrp="1" noRot="1" noChangeAspect="1" noChangeArrowheads="1" noTextEdit="1"/>
          </p:cNvSpPr>
          <p:nvPr>
            <p:ph type="sldImg"/>
          </p:nvPr>
        </p:nvSpPr>
        <p:spPr>
          <a:xfrm>
            <a:off x="1252538" y="698500"/>
            <a:ext cx="4518025" cy="3490913"/>
          </a:xfrm>
          <a:ln/>
        </p:spPr>
      </p:sp>
      <p:sp>
        <p:nvSpPr>
          <p:cNvPr id="33796" name="Rectangle 3"/>
          <p:cNvSpPr>
            <a:spLocks noGrp="1" noChangeArrowheads="1"/>
          </p:cNvSpPr>
          <p:nvPr>
            <p:ph type="body" idx="1"/>
          </p:nvPr>
        </p:nvSpPr>
        <p:spPr>
          <a:xfrm>
            <a:off x="468207" y="4266671"/>
            <a:ext cx="6164721" cy="4732126"/>
          </a:xfrm>
          <a:noFill/>
          <a:ln/>
        </p:spPr>
        <p:txBody>
          <a:bodyPr/>
          <a:lstStyle/>
          <a:p>
            <a:pPr eaLnBrk="1" hangingPunct="1"/>
            <a:r>
              <a:rPr lang="en-US" sz="1000" dirty="0"/>
              <a:t>The profile for someone typically interested in corporate split dollar planning is a business owner who needs the protection offered by life insurance and is:</a:t>
            </a:r>
          </a:p>
          <a:p>
            <a:pPr lvl="1" eaLnBrk="1" hangingPunct="1">
              <a:buFontTx/>
              <a:buChar char="•"/>
            </a:pPr>
            <a:r>
              <a:rPr lang="en-US" sz="1000" dirty="0"/>
              <a:t>Planning for retirement,</a:t>
            </a:r>
          </a:p>
          <a:p>
            <a:pPr lvl="1" eaLnBrk="1" hangingPunct="1">
              <a:buFontTx/>
              <a:buChar char="•"/>
            </a:pPr>
            <a:r>
              <a:rPr lang="en-US" sz="1000" dirty="0"/>
              <a:t>Looking to help supplement retirement income in a tax-advantaged way,</a:t>
            </a:r>
          </a:p>
          <a:p>
            <a:pPr lvl="1" eaLnBrk="1" hangingPunct="1">
              <a:buFontTx/>
              <a:buChar char="•"/>
            </a:pPr>
            <a:r>
              <a:rPr lang="en-US" sz="1000" dirty="0"/>
              <a:t>Authorized to use corporate dollars to fund personal benefits (employee benefits), and</a:t>
            </a:r>
          </a:p>
          <a:p>
            <a:pPr lvl="1" eaLnBrk="1" hangingPunct="1">
              <a:buFontTx/>
              <a:buChar char="•"/>
            </a:pPr>
            <a:r>
              <a:rPr lang="en-US" sz="1000" dirty="0"/>
              <a:t>Typically between the ages of 35 and 55</a:t>
            </a:r>
          </a:p>
          <a:p>
            <a:pPr eaLnBrk="1" hangingPunct="1"/>
            <a:endParaRPr lang="en-US" sz="1000" dirty="0"/>
          </a:p>
          <a:p>
            <a:pPr eaLnBrk="1" hangingPunct="1"/>
            <a:endParaRPr lang="en-US" sz="10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8D7F90FD-B4D2-4590-B478-3E9D1D7623D8}" type="slidenum">
              <a:rPr lang="en-US" smtClean="0"/>
              <a:pPr/>
              <a:t>8</a:t>
            </a:fld>
            <a:endParaRPr lang="en-US" dirty="0"/>
          </a:p>
        </p:txBody>
      </p:sp>
      <p:sp>
        <p:nvSpPr>
          <p:cNvPr id="34819" name="Rectangle 2"/>
          <p:cNvSpPr>
            <a:spLocks noGrp="1" noRot="1" noChangeAspect="1" noChangeArrowheads="1" noTextEdit="1"/>
          </p:cNvSpPr>
          <p:nvPr>
            <p:ph type="sldImg"/>
          </p:nvPr>
        </p:nvSpPr>
        <p:spPr>
          <a:xfrm>
            <a:off x="1252538" y="698500"/>
            <a:ext cx="4518025" cy="3490913"/>
          </a:xfrm>
          <a:ln/>
        </p:spPr>
      </p:sp>
      <p:sp>
        <p:nvSpPr>
          <p:cNvPr id="34820" name="Rectangle 3"/>
          <p:cNvSpPr>
            <a:spLocks noGrp="1" noChangeArrowheads="1"/>
          </p:cNvSpPr>
          <p:nvPr>
            <p:ph type="body" idx="1"/>
          </p:nvPr>
        </p:nvSpPr>
        <p:spPr>
          <a:noFill/>
          <a:ln/>
        </p:spPr>
        <p:txBody>
          <a:bodyPr/>
          <a:lstStyle/>
          <a:p>
            <a:pPr eaLnBrk="1" hangingPunct="1"/>
            <a:r>
              <a:rPr lang="en-US" sz="1000" dirty="0"/>
              <a:t>There are two “flavors” of corporate split dollar. Under both arrangements the corporation (or employer) and the business owner (or key employee) split the costs and benefits of the life insurance used in</a:t>
            </a:r>
            <a:r>
              <a:rPr lang="en-US" sz="1000" dirty="0">
                <a:solidFill>
                  <a:srgbClr val="CC3300"/>
                </a:solidFill>
              </a:rPr>
              <a:t> </a:t>
            </a:r>
            <a:r>
              <a:rPr lang="en-US" sz="1000" dirty="0"/>
              <a:t>the arrangement.</a:t>
            </a:r>
          </a:p>
          <a:p>
            <a:pPr eaLnBrk="1" hangingPunct="1"/>
            <a:endParaRPr lang="en-US" sz="1000" dirty="0"/>
          </a:p>
          <a:p>
            <a:pPr eaLnBrk="1" hangingPunct="1"/>
            <a:r>
              <a:rPr lang="en-US" sz="1000" dirty="0"/>
              <a:t>To simplify this discussion, we’ll use the word “corporation” to include the employer and the word “employee/policyowner” to include the business owner, executive, or key employee who is also the insured.</a:t>
            </a:r>
          </a:p>
          <a:p>
            <a:pPr eaLnBrk="1" hangingPunct="1"/>
            <a:endParaRPr lang="en-US" sz="1000" dirty="0"/>
          </a:p>
          <a:p>
            <a:pPr eaLnBrk="1" hangingPunct="1"/>
            <a:r>
              <a:rPr lang="en-US" sz="1000" dirty="0"/>
              <a:t>Under a corporate split dollar</a:t>
            </a:r>
            <a:r>
              <a:rPr lang="en-US" sz="1000" dirty="0">
                <a:solidFill>
                  <a:srgbClr val="CC3300"/>
                </a:solidFill>
              </a:rPr>
              <a:t> </a:t>
            </a:r>
            <a:r>
              <a:rPr lang="en-US" sz="1000" dirty="0"/>
              <a:t>non-equity arrangement with the employee as policy owner, the corporation pays the majority of the premium and in return is collaterally assigned an interest in the policy equal to the greater of its premiums paid or the total cash value of the policy. The employee/policyowner’s cost is based on the value of the term death benefit protection (that protection over and above the corporation’s interest). Depending on the terms of the arrangement, the employee/policyowner may actually pay a portion of the premium equal to the term costs or, as an alternative, the corporation can pay the full premium and the employee/policyowner would simply report the term costs on his or her income tax return as income.</a:t>
            </a:r>
          </a:p>
          <a:p>
            <a:pPr eaLnBrk="1" hangingPunct="1"/>
            <a:endParaRPr lang="en-US" sz="1000" dirty="0"/>
          </a:p>
          <a:p>
            <a:pPr eaLnBrk="1" hangingPunct="1"/>
            <a:r>
              <a:rPr lang="en-US" sz="1000" dirty="0"/>
              <a:t>Under a corporate split dollar loan arrangement, the corporation lends the premium dollars to the employee/policyowner. The employee/policyowner is the owner of the policy and is entitled to all the cash value in excess of the loan balance. Interest on the loan may or may not be charged. If interest is not charged, the corporation and the employee/policyowner will both be imputed interest income. Typically, the parties will choose to charge interest at the lowest rate possible without triggering below-market income tax consequences, but of course interest income is taxable to the corporation. The loan arrangement referenced here is a non-recourse loan.</a:t>
            </a:r>
          </a:p>
          <a:p>
            <a:pPr eaLnBrk="1" hangingPunct="1"/>
            <a:endParaRPr lang="en-US" sz="1100" dirty="0"/>
          </a:p>
          <a:p>
            <a:pPr eaLnBrk="1" hangingPunct="1"/>
            <a:endParaRPr lang="en-US" sz="10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33DA71CC-148D-4292-A0BD-19B2AB13A9A2}" type="slidenum">
              <a:rPr lang="en-US" smtClean="0"/>
              <a:pPr/>
              <a:t>9</a:t>
            </a:fld>
            <a:endParaRPr lang="en-US" dirty="0"/>
          </a:p>
        </p:txBody>
      </p:sp>
      <p:sp>
        <p:nvSpPr>
          <p:cNvPr id="35843" name="Rectangle 2"/>
          <p:cNvSpPr>
            <a:spLocks noGrp="1" noRot="1" noChangeAspect="1" noChangeArrowheads="1" noTextEdit="1"/>
          </p:cNvSpPr>
          <p:nvPr>
            <p:ph type="sldImg"/>
          </p:nvPr>
        </p:nvSpPr>
        <p:spPr>
          <a:xfrm>
            <a:off x="1252538" y="698500"/>
            <a:ext cx="4518025" cy="3490913"/>
          </a:xfrm>
          <a:ln/>
        </p:spPr>
      </p:sp>
      <p:sp>
        <p:nvSpPr>
          <p:cNvPr id="35844" name="Rectangle 3"/>
          <p:cNvSpPr>
            <a:spLocks noGrp="1" noChangeArrowheads="1"/>
          </p:cNvSpPr>
          <p:nvPr>
            <p:ph type="body" idx="1"/>
          </p:nvPr>
        </p:nvSpPr>
        <p:spPr>
          <a:noFill/>
          <a:ln/>
        </p:spPr>
        <p:txBody>
          <a:bodyPr/>
          <a:lstStyle/>
          <a:p>
            <a:pPr eaLnBrk="1" hangingPunct="1"/>
            <a:r>
              <a:rPr lang="en-US" sz="1000" dirty="0"/>
              <a:t>Under a corporate split dollar non-equity arrangement, the corporation pays the full annual life insurance premium and in return receives a collateral assignment in the greater of its premiums paid or the entire cash value of the policy. Under the terms of the arrangement, the employee/policyowner is entitled to name a personal beneficiary for the net death benefit (the death benefit in excess of the employer’s collaterally assigned interest).  </a:t>
            </a:r>
          </a:p>
          <a:p>
            <a:pPr eaLnBrk="1" hangingPunct="1"/>
            <a:endParaRPr lang="en-US" sz="1000" dirty="0"/>
          </a:p>
          <a:p>
            <a:pPr eaLnBrk="1" hangingPunct="1"/>
            <a:r>
              <a:rPr lang="en-US" sz="1000" dirty="0"/>
              <a:t>IMPORTANT: The right to name a personal beneficiary is an economic benefit and its value must be reported by the employee/policyowner on his or her personal income tax return.</a:t>
            </a:r>
            <a:r>
              <a:rPr lang="en-US" sz="1000" dirty="0">
                <a:solidFill>
                  <a:srgbClr val="CC3300"/>
                </a:solidFill>
              </a:rPr>
              <a:t> </a:t>
            </a:r>
            <a:r>
              <a:rPr lang="en-US" sz="1000" dirty="0"/>
              <a:t>The value of the economic benefit is measured by an appropriate term rate or the IRS Table 2001 (or its successor).</a:t>
            </a:r>
          </a:p>
          <a:p>
            <a:pPr eaLnBrk="1" hangingPunct="1"/>
            <a:endParaRPr lang="en-US" dirty="0"/>
          </a:p>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Rounded Rectangle 9"/>
          <p:cNvSpPr/>
          <p:nvPr userDrawn="1"/>
        </p:nvSpPr>
        <p:spPr>
          <a:xfrm>
            <a:off x="500063" y="1109663"/>
            <a:ext cx="9094787" cy="231775"/>
          </a:xfrm>
          <a:prstGeom prst="roundRect">
            <a:avLst/>
          </a:prstGeom>
          <a:solidFill>
            <a:srgbClr val="002247"/>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7" rIns="91392" bIns="45697" anchor="ctr"/>
          <a:lstStyle/>
          <a:p>
            <a:pPr algn="ctr">
              <a:defRPr/>
            </a:pPr>
            <a:endParaRPr lang="en-US" dirty="0"/>
          </a:p>
        </p:txBody>
      </p:sp>
      <p:sp>
        <p:nvSpPr>
          <p:cNvPr id="11" name="Text Placeholder 14"/>
          <p:cNvSpPr>
            <a:spLocks noGrp="1"/>
          </p:cNvSpPr>
          <p:nvPr>
            <p:ph type="body" sz="quarter" idx="13"/>
          </p:nvPr>
        </p:nvSpPr>
        <p:spPr>
          <a:xfrm>
            <a:off x="838200" y="1554480"/>
            <a:ext cx="8295866" cy="5181600"/>
          </a:xfrm>
          <a:prstGeom prst="rect">
            <a:avLst/>
          </a:prstGeom>
        </p:spPr>
        <p:txBody>
          <a:bodyPr lIns="0" tIns="0" rIns="0" bIns="0"/>
          <a:lstStyle>
            <a:lvl1pPr marL="0">
              <a:lnSpc>
                <a:spcPts val="2900"/>
              </a:lnSpc>
              <a:spcAft>
                <a:spcPts val="1200"/>
              </a:spcAft>
              <a:defRPr sz="2800" b="0">
                <a:solidFill>
                  <a:srgbClr val="003158"/>
                </a:solidFill>
                <a:latin typeface="Arial" pitchFamily="34" charset="0"/>
                <a:cs typeface="Arial" pitchFamily="34" charset="0"/>
              </a:defRPr>
            </a:lvl1pPr>
            <a:lvl2pPr marL="508000" indent="-284163">
              <a:lnSpc>
                <a:spcPts val="2500"/>
              </a:lnSpc>
              <a:spcAft>
                <a:spcPts val="1000"/>
              </a:spcAft>
              <a:buClr>
                <a:schemeClr val="tx1">
                  <a:lumMod val="75000"/>
                  <a:lumOff val="25000"/>
                </a:schemeClr>
              </a:buClr>
              <a:buFont typeface="Arial"/>
              <a:buChar char="•"/>
              <a:defRPr b="0">
                <a:solidFill>
                  <a:srgbClr val="8C8686"/>
                </a:solidFill>
                <a:latin typeface="Arial" pitchFamily="34" charset="0"/>
                <a:cs typeface="Arial" pitchFamily="34" charset="0"/>
              </a:defRPr>
            </a:lvl2pPr>
            <a:lvl3pPr marL="911225" indent="-284163">
              <a:lnSpc>
                <a:spcPts val="2500"/>
              </a:lnSpc>
              <a:spcAft>
                <a:spcPts val="800"/>
              </a:spcAft>
              <a:buNone/>
              <a:tabLst/>
              <a:defRPr sz="2400" baseline="0">
                <a:solidFill>
                  <a:srgbClr val="8C8686"/>
                </a:solidFill>
                <a:latin typeface="Arial" pitchFamily="34" charset="0"/>
                <a:cs typeface="Arial" pitchFamily="34" charset="0"/>
              </a:defRPr>
            </a:lvl3pPr>
            <a:lvl4pPr marL="0" indent="0">
              <a:defRPr sz="2000">
                <a:solidFill>
                  <a:schemeClr val="tx1">
                    <a:lumMod val="75000"/>
                    <a:lumOff val="25000"/>
                  </a:schemeClr>
                </a:solidFill>
                <a:latin typeface="Arial" pitchFamily="34" charset="0"/>
                <a:cs typeface="Arial" pitchFamily="34" charset="0"/>
              </a:defRPr>
            </a:lvl4pPr>
            <a:lvl5pPr>
              <a:defRPr sz="2000">
                <a:solidFill>
                  <a:schemeClr val="tx1">
                    <a:lumMod val="75000"/>
                    <a:lumOff val="25000"/>
                  </a:schemeClr>
                </a:solidFill>
                <a:latin typeface="Arial" pitchFamily="34" charset="0"/>
                <a:cs typeface="Arial" pitchFamily="34" charset="0"/>
              </a:defRPr>
            </a:lvl5pPr>
            <a:lvl6pPr>
              <a:defRPr sz="2000">
                <a:solidFill>
                  <a:schemeClr val="tx1">
                    <a:lumMod val="75000"/>
                    <a:lumOff val="25000"/>
                  </a:schemeClr>
                </a:solidFill>
                <a:latin typeface="Arial" pitchFamily="34" charset="0"/>
                <a:cs typeface="Arial" pitchFamily="34" charset="0"/>
              </a:defRPr>
            </a:lvl6pPr>
          </a:lstStyle>
          <a:p>
            <a:pPr lvl="0"/>
            <a:r>
              <a:rPr lang="en-US" dirty="0"/>
              <a:t>Click to edit Master text styles</a:t>
            </a:r>
          </a:p>
          <a:p>
            <a:pPr lvl="1"/>
            <a:r>
              <a:rPr lang="en-US" dirty="0"/>
              <a:t>Second level</a:t>
            </a:r>
          </a:p>
          <a:p>
            <a:pPr lvl="2"/>
            <a:r>
              <a:rPr lang="en-US" dirty="0"/>
              <a:t>– Third level</a:t>
            </a:r>
          </a:p>
        </p:txBody>
      </p:sp>
      <p:sp>
        <p:nvSpPr>
          <p:cNvPr id="12" name="Rectangle 10"/>
          <p:cNvSpPr/>
          <p:nvPr userDrawn="1"/>
        </p:nvSpPr>
        <p:spPr>
          <a:xfrm>
            <a:off x="7291388" y="1109663"/>
            <a:ext cx="1839912" cy="231775"/>
          </a:xfrm>
          <a:prstGeom prst="rect">
            <a:avLst/>
          </a:prstGeom>
          <a:solidFill>
            <a:srgbClr val="00AFD8"/>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7" rIns="91392" bIns="45697" anchor="ctr"/>
          <a:lstStyle/>
          <a:p>
            <a:pPr algn="ctr">
              <a:defRPr/>
            </a:pPr>
            <a:endParaRPr lang="en-US" dirty="0"/>
          </a:p>
        </p:txBody>
      </p:sp>
      <p:sp>
        <p:nvSpPr>
          <p:cNvPr id="15" name="Title 1"/>
          <p:cNvSpPr>
            <a:spLocks noGrp="1"/>
          </p:cNvSpPr>
          <p:nvPr>
            <p:ph type="title"/>
          </p:nvPr>
        </p:nvSpPr>
        <p:spPr>
          <a:xfrm>
            <a:off x="563420" y="152400"/>
            <a:ext cx="9037780" cy="835369"/>
          </a:xfrm>
          <a:prstGeom prst="rect">
            <a:avLst/>
          </a:prstGeom>
        </p:spPr>
        <p:txBody>
          <a:bodyPr lIns="0" tIns="0" rIns="0" bIns="0" anchor="b" anchorCtr="0"/>
          <a:lstStyle>
            <a:lvl1pPr algn="l">
              <a:defRPr sz="2400" b="0" cap="none">
                <a:solidFill>
                  <a:schemeClr val="bg1">
                    <a:lumMod val="65000"/>
                  </a:schemeClr>
                </a:solidFill>
                <a:latin typeface="+mj-lt"/>
                <a:cs typeface="Arial" pitchFamily="34" charset="0"/>
              </a:defRPr>
            </a:lvl1pPr>
          </a:lstStyle>
          <a:p>
            <a:r>
              <a:rPr lang="en-US"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1" name="Text Placeholder 14"/>
          <p:cNvSpPr>
            <a:spLocks noGrp="1"/>
          </p:cNvSpPr>
          <p:nvPr>
            <p:ph type="body" sz="quarter" idx="13"/>
          </p:nvPr>
        </p:nvSpPr>
        <p:spPr>
          <a:xfrm>
            <a:off x="838200" y="1554480"/>
            <a:ext cx="8295866" cy="5181600"/>
          </a:xfrm>
          <a:prstGeom prst="rect">
            <a:avLst/>
          </a:prstGeom>
        </p:spPr>
        <p:txBody>
          <a:bodyPr lIns="0" tIns="0" rIns="0" bIns="0"/>
          <a:lstStyle>
            <a:lvl1pPr marL="684213" indent="-341313">
              <a:lnSpc>
                <a:spcPts val="2900"/>
              </a:lnSpc>
              <a:spcAft>
                <a:spcPts val="1200"/>
              </a:spcAft>
              <a:buClr>
                <a:srgbClr val="0089B9"/>
              </a:buClr>
              <a:buFont typeface="Arial"/>
              <a:buChar char="•"/>
              <a:defRPr sz="2800" b="0">
                <a:solidFill>
                  <a:srgbClr val="003158"/>
                </a:solidFill>
                <a:latin typeface="Arial" pitchFamily="34" charset="0"/>
                <a:cs typeface="Arial" pitchFamily="34" charset="0"/>
              </a:defRPr>
            </a:lvl1pPr>
            <a:lvl2pPr marL="914400" indent="-279400">
              <a:spcAft>
                <a:spcPts val="600"/>
              </a:spcAft>
              <a:buClr>
                <a:srgbClr val="00AFD8"/>
              </a:buClr>
              <a:buFont typeface="Arial"/>
              <a:buChar char="•"/>
              <a:defRPr b="0">
                <a:solidFill>
                  <a:schemeClr val="bg1">
                    <a:lumMod val="50000"/>
                  </a:schemeClr>
                </a:solidFill>
                <a:latin typeface="Arial" pitchFamily="34" charset="0"/>
                <a:cs typeface="Arial" pitchFamily="34" charset="0"/>
              </a:defRPr>
            </a:lvl2pPr>
            <a:lvl3pPr marL="1195388" indent="-344488">
              <a:lnSpc>
                <a:spcPts val="2500"/>
              </a:lnSpc>
              <a:spcAft>
                <a:spcPts val="1000"/>
              </a:spcAft>
              <a:buNone/>
              <a:defRPr sz="2400" baseline="0">
                <a:solidFill>
                  <a:srgbClr val="8C8686"/>
                </a:solidFill>
                <a:latin typeface="Arial" pitchFamily="34" charset="0"/>
                <a:cs typeface="Arial" pitchFamily="34" charset="0"/>
              </a:defRPr>
            </a:lvl3pPr>
            <a:lvl4pPr marL="0" indent="0">
              <a:defRPr sz="2000">
                <a:solidFill>
                  <a:schemeClr val="tx1">
                    <a:lumMod val="75000"/>
                    <a:lumOff val="25000"/>
                  </a:schemeClr>
                </a:solidFill>
                <a:latin typeface="Arial" pitchFamily="34" charset="0"/>
                <a:cs typeface="Arial" pitchFamily="34" charset="0"/>
              </a:defRPr>
            </a:lvl4pPr>
            <a:lvl5pPr>
              <a:defRPr sz="2000">
                <a:solidFill>
                  <a:schemeClr val="tx1">
                    <a:lumMod val="75000"/>
                    <a:lumOff val="25000"/>
                  </a:schemeClr>
                </a:solidFill>
                <a:latin typeface="Arial" pitchFamily="34" charset="0"/>
                <a:cs typeface="Arial" pitchFamily="34" charset="0"/>
              </a:defRPr>
            </a:lvl5pPr>
            <a:lvl6pPr>
              <a:defRPr sz="2000">
                <a:solidFill>
                  <a:schemeClr val="tx1">
                    <a:lumMod val="75000"/>
                    <a:lumOff val="25000"/>
                  </a:schemeClr>
                </a:solidFill>
                <a:latin typeface="Arial" pitchFamily="34" charset="0"/>
                <a:cs typeface="Arial" pitchFamily="34" charset="0"/>
              </a:defRPr>
            </a:lvl6pPr>
          </a:lstStyle>
          <a:p>
            <a:pPr lvl="0"/>
            <a:r>
              <a:rPr lang="en-US" dirty="0"/>
              <a:t>Click to edit Master text styles</a:t>
            </a:r>
          </a:p>
          <a:p>
            <a:pPr lvl="2"/>
            <a:r>
              <a:rPr lang="en-US" dirty="0"/>
              <a:t>–  Third level</a:t>
            </a:r>
          </a:p>
        </p:txBody>
      </p:sp>
      <p:grpSp>
        <p:nvGrpSpPr>
          <p:cNvPr id="6" name="Group 5"/>
          <p:cNvGrpSpPr/>
          <p:nvPr userDrawn="1"/>
        </p:nvGrpSpPr>
        <p:grpSpPr>
          <a:xfrm>
            <a:off x="500063" y="1109663"/>
            <a:ext cx="9094787" cy="231775"/>
            <a:chOff x="500063" y="1109663"/>
            <a:chExt cx="9094787" cy="231775"/>
          </a:xfrm>
        </p:grpSpPr>
        <p:sp>
          <p:nvSpPr>
            <p:cNvPr id="9" name="Rounded Rectangle 9"/>
            <p:cNvSpPr/>
            <p:nvPr userDrawn="1"/>
          </p:nvSpPr>
          <p:spPr>
            <a:xfrm>
              <a:off x="500063" y="1109663"/>
              <a:ext cx="9094787" cy="231775"/>
            </a:xfrm>
            <a:prstGeom prst="roundRect">
              <a:avLst/>
            </a:prstGeom>
            <a:solidFill>
              <a:srgbClr val="002247"/>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7" rIns="91392" bIns="45697" anchor="ctr"/>
            <a:lstStyle/>
            <a:p>
              <a:pPr algn="ctr">
                <a:defRPr/>
              </a:pPr>
              <a:endParaRPr lang="en-US" dirty="0"/>
            </a:p>
          </p:txBody>
        </p:sp>
        <p:sp>
          <p:nvSpPr>
            <p:cNvPr id="12" name="Rectangle 10"/>
            <p:cNvSpPr/>
            <p:nvPr userDrawn="1"/>
          </p:nvSpPr>
          <p:spPr>
            <a:xfrm>
              <a:off x="7291388" y="1109663"/>
              <a:ext cx="1839912" cy="231775"/>
            </a:xfrm>
            <a:prstGeom prst="rect">
              <a:avLst/>
            </a:prstGeom>
            <a:solidFill>
              <a:srgbClr val="00AFD8"/>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7" rIns="91392" bIns="45697" anchor="ctr"/>
            <a:lstStyle/>
            <a:p>
              <a:pPr algn="ctr">
                <a:defRPr/>
              </a:pPr>
              <a:endParaRPr lang="en-US" dirty="0"/>
            </a:p>
          </p:txBody>
        </p:sp>
      </p:grpSp>
      <p:sp>
        <p:nvSpPr>
          <p:cNvPr id="15" name="Title 1"/>
          <p:cNvSpPr>
            <a:spLocks noGrp="1"/>
          </p:cNvSpPr>
          <p:nvPr>
            <p:ph type="title"/>
          </p:nvPr>
        </p:nvSpPr>
        <p:spPr>
          <a:xfrm>
            <a:off x="563420" y="152400"/>
            <a:ext cx="9037780" cy="835369"/>
          </a:xfrm>
          <a:prstGeom prst="rect">
            <a:avLst/>
          </a:prstGeom>
        </p:spPr>
        <p:txBody>
          <a:bodyPr lIns="0" tIns="0" rIns="0" bIns="0" anchor="b" anchorCtr="0"/>
          <a:lstStyle>
            <a:lvl1pPr algn="l">
              <a:defRPr sz="2400" b="0" cap="none">
                <a:solidFill>
                  <a:srgbClr val="A6A6A6"/>
                </a:solidFill>
                <a:latin typeface="+mj-lt"/>
                <a:cs typeface="Arial" pitchFamily="34" charset="0"/>
              </a:defRPr>
            </a:lvl1pPr>
          </a:lstStyle>
          <a:p>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19" name="Picture 18" descr="rock.wmf"/>
          <p:cNvPicPr>
            <a:picLocks noChangeAspect="1"/>
          </p:cNvPicPr>
          <p:nvPr userDrawn="1"/>
        </p:nvPicPr>
        <p:blipFill>
          <a:blip r:embed="rId2" cstate="print"/>
          <a:stretch>
            <a:fillRect/>
          </a:stretch>
        </p:blipFill>
        <p:spPr>
          <a:xfrm>
            <a:off x="2792685" y="1955227"/>
            <a:ext cx="7255776" cy="5797296"/>
          </a:xfrm>
          <a:prstGeom prst="rect">
            <a:avLst/>
          </a:prstGeom>
        </p:spPr>
      </p:pic>
      <p:sp>
        <p:nvSpPr>
          <p:cNvPr id="21" name="Rectangle 20"/>
          <p:cNvSpPr/>
          <p:nvPr userDrawn="1"/>
        </p:nvSpPr>
        <p:spPr>
          <a:xfrm>
            <a:off x="7516368" y="1444752"/>
            <a:ext cx="1280940" cy="1255776"/>
          </a:xfrm>
          <a:prstGeom prst="rect">
            <a:avLst/>
          </a:prstGeom>
          <a:solidFill>
            <a:srgbClr val="00A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1292352" y="1444752"/>
            <a:ext cx="6242304" cy="1255776"/>
          </a:xfrm>
          <a:prstGeom prst="rect">
            <a:avLst/>
          </a:prstGeom>
          <a:solidFill>
            <a:srgbClr val="0022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Placeholder 5"/>
          <p:cNvSpPr>
            <a:spLocks noGrp="1"/>
          </p:cNvSpPr>
          <p:nvPr>
            <p:ph type="body" sz="quarter" idx="14"/>
          </p:nvPr>
        </p:nvSpPr>
        <p:spPr>
          <a:xfrm>
            <a:off x="1531785" y="1600200"/>
            <a:ext cx="5942441" cy="646177"/>
          </a:xfrm>
          <a:prstGeom prst="rect">
            <a:avLst/>
          </a:prstGeom>
          <a:ln>
            <a:noFill/>
          </a:ln>
        </p:spPr>
        <p:txBody>
          <a:bodyPr lIns="0" tIns="0" rIns="0" bIns="0" anchor="b"/>
          <a:lstStyle>
            <a:lvl1pPr marL="0" indent="0">
              <a:buNone/>
              <a:defRPr sz="2600" b="1" baseline="0">
                <a:solidFill>
                  <a:srgbClr val="FFD200"/>
                </a:solidFill>
                <a:latin typeface="Arial" pitchFamily="34" charset="0"/>
                <a:cs typeface="Arial" pitchFamily="34" charset="0"/>
              </a:defRPr>
            </a:lvl1pPr>
            <a:lvl2pPr>
              <a:defRPr b="0"/>
            </a:lvl2pPr>
            <a:lvl3pPr>
              <a:defRPr b="0"/>
            </a:lvl3pPr>
            <a:lvl4pPr>
              <a:defRPr b="0"/>
            </a:lvl4pPr>
            <a:lvl5pPr>
              <a:defRPr b="0"/>
            </a:lvl5pPr>
          </a:lstStyle>
          <a:p>
            <a:pPr lvl="0"/>
            <a:r>
              <a:rPr lang="en-US" dirty="0"/>
              <a:t>Click to edit Master text styles</a:t>
            </a:r>
          </a:p>
        </p:txBody>
      </p:sp>
      <p:sp>
        <p:nvSpPr>
          <p:cNvPr id="23" name="Text Placeholder 5"/>
          <p:cNvSpPr>
            <a:spLocks noGrp="1"/>
          </p:cNvSpPr>
          <p:nvPr>
            <p:ph type="body" sz="quarter" idx="15"/>
          </p:nvPr>
        </p:nvSpPr>
        <p:spPr>
          <a:xfrm>
            <a:off x="1529949" y="2292338"/>
            <a:ext cx="5944277" cy="374662"/>
          </a:xfrm>
          <a:prstGeom prst="rect">
            <a:avLst/>
          </a:prstGeom>
          <a:ln>
            <a:noFill/>
          </a:ln>
        </p:spPr>
        <p:txBody>
          <a:bodyPr lIns="0" tIns="0" rIns="0" bIns="45720"/>
          <a:lstStyle>
            <a:lvl1pPr marL="0" indent="0">
              <a:buNone/>
              <a:defRPr sz="1600" b="0" baseline="0">
                <a:solidFill>
                  <a:schemeClr val="bg1"/>
                </a:solidFill>
                <a:latin typeface="Arial" pitchFamily="34" charset="0"/>
                <a:cs typeface="Arial" pitchFamily="34" charset="0"/>
              </a:defRPr>
            </a:lvl1pPr>
            <a:lvl2pPr>
              <a:defRPr b="0"/>
            </a:lvl2pPr>
            <a:lvl3pPr>
              <a:defRPr b="0"/>
            </a:lvl3pPr>
            <a:lvl4pPr>
              <a:defRPr b="0"/>
            </a:lvl4pPr>
            <a:lvl5pPr>
              <a:defRPr b="0"/>
            </a:lvl5pPr>
          </a:lstStyle>
          <a:p>
            <a:pPr lvl="0"/>
            <a:r>
              <a:rPr lang="en-US" dirty="0"/>
              <a:t>Click to edit Master text styles</a:t>
            </a:r>
          </a:p>
        </p:txBody>
      </p:sp>
      <p:sp>
        <p:nvSpPr>
          <p:cNvPr id="24" name="Rectangle 23"/>
          <p:cNvSpPr/>
          <p:nvPr userDrawn="1"/>
        </p:nvSpPr>
        <p:spPr>
          <a:xfrm>
            <a:off x="8796528" y="1444752"/>
            <a:ext cx="1261872" cy="1255776"/>
          </a:xfrm>
          <a:prstGeom prst="rect">
            <a:avLst/>
          </a:prstGeom>
          <a:solidFill>
            <a:srgbClr val="007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0" y="1444752"/>
            <a:ext cx="1282760" cy="1255776"/>
          </a:xfrm>
          <a:prstGeom prst="rect">
            <a:avLst/>
          </a:prstGeom>
          <a:solidFill>
            <a:srgbClr val="056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descr="PruBYC_BlueBlack_R.wmf"/>
          <p:cNvPicPr>
            <a:picLocks noChangeAspect="1"/>
          </p:cNvPicPr>
          <p:nvPr userDrawn="1"/>
        </p:nvPicPr>
        <p:blipFill>
          <a:blip r:embed="rId3" cstate="print"/>
          <a:stretch>
            <a:fillRect/>
          </a:stretch>
        </p:blipFill>
        <p:spPr>
          <a:xfrm>
            <a:off x="7445921" y="6748668"/>
            <a:ext cx="2193033" cy="648045"/>
          </a:xfrm>
          <a:prstGeom prst="rect">
            <a:avLst/>
          </a:prstGeom>
        </p:spPr>
      </p:pic>
      <p:cxnSp>
        <p:nvCxnSpPr>
          <p:cNvPr id="31" name="Straight Connector 33"/>
          <p:cNvCxnSpPr/>
          <p:nvPr userDrawn="1"/>
        </p:nvCxnSpPr>
        <p:spPr>
          <a:xfrm>
            <a:off x="1279525" y="1304925"/>
            <a:ext cx="0" cy="14874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5"/>
          <p:cNvCxnSpPr/>
          <p:nvPr userDrawn="1"/>
        </p:nvCxnSpPr>
        <p:spPr>
          <a:xfrm>
            <a:off x="7519988" y="1250950"/>
            <a:ext cx="0" cy="14874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5"/>
          <p:cNvCxnSpPr/>
          <p:nvPr userDrawn="1"/>
        </p:nvCxnSpPr>
        <p:spPr>
          <a:xfrm>
            <a:off x="8797308" y="1250950"/>
            <a:ext cx="0" cy="14874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ounded Rectangle 9"/>
          <p:cNvSpPr/>
          <p:nvPr userDrawn="1"/>
        </p:nvSpPr>
        <p:spPr>
          <a:xfrm>
            <a:off x="500063" y="1109663"/>
            <a:ext cx="9094787" cy="231775"/>
          </a:xfrm>
          <a:prstGeom prst="roundRect">
            <a:avLst/>
          </a:prstGeom>
          <a:solidFill>
            <a:srgbClr val="002247"/>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7" rIns="91392" bIns="45697" anchor="ctr"/>
          <a:lstStyle/>
          <a:p>
            <a:pPr algn="ctr">
              <a:defRPr/>
            </a:pPr>
            <a:endParaRPr lang="en-US" dirty="0"/>
          </a:p>
        </p:txBody>
      </p:sp>
      <p:sp>
        <p:nvSpPr>
          <p:cNvPr id="9" name="Rectangle 10"/>
          <p:cNvSpPr/>
          <p:nvPr userDrawn="1"/>
        </p:nvSpPr>
        <p:spPr>
          <a:xfrm>
            <a:off x="7291388" y="1109663"/>
            <a:ext cx="1839912" cy="231775"/>
          </a:xfrm>
          <a:prstGeom prst="rect">
            <a:avLst/>
          </a:prstGeom>
          <a:solidFill>
            <a:srgbClr val="00AFD8"/>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7" rIns="91392" bIns="45697" anchor="ctr"/>
          <a:lstStyle/>
          <a:p>
            <a:pPr algn="ctr">
              <a:defRPr/>
            </a:pPr>
            <a:endParaRPr lang="en-US" dirty="0"/>
          </a:p>
        </p:txBody>
      </p:sp>
      <p:sp>
        <p:nvSpPr>
          <p:cNvPr id="12" name="Title 1"/>
          <p:cNvSpPr>
            <a:spLocks noGrp="1"/>
          </p:cNvSpPr>
          <p:nvPr>
            <p:ph type="title"/>
          </p:nvPr>
        </p:nvSpPr>
        <p:spPr>
          <a:xfrm>
            <a:off x="563420" y="381000"/>
            <a:ext cx="9037780" cy="606769"/>
          </a:xfrm>
          <a:prstGeom prst="rect">
            <a:avLst/>
          </a:prstGeom>
        </p:spPr>
        <p:txBody>
          <a:bodyPr lIns="0" tIns="0" rIns="0" bIns="0" anchor="b" anchorCtr="0"/>
          <a:lstStyle>
            <a:lvl1pPr algn="l">
              <a:defRPr sz="2400" b="0" cap="none">
                <a:solidFill>
                  <a:srgbClr val="A6A6A6"/>
                </a:solidFill>
                <a:latin typeface="+mj-lt"/>
                <a:cs typeface="Arial" pitchFamily="34" charset="0"/>
              </a:defRPr>
            </a:lvl1p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ooter Placeholder 12"/>
          <p:cNvSpPr>
            <a:spLocks noGrp="1"/>
          </p:cNvSpPr>
          <p:nvPr>
            <p:ph type="ftr" sz="quarter" idx="3"/>
          </p:nvPr>
        </p:nvSpPr>
        <p:spPr>
          <a:xfrm>
            <a:off x="849313" y="7268680"/>
            <a:ext cx="4114800" cy="490537"/>
          </a:xfrm>
          <a:prstGeom prst="rect">
            <a:avLst/>
          </a:prstGeom>
        </p:spPr>
        <p:txBody>
          <a:bodyPr vert="horz" wrap="square" lIns="91381" tIns="45692" rIns="91381" bIns="45692" numCol="1" anchor="ctr" anchorCtr="0" compatLnSpc="1">
            <a:prstTxWarp prst="textNoShape">
              <a:avLst/>
            </a:prstTxWarp>
          </a:bodyPr>
          <a:lstStyle>
            <a:lvl1pPr>
              <a:defRPr sz="1000" b="1" cap="all" baseline="0">
                <a:solidFill>
                  <a:schemeClr val="tx1">
                    <a:lumMod val="75000"/>
                    <a:lumOff val="25000"/>
                  </a:schemeClr>
                </a:solidFill>
                <a:latin typeface="Arial Narrow" pitchFamily="34" charset="0"/>
                <a:ea typeface="ＭＳ Ｐゴシック" charset="0"/>
                <a:cs typeface="Arial" pitchFamily="34" charset="0"/>
              </a:defRPr>
            </a:lvl1pPr>
          </a:lstStyle>
          <a:p>
            <a:pPr algn="l">
              <a:defRPr/>
            </a:pPr>
            <a:r>
              <a:rPr lang="en-US" dirty="0"/>
              <a:t>NOT FOR CONSUMER USE.</a:t>
            </a:r>
          </a:p>
        </p:txBody>
      </p:sp>
      <p:sp>
        <p:nvSpPr>
          <p:cNvPr id="8" name="Slide Number Placeholder 13"/>
          <p:cNvSpPr>
            <a:spLocks noGrp="1"/>
          </p:cNvSpPr>
          <p:nvPr>
            <p:ph type="sldNum" sz="quarter" idx="4"/>
          </p:nvPr>
        </p:nvSpPr>
        <p:spPr>
          <a:xfrm>
            <a:off x="481013" y="7268680"/>
            <a:ext cx="409575" cy="490537"/>
          </a:xfrm>
          <a:prstGeom prst="rect">
            <a:avLst/>
          </a:prstGeom>
        </p:spPr>
        <p:txBody>
          <a:bodyPr vert="horz" wrap="square" lIns="91381" tIns="45692" rIns="91381" bIns="45692" numCol="1" anchor="ctr" anchorCtr="0" compatLnSpc="1">
            <a:prstTxWarp prst="textNoShape">
              <a:avLst/>
            </a:prstTxWarp>
          </a:bodyPr>
          <a:lstStyle>
            <a:lvl1pPr algn="l">
              <a:defRPr sz="1100" b="1">
                <a:solidFill>
                  <a:schemeClr val="tx1">
                    <a:lumMod val="75000"/>
                    <a:lumOff val="25000"/>
                  </a:schemeClr>
                </a:solidFill>
                <a:latin typeface="Arial Narrow" pitchFamily="34" charset="0"/>
                <a:ea typeface="ＭＳ Ｐゴシック" charset="0"/>
                <a:cs typeface="Arial" pitchFamily="34" charset="0"/>
              </a:defRPr>
            </a:lvl1pPr>
          </a:lstStyle>
          <a:p>
            <a:pPr>
              <a:defRPr/>
            </a:pPr>
            <a:fld id="{AAA07EEE-029C-492D-A17B-6C02F33FAA6F}" type="slidenum">
              <a:rPr lang="en-US" smtClean="0"/>
              <a:pPr>
                <a:defRPr/>
              </a:pPr>
              <a:t>‹#›</a:t>
            </a:fld>
            <a:endParaRPr lang="en-US" dirty="0"/>
          </a:p>
        </p:txBody>
      </p:sp>
      <p:sp>
        <p:nvSpPr>
          <p:cNvPr id="9" name="Footer Placeholder 2"/>
          <p:cNvSpPr txBox="1">
            <a:spLocks/>
          </p:cNvSpPr>
          <p:nvPr/>
        </p:nvSpPr>
        <p:spPr>
          <a:xfrm>
            <a:off x="6450013" y="19050"/>
            <a:ext cx="3587750" cy="398463"/>
          </a:xfrm>
          <a:prstGeom prst="rect">
            <a:avLst/>
          </a:prstGeom>
        </p:spPr>
        <p:txBody>
          <a:bodyPr lIns="91381" tIns="45692" rIns="91381" bIns="45692" anchor="ctr"/>
          <a:lstStyle>
            <a:lvl1pPr>
              <a:defRPr>
                <a:solidFill>
                  <a:schemeClr val="tx1">
                    <a:lumMod val="75000"/>
                    <a:lumOff val="25000"/>
                  </a:schemeClr>
                </a:solidFill>
                <a:latin typeface="PrudentialModern SemCond" pitchFamily="2" charset="0"/>
              </a:defRPr>
            </a:lvl1pPr>
          </a:lstStyle>
          <a:p>
            <a:pPr defTabSz="913932">
              <a:defRPr/>
            </a:pPr>
            <a:r>
              <a:rPr lang="en-US" sz="1000" dirty="0">
                <a:latin typeface="Arial Narrow" pitchFamily="34" charset="0"/>
                <a:ea typeface="ＭＳ Ｐゴシック" charset="0"/>
                <a:cs typeface="Arial" pitchFamily="34" charset="0"/>
              </a:rPr>
              <a:t>CREATED EXCLUSIVELY FOR FINANCIAL PROFESSIONALS</a:t>
            </a:r>
          </a:p>
        </p:txBody>
      </p:sp>
    </p:spTree>
  </p:cSld>
  <p:clrMap bg1="lt1" tx1="dk1" bg2="lt2" tx2="dk2" accent1="accent1" accent2="accent2" accent3="accent3" accent4="accent4" accent5="accent5" accent6="accent6" hlink="hlink" folHlink="folHlink"/>
  <p:sldLayoutIdLst>
    <p:sldLayoutId id="2147483663" r:id="rId1"/>
    <p:sldLayoutId id="2147483666" r:id="rId2"/>
    <p:sldLayoutId id="2147483664" r:id="rId3"/>
    <p:sldLayoutId id="2147483665" r:id="rId4"/>
  </p:sldLayoutIdLst>
  <p:hf hdr="0" dt="0"/>
  <p:txStyles>
    <p:titleStyle>
      <a:lvl1pPr algn="l" defTabSz="1014413" rtl="0" eaLnBrk="1" fontAlgn="base" hangingPunct="1">
        <a:spcBef>
          <a:spcPct val="0"/>
        </a:spcBef>
        <a:spcAft>
          <a:spcPct val="0"/>
        </a:spcAft>
        <a:defRPr sz="3600" kern="1200">
          <a:solidFill>
            <a:srgbClr val="A6A6A6"/>
          </a:solidFill>
          <a:latin typeface="+mj-lt"/>
          <a:ea typeface="ヒラギノ角ゴ Pro W3" charset="-128"/>
          <a:cs typeface="Arial" pitchFamily="34" charset="0"/>
        </a:defRPr>
      </a:lvl1pPr>
      <a:lvl2pPr algn="l" defTabSz="1014413" rtl="0" eaLnBrk="1" fontAlgn="base" hangingPunct="1">
        <a:spcBef>
          <a:spcPct val="0"/>
        </a:spcBef>
        <a:spcAft>
          <a:spcPct val="0"/>
        </a:spcAft>
        <a:defRPr sz="3600">
          <a:solidFill>
            <a:srgbClr val="A6A6A6"/>
          </a:solidFill>
          <a:latin typeface="Arial" charset="0"/>
          <a:ea typeface="ヒラギノ角ゴ Pro W3" charset="-128"/>
          <a:cs typeface="Arial" charset="0"/>
        </a:defRPr>
      </a:lvl2pPr>
      <a:lvl3pPr algn="l" defTabSz="1014413" rtl="0" eaLnBrk="1" fontAlgn="base" hangingPunct="1">
        <a:spcBef>
          <a:spcPct val="0"/>
        </a:spcBef>
        <a:spcAft>
          <a:spcPct val="0"/>
        </a:spcAft>
        <a:defRPr sz="3600">
          <a:solidFill>
            <a:srgbClr val="A6A6A6"/>
          </a:solidFill>
          <a:latin typeface="Arial" charset="0"/>
          <a:ea typeface="ヒラギノ角ゴ Pro W3" charset="-128"/>
          <a:cs typeface="Arial" charset="0"/>
        </a:defRPr>
      </a:lvl3pPr>
      <a:lvl4pPr algn="l" defTabSz="1014413" rtl="0" eaLnBrk="1" fontAlgn="base" hangingPunct="1">
        <a:spcBef>
          <a:spcPct val="0"/>
        </a:spcBef>
        <a:spcAft>
          <a:spcPct val="0"/>
        </a:spcAft>
        <a:defRPr sz="3600">
          <a:solidFill>
            <a:srgbClr val="A6A6A6"/>
          </a:solidFill>
          <a:latin typeface="Arial" charset="0"/>
          <a:ea typeface="ヒラギノ角ゴ Pro W3" charset="-128"/>
          <a:cs typeface="Arial" charset="0"/>
        </a:defRPr>
      </a:lvl4pPr>
      <a:lvl5pPr algn="l" defTabSz="1014413" rtl="0" eaLnBrk="1" fontAlgn="base" hangingPunct="1">
        <a:spcBef>
          <a:spcPct val="0"/>
        </a:spcBef>
        <a:spcAft>
          <a:spcPct val="0"/>
        </a:spcAft>
        <a:defRPr sz="3600">
          <a:solidFill>
            <a:srgbClr val="A6A6A6"/>
          </a:solidFill>
          <a:latin typeface="Arial" charset="0"/>
          <a:ea typeface="ヒラギノ角ゴ Pro W3" charset="-128"/>
          <a:cs typeface="Arial" charset="0"/>
        </a:defRPr>
      </a:lvl5pPr>
      <a:lvl6pPr marL="456913" algn="l" defTabSz="1016947" rtl="0" eaLnBrk="1" fontAlgn="base" hangingPunct="1">
        <a:spcBef>
          <a:spcPct val="0"/>
        </a:spcBef>
        <a:spcAft>
          <a:spcPct val="0"/>
        </a:spcAft>
        <a:defRPr sz="3600" b="1">
          <a:solidFill>
            <a:schemeClr val="tx1"/>
          </a:solidFill>
          <a:latin typeface="Franklin Gothic Demi" pitchFamily="34" charset="0"/>
        </a:defRPr>
      </a:lvl6pPr>
      <a:lvl7pPr marL="913826" algn="l" defTabSz="1016947" rtl="0" eaLnBrk="1" fontAlgn="base" hangingPunct="1">
        <a:spcBef>
          <a:spcPct val="0"/>
        </a:spcBef>
        <a:spcAft>
          <a:spcPct val="0"/>
        </a:spcAft>
        <a:defRPr sz="3600" b="1">
          <a:solidFill>
            <a:schemeClr val="tx1"/>
          </a:solidFill>
          <a:latin typeface="Franklin Gothic Demi" pitchFamily="34" charset="0"/>
        </a:defRPr>
      </a:lvl7pPr>
      <a:lvl8pPr marL="1370737" algn="l" defTabSz="1016947" rtl="0" eaLnBrk="1" fontAlgn="base" hangingPunct="1">
        <a:spcBef>
          <a:spcPct val="0"/>
        </a:spcBef>
        <a:spcAft>
          <a:spcPct val="0"/>
        </a:spcAft>
        <a:defRPr sz="3600" b="1">
          <a:solidFill>
            <a:schemeClr val="tx1"/>
          </a:solidFill>
          <a:latin typeface="Franklin Gothic Demi" pitchFamily="34" charset="0"/>
        </a:defRPr>
      </a:lvl8pPr>
      <a:lvl9pPr marL="1827650" algn="l" defTabSz="1016947" rtl="0" eaLnBrk="1" fontAlgn="base" hangingPunct="1">
        <a:spcBef>
          <a:spcPct val="0"/>
        </a:spcBef>
        <a:spcAft>
          <a:spcPct val="0"/>
        </a:spcAft>
        <a:defRPr sz="3600" b="1">
          <a:solidFill>
            <a:schemeClr val="tx1"/>
          </a:solidFill>
          <a:latin typeface="Franklin Gothic Demi" pitchFamily="34" charset="0"/>
        </a:defRPr>
      </a:lvl9pPr>
    </p:titleStyle>
    <p:bodyStyle>
      <a:lvl1pPr marL="341313" indent="-684213" algn="l" defTabSz="1014413" rtl="0" eaLnBrk="1" fontAlgn="base" hangingPunct="1">
        <a:spcBef>
          <a:spcPct val="20000"/>
        </a:spcBef>
        <a:spcAft>
          <a:spcPct val="0"/>
        </a:spcAft>
        <a:buFont typeface="Arial" charset="0"/>
        <a:defRPr sz="2700" b="1" kern="1200">
          <a:solidFill>
            <a:schemeClr val="bg2"/>
          </a:solidFill>
          <a:latin typeface="Arial" pitchFamily="34" charset="0"/>
          <a:ea typeface="ヒラギノ角ゴ Pro W3" charset="-128"/>
          <a:cs typeface="Arial" pitchFamily="34" charset="0"/>
        </a:defRPr>
      </a:lvl1pPr>
      <a:lvl2pPr marL="742950" indent="-285750" algn="l" defTabSz="1014413" rtl="0" eaLnBrk="1" fontAlgn="base" hangingPunct="1">
        <a:spcBef>
          <a:spcPct val="20000"/>
        </a:spcBef>
        <a:spcAft>
          <a:spcPct val="0"/>
        </a:spcAft>
        <a:buFont typeface="Arial" charset="0"/>
        <a:defRPr sz="2400" b="1" kern="1200">
          <a:solidFill>
            <a:schemeClr val="tx1"/>
          </a:solidFill>
          <a:latin typeface="Arial" pitchFamily="34" charset="0"/>
          <a:ea typeface="ヒラギノ角ゴ Pro W3" charset="-128"/>
          <a:cs typeface="Arial" pitchFamily="34" charset="0"/>
        </a:defRPr>
      </a:lvl2pPr>
      <a:lvl3pPr marL="287338" indent="-155575" algn="l" defTabSz="1014413" rtl="0" eaLnBrk="1" fontAlgn="base" hangingPunct="1">
        <a:spcBef>
          <a:spcPct val="20000"/>
        </a:spcBef>
        <a:spcAft>
          <a:spcPct val="0"/>
        </a:spcAft>
        <a:buFont typeface="Arial" charset="0"/>
        <a:buChar char="•"/>
        <a:tabLst>
          <a:tab pos="365125" algn="l"/>
        </a:tabLst>
        <a:defRPr sz="2400" kern="1200">
          <a:solidFill>
            <a:schemeClr val="tx1"/>
          </a:solidFill>
          <a:latin typeface="Arial" pitchFamily="34" charset="0"/>
          <a:ea typeface="ヒラギノ角ゴ Pro W3" charset="-128"/>
          <a:cs typeface="Arial" pitchFamily="34" charset="0"/>
        </a:defRPr>
      </a:lvl3pPr>
      <a:lvl4pPr marL="515938" indent="-153988" algn="l" defTabSz="1014413" rtl="0" eaLnBrk="1" fontAlgn="base" hangingPunct="1">
        <a:spcBef>
          <a:spcPct val="20000"/>
        </a:spcBef>
        <a:spcAft>
          <a:spcPct val="0"/>
        </a:spcAft>
        <a:buFont typeface="Arial" charset="0"/>
        <a:buChar char="•"/>
        <a:defRPr sz="2400" kern="1200">
          <a:solidFill>
            <a:schemeClr val="tx1"/>
          </a:solidFill>
          <a:latin typeface="Arial" pitchFamily="34" charset="0"/>
          <a:ea typeface="ヒラギノ角ゴ Pro W3" charset="-128"/>
          <a:cs typeface="Arial" pitchFamily="34" charset="0"/>
        </a:defRPr>
      </a:lvl4pPr>
      <a:lvl5pPr marL="744538" indent="-161925" algn="l" defTabSz="1014413" rtl="0" eaLnBrk="1" fontAlgn="base" hangingPunct="1">
        <a:spcBef>
          <a:spcPct val="20000"/>
        </a:spcBef>
        <a:spcAft>
          <a:spcPct val="0"/>
        </a:spcAft>
        <a:buFont typeface="Arial" charset="0"/>
        <a:buChar char="•"/>
        <a:defRPr sz="2400" kern="1200">
          <a:solidFill>
            <a:schemeClr val="tx1"/>
          </a:solidFill>
          <a:latin typeface="Arial" pitchFamily="34" charset="0"/>
          <a:ea typeface="ヒラギノ角ゴ Pro W3" charset="-128"/>
          <a:cs typeface="Arial" pitchFamily="34" charset="0"/>
        </a:defRPr>
      </a:lvl5pPr>
      <a:lvl6pPr marL="971053" indent="-165014" algn="l" defTabSz="1018063" rtl="0" eaLnBrk="1" latinLnBrk="0" hangingPunct="1">
        <a:spcBef>
          <a:spcPct val="20000"/>
        </a:spcBef>
        <a:buFont typeface="Arial" pitchFamily="34" charset="0"/>
        <a:buChar char="•"/>
        <a:defRPr sz="2400" kern="1200" baseline="0">
          <a:solidFill>
            <a:schemeClr val="tx1"/>
          </a:solidFill>
          <a:latin typeface="Arial" pitchFamily="34" charset="0"/>
          <a:ea typeface="+mn-ea"/>
          <a:cs typeface="+mn-cs"/>
        </a:defRPr>
      </a:lvl6pPr>
      <a:lvl7pPr marL="3308711" indent="-254515" algn="l" defTabSz="101806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7741" indent="-254515" algn="l" defTabSz="101806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6776" indent="-254515" algn="l" defTabSz="1018063"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063" rtl="0" eaLnBrk="1" latinLnBrk="0" hangingPunct="1">
        <a:defRPr sz="2000" kern="1200">
          <a:solidFill>
            <a:schemeClr val="tx1"/>
          </a:solidFill>
          <a:latin typeface="+mn-lt"/>
          <a:ea typeface="+mn-ea"/>
          <a:cs typeface="+mn-cs"/>
        </a:defRPr>
      </a:lvl1pPr>
      <a:lvl2pPr marL="509030" algn="l" defTabSz="1018063" rtl="0" eaLnBrk="1" latinLnBrk="0" hangingPunct="1">
        <a:defRPr sz="2000" kern="1200">
          <a:solidFill>
            <a:schemeClr val="tx1"/>
          </a:solidFill>
          <a:latin typeface="+mn-lt"/>
          <a:ea typeface="+mn-ea"/>
          <a:cs typeface="+mn-cs"/>
        </a:defRPr>
      </a:lvl2pPr>
      <a:lvl3pPr marL="1018063" algn="l" defTabSz="1018063" rtl="0" eaLnBrk="1" latinLnBrk="0" hangingPunct="1">
        <a:defRPr sz="2000" kern="1200">
          <a:solidFill>
            <a:schemeClr val="tx1"/>
          </a:solidFill>
          <a:latin typeface="+mn-lt"/>
          <a:ea typeface="+mn-ea"/>
          <a:cs typeface="+mn-cs"/>
        </a:defRPr>
      </a:lvl3pPr>
      <a:lvl4pPr marL="1527099" algn="l" defTabSz="1018063" rtl="0" eaLnBrk="1" latinLnBrk="0" hangingPunct="1">
        <a:defRPr sz="2000" kern="1200">
          <a:solidFill>
            <a:schemeClr val="tx1"/>
          </a:solidFill>
          <a:latin typeface="+mn-lt"/>
          <a:ea typeface="+mn-ea"/>
          <a:cs typeface="+mn-cs"/>
        </a:defRPr>
      </a:lvl4pPr>
      <a:lvl5pPr marL="2036131" algn="l" defTabSz="1018063" rtl="0" eaLnBrk="1" latinLnBrk="0" hangingPunct="1">
        <a:defRPr sz="2000" kern="1200">
          <a:solidFill>
            <a:schemeClr val="tx1"/>
          </a:solidFill>
          <a:latin typeface="+mn-lt"/>
          <a:ea typeface="+mn-ea"/>
          <a:cs typeface="+mn-cs"/>
        </a:defRPr>
      </a:lvl5pPr>
      <a:lvl6pPr marL="2545162" algn="l" defTabSz="1018063" rtl="0" eaLnBrk="1" latinLnBrk="0" hangingPunct="1">
        <a:defRPr sz="2000" kern="1200">
          <a:solidFill>
            <a:schemeClr val="tx1"/>
          </a:solidFill>
          <a:latin typeface="+mn-lt"/>
          <a:ea typeface="+mn-ea"/>
          <a:cs typeface="+mn-cs"/>
        </a:defRPr>
      </a:lvl6pPr>
      <a:lvl7pPr marL="3054197" algn="l" defTabSz="1018063" rtl="0" eaLnBrk="1" latinLnBrk="0" hangingPunct="1">
        <a:defRPr sz="2000" kern="1200">
          <a:solidFill>
            <a:schemeClr val="tx1"/>
          </a:solidFill>
          <a:latin typeface="+mn-lt"/>
          <a:ea typeface="+mn-ea"/>
          <a:cs typeface="+mn-cs"/>
        </a:defRPr>
      </a:lvl7pPr>
      <a:lvl8pPr marL="3563227" algn="l" defTabSz="1018063" rtl="0" eaLnBrk="1" latinLnBrk="0" hangingPunct="1">
        <a:defRPr sz="2000" kern="1200">
          <a:solidFill>
            <a:schemeClr val="tx1"/>
          </a:solidFill>
          <a:latin typeface="+mn-lt"/>
          <a:ea typeface="+mn-ea"/>
          <a:cs typeface="+mn-cs"/>
        </a:defRPr>
      </a:lvl8pPr>
      <a:lvl9pPr marL="4072258" algn="l" defTabSz="1018063"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4"/>
          </p:nvPr>
        </p:nvSpPr>
        <p:spPr/>
        <p:txBody>
          <a:bodyPr/>
          <a:lstStyle/>
          <a:p>
            <a:r>
              <a:rPr lang="en-US" dirty="0"/>
              <a:t>Split Dollar</a:t>
            </a:r>
          </a:p>
        </p:txBody>
      </p:sp>
      <p:sp>
        <p:nvSpPr>
          <p:cNvPr id="14" name="Text Placeholder 13"/>
          <p:cNvSpPr>
            <a:spLocks noGrp="1"/>
          </p:cNvSpPr>
          <p:nvPr>
            <p:ph type="body" sz="quarter" idx="15"/>
          </p:nvPr>
        </p:nvSpPr>
        <p:spPr/>
        <p:txBody>
          <a:bodyPr/>
          <a:lstStyle/>
          <a:p>
            <a:r>
              <a:rPr lang="en-US" dirty="0"/>
              <a:t>Using Life Insurance in Split Dollar Arrangements</a:t>
            </a:r>
          </a:p>
        </p:txBody>
      </p:sp>
      <p:sp>
        <p:nvSpPr>
          <p:cNvPr id="15" name="TextBox 14"/>
          <p:cNvSpPr txBox="1"/>
          <p:nvPr/>
        </p:nvSpPr>
        <p:spPr>
          <a:xfrm>
            <a:off x="1295400" y="3135858"/>
            <a:ext cx="6553200" cy="2731542"/>
          </a:xfrm>
          <a:prstGeom prst="rect">
            <a:avLst/>
          </a:prstGeom>
          <a:noFill/>
        </p:spPr>
        <p:txBody>
          <a:bodyPr wrap="square" lIns="0" tIns="0" rIns="0" bIns="0" rtlCol="0">
            <a:noAutofit/>
          </a:bodyPr>
          <a:lstStyle/>
          <a:p>
            <a:pPr algn="l"/>
            <a:r>
              <a:rPr lang="en-US" sz="1600" b="0" cap="all" dirty="0">
                <a:solidFill>
                  <a:schemeClr val="tx1"/>
                </a:solidFill>
                <a:latin typeface="+mn-lt"/>
              </a:rPr>
              <a:t>Presented by: </a:t>
            </a:r>
          </a:p>
          <a:p>
            <a:pPr algn="l">
              <a:lnSpc>
                <a:spcPts val="1720"/>
              </a:lnSpc>
            </a:pPr>
            <a:endParaRPr lang="en-US" sz="1600" dirty="0">
              <a:solidFill>
                <a:schemeClr val="tx1"/>
              </a:solidFill>
              <a:latin typeface="PrudentialModern Med" pitchFamily="2" charset="0"/>
            </a:endParaRPr>
          </a:p>
          <a:p>
            <a:pPr algn="l">
              <a:lnSpc>
                <a:spcPts val="1720"/>
              </a:lnSpc>
            </a:pPr>
            <a:r>
              <a:rPr lang="en-US" sz="1600" dirty="0">
                <a:solidFill>
                  <a:schemeClr val="tx1"/>
                </a:solidFill>
                <a:latin typeface="+mn-lt"/>
              </a:rPr>
              <a:t>Joe Sample, </a:t>
            </a:r>
            <a:r>
              <a:rPr lang="en-US" sz="1600" b="0" dirty="0">
                <a:solidFill>
                  <a:schemeClr val="tx1"/>
                </a:solidFill>
                <a:latin typeface="+mn-lt"/>
              </a:rPr>
              <a:t>[Designations per field stationery guidelines]</a:t>
            </a:r>
          </a:p>
          <a:p>
            <a:pPr algn="l">
              <a:lnSpc>
                <a:spcPts val="1720"/>
              </a:lnSpc>
            </a:pPr>
            <a:r>
              <a:rPr lang="en-US" sz="1600" b="0" dirty="0">
                <a:solidFill>
                  <a:schemeClr val="tx1"/>
                </a:solidFill>
                <a:latin typeface="+mn-lt"/>
              </a:rPr>
              <a:t>[Company Approved Title][or][DBA Title][or][Brokerage Title]</a:t>
            </a:r>
          </a:p>
          <a:p>
            <a:pPr algn="l">
              <a:lnSpc>
                <a:spcPts val="1720"/>
              </a:lnSpc>
            </a:pPr>
            <a:r>
              <a:rPr lang="en-US" sz="1600" b="0" dirty="0">
                <a:solidFill>
                  <a:schemeClr val="tx1"/>
                </a:solidFill>
                <a:latin typeface="+mn-lt"/>
              </a:rPr>
              <a:t>[Firm Name] [or] [DBA Name]</a:t>
            </a:r>
          </a:p>
          <a:p>
            <a:pPr algn="l">
              <a:lnSpc>
                <a:spcPts val="1720"/>
              </a:lnSpc>
            </a:pPr>
            <a:r>
              <a:rPr lang="en-US" sz="1600" b="0" dirty="0">
                <a:solidFill>
                  <a:schemeClr val="tx1"/>
                </a:solidFill>
                <a:latin typeface="+mn-lt"/>
              </a:rPr>
              <a:t>[The Prudential Insurance Company of America]</a:t>
            </a:r>
          </a:p>
          <a:p>
            <a:pPr algn="l">
              <a:lnSpc>
                <a:spcPts val="1720"/>
              </a:lnSpc>
            </a:pPr>
            <a:r>
              <a:rPr lang="en-US" sz="1600" b="0" dirty="0">
                <a:solidFill>
                  <a:schemeClr val="tx1"/>
                </a:solidFill>
                <a:latin typeface="+mn-lt"/>
              </a:rPr>
              <a:t>[1234 Main Street]</a:t>
            </a:r>
          </a:p>
          <a:p>
            <a:pPr algn="l">
              <a:lnSpc>
                <a:spcPts val="1720"/>
              </a:lnSpc>
            </a:pPr>
            <a:r>
              <a:rPr lang="en-US" sz="1600" b="0" dirty="0">
                <a:solidFill>
                  <a:schemeClr val="tx1"/>
                </a:solidFill>
                <a:latin typeface="+mn-lt"/>
              </a:rPr>
              <a:t>[Anywhere], [ST] [12345]</a:t>
            </a:r>
          </a:p>
          <a:p>
            <a:pPr algn="l">
              <a:lnSpc>
                <a:spcPts val="1720"/>
              </a:lnSpc>
            </a:pPr>
            <a:r>
              <a:rPr lang="en-US" sz="1600" b="0" dirty="0">
                <a:solidFill>
                  <a:schemeClr val="tx1"/>
                </a:solidFill>
                <a:latin typeface="+mn-lt"/>
              </a:rPr>
              <a:t>[in required states] [&lt;ST&gt; Insurance License Number &lt;1234567890&gt;]</a:t>
            </a:r>
          </a:p>
          <a:p>
            <a:pPr algn="l">
              <a:lnSpc>
                <a:spcPts val="1720"/>
              </a:lnSpc>
            </a:pPr>
            <a:r>
              <a:rPr lang="en-US" sz="1600" b="0" dirty="0">
                <a:solidFill>
                  <a:schemeClr val="tx1"/>
                </a:solidFill>
                <a:latin typeface="+mn-lt"/>
              </a:rPr>
              <a:t>Phone [123-123-1234]</a:t>
            </a:r>
          </a:p>
          <a:p>
            <a:pPr algn="l">
              <a:lnSpc>
                <a:spcPts val="1720"/>
              </a:lnSpc>
            </a:pPr>
            <a:r>
              <a:rPr lang="en-US" sz="1600" b="0" dirty="0">
                <a:solidFill>
                  <a:schemeClr val="tx1"/>
                </a:solidFill>
                <a:latin typeface="+mn-lt"/>
              </a:rPr>
              <a:t>[joe.sample@prudential.com]</a:t>
            </a:r>
          </a:p>
          <a:p>
            <a:pPr algn="l"/>
            <a:endParaRPr lang="en-US" sz="1200" b="0" dirty="0">
              <a:solidFill>
                <a:schemeClr val="tx1"/>
              </a:solidFill>
              <a:latin typeface="PrudentialModern Med" pitchFamily="2" charset="0"/>
            </a:endParaRPr>
          </a:p>
        </p:txBody>
      </p:sp>
      <p:sp>
        <p:nvSpPr>
          <p:cNvPr id="17" name="Footer Placeholder 12"/>
          <p:cNvSpPr txBox="1">
            <a:spLocks/>
          </p:cNvSpPr>
          <p:nvPr/>
        </p:nvSpPr>
        <p:spPr>
          <a:xfrm>
            <a:off x="0" y="7162800"/>
            <a:ext cx="4114800" cy="490537"/>
          </a:xfrm>
          <a:prstGeom prst="rect">
            <a:avLst/>
          </a:prstGeom>
        </p:spPr>
        <p:txBody>
          <a:bodyPr vert="horz" wrap="square" lIns="91381" tIns="45692" rIns="91381" bIns="45692" numCol="1" anchor="ctr" anchorCtr="0" compatLnSpc="1">
            <a:prstTxWarp prst="textNoShape">
              <a:avLst/>
            </a:prstTxWarp>
          </a:bodyPr>
          <a:lstStyle>
            <a:lvl1pPr>
              <a:defRPr sz="1000" b="1" cap="all" baseline="0">
                <a:solidFill>
                  <a:schemeClr val="tx1">
                    <a:lumMod val="75000"/>
                    <a:lumOff val="25000"/>
                  </a:schemeClr>
                </a:solidFill>
                <a:latin typeface="Arial Narrow" pitchFamily="34" charset="0"/>
                <a:ea typeface="ＭＳ Ｐゴシック"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all" spc="0" normalizeH="0" baseline="0" noProof="0" dirty="0">
                <a:ln>
                  <a:noFill/>
                </a:ln>
                <a:solidFill>
                  <a:schemeClr val="tx1">
                    <a:lumMod val="75000"/>
                    <a:lumOff val="25000"/>
                  </a:schemeClr>
                </a:solidFill>
                <a:effectLst/>
                <a:uLnTx/>
                <a:uFillTx/>
                <a:latin typeface="Arial Narrow" pitchFamily="34" charset="0"/>
                <a:ea typeface="ＭＳ Ｐゴシック" charset="0"/>
                <a:cs typeface="Arial" pitchFamily="34" charset="0"/>
              </a:rPr>
              <a:t>   NOT FOR CONSUMER USE.</a:t>
            </a:r>
          </a:p>
        </p:txBody>
      </p:sp>
      <p:sp>
        <p:nvSpPr>
          <p:cNvPr id="6" name="TextBox 5"/>
          <p:cNvSpPr txBox="1"/>
          <p:nvPr/>
        </p:nvSpPr>
        <p:spPr>
          <a:xfrm>
            <a:off x="0" y="6781800"/>
            <a:ext cx="3200400" cy="304800"/>
          </a:xfrm>
          <a:prstGeom prst="rect">
            <a:avLst/>
          </a:prstGeom>
          <a:noFill/>
        </p:spPr>
        <p:txBody>
          <a:bodyPr wrap="square" lIns="0" tIns="0" rIns="0" bIns="0" rtlCol="0">
            <a:noAutofit/>
          </a:bodyPr>
          <a:lstStyle/>
          <a:p>
            <a:pPr algn="l"/>
            <a:r>
              <a:rPr lang="en-US" sz="900" b="0" dirty="0">
                <a:latin typeface="+mj-lt"/>
              </a:rPr>
              <a:t>0262264-00001-00</a:t>
            </a:r>
          </a:p>
        </p:txBody>
      </p:sp>
      <p:sp>
        <p:nvSpPr>
          <p:cNvPr id="7" name="TextBox 6"/>
          <p:cNvSpPr txBox="1"/>
          <p:nvPr/>
        </p:nvSpPr>
        <p:spPr>
          <a:xfrm>
            <a:off x="266700" y="6910465"/>
            <a:ext cx="3581400" cy="287312"/>
          </a:xfrm>
          <a:prstGeom prst="rect">
            <a:avLst/>
          </a:prstGeom>
          <a:noFill/>
        </p:spPr>
        <p:txBody>
          <a:bodyPr wrap="square" lIns="0" tIns="0" rIns="0" bIns="0" rtlCol="0">
            <a:noAutofit/>
          </a:bodyPr>
          <a:lstStyle/>
          <a:p>
            <a:r>
              <a:rPr lang="en-US" sz="1200" b="0" dirty="0">
                <a:solidFill>
                  <a:schemeClr val="tx1"/>
                </a:solidFill>
                <a:latin typeface="+mj-lt"/>
              </a:rPr>
              <a:t>1010765-00001-00 Ed. 10/2018 Exp. 04/12/2020</a:t>
            </a:r>
          </a:p>
        </p:txBody>
      </p:sp>
      <p:pic>
        <p:nvPicPr>
          <p:cNvPr id="2" name="Picture 1"/>
          <p:cNvPicPr>
            <a:picLocks noChangeAspect="1"/>
          </p:cNvPicPr>
          <p:nvPr/>
        </p:nvPicPr>
        <p:blipFill>
          <a:blip r:embed="rId3"/>
          <a:stretch>
            <a:fillRect/>
          </a:stretch>
        </p:blipFill>
        <p:spPr>
          <a:xfrm>
            <a:off x="7474226" y="3135858"/>
            <a:ext cx="1585097" cy="1585097"/>
          </a:xfrm>
          <a:prstGeom prst="rect">
            <a:avLst/>
          </a:prstGeom>
        </p:spPr>
      </p:pic>
      <p:pic>
        <p:nvPicPr>
          <p:cNvPr id="3" name="Picture 2"/>
          <p:cNvPicPr>
            <a:picLocks noChangeAspect="1"/>
          </p:cNvPicPr>
          <p:nvPr/>
        </p:nvPicPr>
        <p:blipFill>
          <a:blip r:embed="rId4"/>
          <a:stretch>
            <a:fillRect/>
          </a:stretch>
        </p:blipFill>
        <p:spPr>
          <a:xfrm>
            <a:off x="8888620" y="4340071"/>
            <a:ext cx="341406" cy="32311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6"/>
          <p:cNvSpPr>
            <a:spLocks noChangeArrowheads="1"/>
          </p:cNvSpPr>
          <p:nvPr/>
        </p:nvSpPr>
        <p:spPr bwMode="auto">
          <a:xfrm>
            <a:off x="533400" y="5851979"/>
            <a:ext cx="9144000" cy="1375590"/>
          </a:xfrm>
          <a:prstGeom prst="rect">
            <a:avLst/>
          </a:prstGeom>
          <a:noFill/>
          <a:ln w="9525">
            <a:noFill/>
            <a:miter lim="800000"/>
            <a:headEnd/>
            <a:tailEnd/>
          </a:ln>
        </p:spPr>
        <p:txBody>
          <a:bodyPr wrap="square" lIns="0" tIns="0" rIns="0" bIns="0" anchor="b" anchorCtr="0">
            <a:spAutoFit/>
          </a:bodyPr>
          <a:lstStyle/>
          <a:p>
            <a:pPr algn="l" eaLnBrk="0" hangingPunct="0">
              <a:lnSpc>
                <a:spcPts val="1400"/>
              </a:lnSpc>
              <a:spcAft>
                <a:spcPts val="900"/>
              </a:spcAft>
            </a:pPr>
            <a:r>
              <a:rPr lang="en-US" sz="1300" b="0" dirty="0">
                <a:solidFill>
                  <a:srgbClr val="003158"/>
                </a:solidFill>
                <a:latin typeface="+mj-lt"/>
              </a:rPr>
              <a:t>Life insurance policy cash values are accessed through withdrawals and policy loans. Interest is charged on loans. In general, loans are not taxable, but withdrawals are taxable to the extent they exceed basis in the policy. Loans outstanding at policy lapse or surrender before the insured’s death will cause immediate taxation to the extent of the gain in the policy. Unpaid loans and withdrawals reduce cash values and policy benefits and negate any guarantee against lapse. </a:t>
            </a:r>
          </a:p>
          <a:p>
            <a:pPr algn="l" eaLnBrk="0" hangingPunct="0">
              <a:lnSpc>
                <a:spcPts val="1400"/>
              </a:lnSpc>
              <a:spcAft>
                <a:spcPts val="900"/>
              </a:spcAft>
            </a:pPr>
            <a:r>
              <a:rPr lang="en-US" sz="1300" b="0" dirty="0">
                <a:solidFill>
                  <a:srgbClr val="003158"/>
                </a:solidFill>
                <a:latin typeface="+mj-lt"/>
              </a:rPr>
              <a:t>If a policy is a Modified Endowment Contract (MEC), distributions (including loans) are taxable to the extent of income in the policy, and an additional 10% federal income tax penalty may apply. Consult your tax advisor for advice regarding your particular situation.</a:t>
            </a:r>
          </a:p>
        </p:txBody>
      </p:sp>
      <p:sp>
        <p:nvSpPr>
          <p:cNvPr id="12292" name="Rectangle 5"/>
          <p:cNvSpPr>
            <a:spLocks noGrp="1" noChangeArrowheads="1"/>
          </p:cNvSpPr>
          <p:nvPr>
            <p:ph type="body" sz="quarter" idx="13"/>
          </p:nvPr>
        </p:nvSpPr>
        <p:spPr>
          <a:xfrm>
            <a:off x="914400" y="1630680"/>
            <a:ext cx="7924800" cy="4084320"/>
          </a:xfrm>
          <a:prstGeom prst="rect">
            <a:avLst/>
          </a:prstGeom>
          <a:noFill/>
        </p:spPr>
        <p:txBody>
          <a:bodyPr/>
          <a:lstStyle/>
          <a:p>
            <a:pPr eaLnBrk="1" hangingPunct="1">
              <a:lnSpc>
                <a:spcPts val="3100"/>
              </a:lnSpc>
              <a:spcAft>
                <a:spcPts val="300"/>
              </a:spcAft>
            </a:pPr>
            <a:r>
              <a:rPr lang="en-US" sz="2400" dirty="0"/>
              <a:t>Employee/policyowner’s only cost is based on the term rate for the death benefit protection</a:t>
            </a:r>
          </a:p>
          <a:p>
            <a:pPr marL="1028700" lvl="1" indent="-228600">
              <a:spcAft>
                <a:spcPts val="0"/>
              </a:spcAft>
              <a:buNone/>
            </a:pPr>
            <a:r>
              <a:rPr lang="en-US" dirty="0">
                <a:solidFill>
                  <a:schemeClr val="tx1">
                    <a:lumMod val="50000"/>
                    <a:lumOff val="50000"/>
                  </a:schemeClr>
                </a:solidFill>
              </a:rPr>
              <a:t>– </a:t>
            </a:r>
            <a:r>
              <a:rPr lang="en-US" dirty="0"/>
              <a:t>Lower out-of-pocket cost</a:t>
            </a:r>
          </a:p>
          <a:p>
            <a:pPr marL="1028700" lvl="1" indent="-228600">
              <a:spcAft>
                <a:spcPts val="1600"/>
              </a:spcAft>
              <a:buNone/>
            </a:pPr>
            <a:r>
              <a:rPr lang="en-US" dirty="0">
                <a:solidFill>
                  <a:schemeClr val="tx1">
                    <a:lumMod val="50000"/>
                    <a:lumOff val="50000"/>
                  </a:schemeClr>
                </a:solidFill>
              </a:rPr>
              <a:t>– </a:t>
            </a:r>
            <a:r>
              <a:rPr lang="en-US" dirty="0"/>
              <a:t>Very low for survivorship policies while both insureds are alive</a:t>
            </a:r>
          </a:p>
          <a:p>
            <a:pPr>
              <a:lnSpc>
                <a:spcPts val="3100"/>
              </a:lnSpc>
              <a:spcAft>
                <a:spcPts val="300"/>
              </a:spcAft>
            </a:pPr>
            <a:r>
              <a:rPr lang="en-US" sz="2400" dirty="0"/>
              <a:t>Sometimes used in conjunction with a 409A deferred compensation arrangement</a:t>
            </a:r>
          </a:p>
          <a:p>
            <a:pPr marL="1028700" lvl="1" indent="-228600">
              <a:spcAft>
                <a:spcPts val="200"/>
              </a:spcAft>
              <a:buNone/>
            </a:pPr>
            <a:r>
              <a:rPr lang="en-US" dirty="0">
                <a:solidFill>
                  <a:schemeClr val="tx1">
                    <a:lumMod val="50000"/>
                    <a:lumOff val="50000"/>
                  </a:schemeClr>
                </a:solidFill>
              </a:rPr>
              <a:t>– Policy cash value usually paid out to executive at </a:t>
            </a:r>
            <a:br>
              <a:rPr lang="en-US" dirty="0">
                <a:solidFill>
                  <a:schemeClr val="tx1">
                    <a:lumMod val="50000"/>
                    <a:lumOff val="50000"/>
                  </a:schemeClr>
                </a:solidFill>
              </a:rPr>
            </a:br>
            <a:r>
              <a:rPr lang="en-US" dirty="0">
                <a:solidFill>
                  <a:schemeClr val="tx1">
                    <a:lumMod val="50000"/>
                    <a:lumOff val="50000"/>
                  </a:schemeClr>
                </a:solidFill>
              </a:rPr>
              <a:t>or near retirement</a:t>
            </a:r>
          </a:p>
        </p:txBody>
      </p:sp>
      <p:sp>
        <p:nvSpPr>
          <p:cNvPr id="7" name="Title 6"/>
          <p:cNvSpPr>
            <a:spLocks noGrp="1"/>
          </p:cNvSpPr>
          <p:nvPr>
            <p:ph type="title"/>
          </p:nvPr>
        </p:nvSpPr>
        <p:spPr/>
        <p:txBody>
          <a:bodyPr/>
          <a:lstStyle/>
          <a:p>
            <a:r>
              <a:rPr lang="en-US" sz="2400" dirty="0"/>
              <a:t>Benefit of Corporate Split Dollar</a:t>
            </a:r>
            <a:r>
              <a:rPr lang="en-US" sz="2400" i="1" cap="all" dirty="0"/>
              <a:t>—</a:t>
            </a:r>
            <a:r>
              <a:rPr lang="en-US" sz="2400" i="1" cap="all" spc="-40" dirty="0"/>
              <a:t>Non-Equity Arrangement</a:t>
            </a:r>
            <a:endParaRPr lang="en-US" i="1" cap="all" spc="-40" dirty="0"/>
          </a:p>
        </p:txBody>
      </p:sp>
      <p:sp>
        <p:nvSpPr>
          <p:cNvPr id="13" name="Footer Placeholder 12"/>
          <p:cNvSpPr txBox="1">
            <a:spLocks/>
          </p:cNvSpPr>
          <p:nvPr/>
        </p:nvSpPr>
        <p:spPr>
          <a:xfrm>
            <a:off x="849313" y="7268680"/>
            <a:ext cx="4114800" cy="490537"/>
          </a:xfrm>
          <a:prstGeom prst="rect">
            <a:avLst/>
          </a:prstGeom>
        </p:spPr>
        <p:txBody>
          <a:bodyPr vert="horz" wrap="square" lIns="91381" tIns="45692" rIns="91381" bIns="45692" numCol="1" anchor="ctr" anchorCtr="0" compatLnSpc="1">
            <a:prstTxWarp prst="textNoShape">
              <a:avLst/>
            </a:prstTxWarp>
          </a:bodyPr>
          <a:lstStyle>
            <a:lvl1pPr>
              <a:defRPr sz="1000" b="1" cap="all" baseline="0">
                <a:solidFill>
                  <a:schemeClr val="tx1">
                    <a:lumMod val="75000"/>
                    <a:lumOff val="25000"/>
                  </a:schemeClr>
                </a:solidFill>
                <a:latin typeface="Arial Narrow" pitchFamily="34" charset="0"/>
                <a:ea typeface="ＭＳ Ｐゴシック"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all" spc="0" normalizeH="0" baseline="0" noProof="0">
                <a:ln>
                  <a:noFill/>
                </a:ln>
                <a:solidFill>
                  <a:schemeClr val="tx1">
                    <a:lumMod val="75000"/>
                    <a:lumOff val="25000"/>
                  </a:schemeClr>
                </a:solidFill>
                <a:effectLst/>
                <a:uLnTx/>
                <a:uFillTx/>
                <a:latin typeface="Arial Narrow" pitchFamily="34" charset="0"/>
                <a:ea typeface="ＭＳ Ｐゴシック" charset="0"/>
                <a:cs typeface="Arial" pitchFamily="34" charset="0"/>
              </a:rPr>
              <a:t>NOT FOR CONSUMER USE.</a:t>
            </a:r>
            <a:endParaRPr kumimoji="0" lang="en-US" sz="1000" b="1" i="0" u="none" strike="noStrike" kern="1200" cap="all" spc="0" normalizeH="0" baseline="0" noProof="0" dirty="0">
              <a:ln>
                <a:noFill/>
              </a:ln>
              <a:solidFill>
                <a:schemeClr val="tx1">
                  <a:lumMod val="75000"/>
                  <a:lumOff val="25000"/>
                </a:schemeClr>
              </a:solidFill>
              <a:effectLst/>
              <a:uLnTx/>
              <a:uFillTx/>
              <a:latin typeface="Arial Narrow" pitchFamily="34" charset="0"/>
              <a:ea typeface="ＭＳ Ｐゴシック" charset="0"/>
              <a:cs typeface="Arial" pitchFamily="34" charset="0"/>
            </a:endParaRPr>
          </a:p>
        </p:txBody>
      </p:sp>
      <p:sp>
        <p:nvSpPr>
          <p:cNvPr id="14" name="Slide Number Placeholder 13"/>
          <p:cNvSpPr txBox="1">
            <a:spLocks/>
          </p:cNvSpPr>
          <p:nvPr/>
        </p:nvSpPr>
        <p:spPr>
          <a:xfrm>
            <a:off x="481013" y="7268680"/>
            <a:ext cx="409575" cy="490537"/>
          </a:xfrm>
          <a:prstGeom prst="rect">
            <a:avLst/>
          </a:prstGeom>
        </p:spPr>
        <p:txBody>
          <a:bodyPr vert="horz" wrap="square" lIns="91381" tIns="45692" rIns="91381" bIns="45692" numCol="1" anchor="ctr" anchorCtr="0" compatLnSpc="1">
            <a:prstTxWarp prst="textNoShape">
              <a:avLst/>
            </a:prstTxWarp>
          </a:bodyPr>
          <a:lstStyle>
            <a:lvl1pPr algn="l">
              <a:defRPr sz="1100" b="1">
                <a:solidFill>
                  <a:schemeClr val="tx1">
                    <a:lumMod val="75000"/>
                    <a:lumOff val="25000"/>
                  </a:schemeClr>
                </a:solidFill>
                <a:latin typeface="Arial Narrow" pitchFamily="34" charset="0"/>
                <a:ea typeface="ＭＳ Ｐゴシック"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AA07EEE-029C-492D-A17B-6C02F33FAA6F}" type="slidenum">
              <a:rPr kumimoji="0" lang="en-US" sz="1100" b="1" i="0" u="none" strike="noStrike" kern="1200" cap="none" spc="0" normalizeH="0" baseline="0" noProof="0" smtClean="0">
                <a:ln>
                  <a:noFill/>
                </a:ln>
                <a:solidFill>
                  <a:schemeClr val="tx1">
                    <a:lumMod val="75000"/>
                    <a:lumOff val="25000"/>
                  </a:schemeClr>
                </a:solidFill>
                <a:effectLst/>
                <a:uLnTx/>
                <a:uFillTx/>
                <a:latin typeface="Arial Narrow" pitchFamily="34" charset="0"/>
                <a:ea typeface="ＭＳ Ｐゴシック" charset="0"/>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10</a:t>
            </a:fld>
            <a:endParaRPr kumimoji="0" lang="en-US" sz="1100" b="1" i="0" u="none" strike="noStrike" kern="1200" cap="none" spc="0" normalizeH="0" baseline="0" noProof="0" dirty="0">
              <a:ln>
                <a:noFill/>
              </a:ln>
              <a:solidFill>
                <a:schemeClr val="tx1">
                  <a:lumMod val="75000"/>
                  <a:lumOff val="25000"/>
                </a:schemeClr>
              </a:solidFill>
              <a:effectLst/>
              <a:uLnTx/>
              <a:uFillTx/>
              <a:latin typeface="Arial Narrow" pitchFamily="34" charset="0"/>
              <a:ea typeface="ＭＳ Ｐゴシック"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err="1"/>
              <a:t>PruTerm</a:t>
            </a:r>
            <a:r>
              <a:rPr lang="en-US" sz="2000" baseline="30000" dirty="0" err="1"/>
              <a:t>SM</a:t>
            </a:r>
            <a:r>
              <a:rPr lang="en-US" dirty="0"/>
              <a:t> One &amp; IRS Table 2001</a:t>
            </a:r>
            <a:r>
              <a:rPr lang="en-US" sz="2000" dirty="0"/>
              <a:t>—</a:t>
            </a:r>
            <a:r>
              <a:rPr lang="en-US" i="1" cap="all" dirty="0"/>
              <a:t>Rates Per Thousand</a:t>
            </a:r>
          </a:p>
        </p:txBody>
      </p:sp>
      <p:sp>
        <p:nvSpPr>
          <p:cNvPr id="6" name="TextBox 5"/>
          <p:cNvSpPr txBox="1"/>
          <p:nvPr/>
        </p:nvSpPr>
        <p:spPr>
          <a:xfrm>
            <a:off x="7010400" y="1738008"/>
            <a:ext cx="2667000" cy="5775940"/>
          </a:xfrm>
          <a:prstGeom prst="rect">
            <a:avLst/>
          </a:prstGeom>
          <a:noFill/>
        </p:spPr>
        <p:txBody>
          <a:bodyPr wrap="square" lIns="0" tIns="0" rIns="0" bIns="0" rtlCol="0">
            <a:spAutoFit/>
          </a:bodyPr>
          <a:lstStyle/>
          <a:p>
            <a:pPr algn="l">
              <a:lnSpc>
                <a:spcPts val="1640"/>
              </a:lnSpc>
              <a:spcAft>
                <a:spcPts val="1200"/>
              </a:spcAft>
            </a:pPr>
            <a:r>
              <a:rPr lang="en-US" sz="1200" dirty="0">
                <a:solidFill>
                  <a:srgbClr val="013058"/>
                </a:solidFill>
              </a:rPr>
              <a:t>PruTerm</a:t>
            </a:r>
            <a:r>
              <a:rPr lang="en-US" sz="1200" baseline="30000" dirty="0">
                <a:solidFill>
                  <a:srgbClr val="013058"/>
                </a:solidFill>
              </a:rPr>
              <a:t>SM</a:t>
            </a:r>
            <a:r>
              <a:rPr lang="en-US" sz="1200" dirty="0">
                <a:solidFill>
                  <a:srgbClr val="013058"/>
                </a:solidFill>
              </a:rPr>
              <a:t> One</a:t>
            </a:r>
            <a:r>
              <a:rPr lang="en-US" sz="1200" baseline="30000" dirty="0">
                <a:solidFill>
                  <a:srgbClr val="013058"/>
                </a:solidFill>
              </a:rPr>
              <a:t> </a:t>
            </a:r>
            <a:r>
              <a:rPr lang="en-US" sz="1200" dirty="0">
                <a:solidFill>
                  <a:srgbClr val="013058"/>
                </a:solidFill>
              </a:rPr>
              <a:t>is issued by Pruco Life Insurance Company except in New York, where it is issued by Pruco Life Insurance Company of New Jersey. Both are Prudential Financial companies located in Newark, NJ.</a:t>
            </a:r>
          </a:p>
          <a:p>
            <a:pPr algn="l">
              <a:lnSpc>
                <a:spcPts val="1640"/>
              </a:lnSpc>
              <a:spcAft>
                <a:spcPts val="1200"/>
              </a:spcAft>
            </a:pPr>
            <a:r>
              <a:rPr lang="en-US" sz="1200" dirty="0">
                <a:solidFill>
                  <a:srgbClr val="013058"/>
                </a:solidFill>
              </a:rPr>
              <a:t>The availability of coverage and rates will vary based on company underwriting criteria including, but not limited to, age, sex, health history, smoking status, and residency.</a:t>
            </a:r>
          </a:p>
          <a:p>
            <a:pPr algn="l">
              <a:lnSpc>
                <a:spcPts val="1640"/>
              </a:lnSpc>
              <a:spcAft>
                <a:spcPts val="1200"/>
              </a:spcAft>
            </a:pPr>
            <a:r>
              <a:rPr lang="en-US" sz="1200" dirty="0">
                <a:solidFill>
                  <a:srgbClr val="013058"/>
                </a:solidFill>
              </a:rPr>
              <a:t>Underwriting rules are subject to change at our discretion.</a:t>
            </a:r>
          </a:p>
          <a:p>
            <a:pPr algn="l">
              <a:lnSpc>
                <a:spcPts val="1640"/>
              </a:lnSpc>
              <a:spcAft>
                <a:spcPts val="1200"/>
              </a:spcAft>
            </a:pPr>
            <a:endParaRPr lang="en-US" sz="1200" dirty="0">
              <a:solidFill>
                <a:srgbClr val="013058"/>
              </a:solidFill>
            </a:endParaRPr>
          </a:p>
          <a:p>
            <a:pPr algn="l">
              <a:lnSpc>
                <a:spcPts val="1640"/>
              </a:lnSpc>
              <a:spcAft>
                <a:spcPts val="1200"/>
              </a:spcAft>
            </a:pPr>
            <a:r>
              <a:rPr lang="en-US" sz="1200" b="0" dirty="0">
                <a:solidFill>
                  <a:schemeClr val="tx1">
                    <a:lumMod val="90000"/>
                    <a:lumOff val="10000"/>
                  </a:schemeClr>
                </a:solidFill>
              </a:rPr>
              <a:t>The rates are presented as an example of alternate term rate valuation, and other valuation options may be available. Clients should seek advice from their tax advisors.</a:t>
            </a:r>
          </a:p>
          <a:p>
            <a:pPr algn="l">
              <a:lnSpc>
                <a:spcPts val="1640"/>
              </a:lnSpc>
              <a:spcAft>
                <a:spcPts val="1200"/>
              </a:spcAft>
            </a:pPr>
            <a:endParaRPr lang="en-US" sz="1200" dirty="0">
              <a:solidFill>
                <a:srgbClr val="013058"/>
              </a:solidFill>
            </a:endParaRPr>
          </a:p>
          <a:p>
            <a:pPr algn="l"/>
            <a:r>
              <a:rPr lang="en-US" sz="1100" b="0" dirty="0">
                <a:solidFill>
                  <a:srgbClr val="013058"/>
                </a:solidFill>
              </a:rPr>
              <a:t> </a:t>
            </a:r>
          </a:p>
          <a:p>
            <a:pPr algn="l"/>
            <a:endParaRPr lang="en-US" sz="1100" b="0" dirty="0">
              <a:solidFill>
                <a:srgbClr val="013058"/>
              </a:solidFill>
            </a:endParaRPr>
          </a:p>
        </p:txBody>
      </p:sp>
      <p:sp>
        <p:nvSpPr>
          <p:cNvPr id="15" name="Footer Placeholder 12"/>
          <p:cNvSpPr txBox="1">
            <a:spLocks/>
          </p:cNvSpPr>
          <p:nvPr/>
        </p:nvSpPr>
        <p:spPr>
          <a:xfrm>
            <a:off x="849313" y="7268680"/>
            <a:ext cx="4114800" cy="490537"/>
          </a:xfrm>
          <a:prstGeom prst="rect">
            <a:avLst/>
          </a:prstGeom>
        </p:spPr>
        <p:txBody>
          <a:bodyPr vert="horz" wrap="square" lIns="91381" tIns="45692" rIns="91381" bIns="45692" numCol="1" anchor="ctr" anchorCtr="0" compatLnSpc="1">
            <a:prstTxWarp prst="textNoShape">
              <a:avLst/>
            </a:prstTxWarp>
          </a:bodyPr>
          <a:lstStyle>
            <a:lvl1pPr>
              <a:defRPr sz="1000" b="1" cap="all" baseline="0">
                <a:solidFill>
                  <a:schemeClr val="tx1">
                    <a:lumMod val="75000"/>
                    <a:lumOff val="25000"/>
                  </a:schemeClr>
                </a:solidFill>
                <a:latin typeface="Arial Narrow" pitchFamily="34" charset="0"/>
                <a:ea typeface="ＭＳ Ｐゴシック"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all" spc="0" normalizeH="0" baseline="0" noProof="0">
                <a:ln>
                  <a:noFill/>
                </a:ln>
                <a:solidFill>
                  <a:schemeClr val="tx1">
                    <a:lumMod val="75000"/>
                    <a:lumOff val="25000"/>
                  </a:schemeClr>
                </a:solidFill>
                <a:effectLst/>
                <a:uLnTx/>
                <a:uFillTx/>
                <a:latin typeface="Arial Narrow" pitchFamily="34" charset="0"/>
                <a:ea typeface="ＭＳ Ｐゴシック" charset="0"/>
                <a:cs typeface="Arial" pitchFamily="34" charset="0"/>
              </a:rPr>
              <a:t>NOT FOR CONSUMER USE.</a:t>
            </a:r>
            <a:endParaRPr kumimoji="0" lang="en-US" sz="1000" b="1" i="0" u="none" strike="noStrike" kern="1200" cap="all" spc="0" normalizeH="0" baseline="0" noProof="0" dirty="0">
              <a:ln>
                <a:noFill/>
              </a:ln>
              <a:solidFill>
                <a:schemeClr val="tx1">
                  <a:lumMod val="75000"/>
                  <a:lumOff val="25000"/>
                </a:schemeClr>
              </a:solidFill>
              <a:effectLst/>
              <a:uLnTx/>
              <a:uFillTx/>
              <a:latin typeface="Arial Narrow" pitchFamily="34" charset="0"/>
              <a:ea typeface="ＭＳ Ｐゴシック" charset="0"/>
              <a:cs typeface="Arial" pitchFamily="34" charset="0"/>
            </a:endParaRPr>
          </a:p>
        </p:txBody>
      </p:sp>
      <p:sp>
        <p:nvSpPr>
          <p:cNvPr id="16" name="Slide Number Placeholder 13"/>
          <p:cNvSpPr txBox="1">
            <a:spLocks/>
          </p:cNvSpPr>
          <p:nvPr/>
        </p:nvSpPr>
        <p:spPr>
          <a:xfrm>
            <a:off x="481013" y="7268680"/>
            <a:ext cx="409575" cy="490537"/>
          </a:xfrm>
          <a:prstGeom prst="rect">
            <a:avLst/>
          </a:prstGeom>
        </p:spPr>
        <p:txBody>
          <a:bodyPr vert="horz" wrap="square" lIns="91381" tIns="45692" rIns="91381" bIns="45692" numCol="1" anchor="ctr" anchorCtr="0" compatLnSpc="1">
            <a:prstTxWarp prst="textNoShape">
              <a:avLst/>
            </a:prstTxWarp>
          </a:bodyPr>
          <a:lstStyle>
            <a:lvl1pPr algn="l">
              <a:defRPr sz="1100" b="1">
                <a:solidFill>
                  <a:schemeClr val="tx1">
                    <a:lumMod val="75000"/>
                    <a:lumOff val="25000"/>
                  </a:schemeClr>
                </a:solidFill>
                <a:latin typeface="Arial Narrow" pitchFamily="34" charset="0"/>
                <a:ea typeface="ＭＳ Ｐゴシック"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AA07EEE-029C-492D-A17B-6C02F33FAA6F}" type="slidenum">
              <a:rPr kumimoji="0" lang="en-US" sz="1100" b="1" i="0" u="none" strike="noStrike" kern="1200" cap="none" spc="0" normalizeH="0" baseline="0" noProof="0" smtClean="0">
                <a:ln>
                  <a:noFill/>
                </a:ln>
                <a:solidFill>
                  <a:schemeClr val="tx1">
                    <a:lumMod val="75000"/>
                    <a:lumOff val="25000"/>
                  </a:schemeClr>
                </a:solidFill>
                <a:effectLst/>
                <a:uLnTx/>
                <a:uFillTx/>
                <a:latin typeface="Arial Narrow" pitchFamily="34" charset="0"/>
                <a:ea typeface="ＭＳ Ｐゴシック" charset="0"/>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11</a:t>
            </a:fld>
            <a:endParaRPr kumimoji="0" lang="en-US" sz="1100" b="1" i="0" u="none" strike="noStrike" kern="1200" cap="none" spc="0" normalizeH="0" baseline="0" noProof="0" dirty="0">
              <a:ln>
                <a:noFill/>
              </a:ln>
              <a:solidFill>
                <a:schemeClr val="tx1">
                  <a:lumMod val="75000"/>
                  <a:lumOff val="25000"/>
                </a:schemeClr>
              </a:solidFill>
              <a:effectLst/>
              <a:uLnTx/>
              <a:uFillTx/>
              <a:latin typeface="Arial Narrow" pitchFamily="34" charset="0"/>
              <a:ea typeface="ＭＳ Ｐゴシック" charset="0"/>
              <a:cs typeface="Arial" pitchFamily="34" charset="0"/>
            </a:endParaRPr>
          </a:p>
        </p:txBody>
      </p:sp>
      <p:pic>
        <p:nvPicPr>
          <p:cNvPr id="4" name="Picture 3">
            <a:extLst>
              <a:ext uri="{FF2B5EF4-FFF2-40B4-BE49-F238E27FC236}">
                <a16:creationId xmlns:a16="http://schemas.microsoft.com/office/drawing/2014/main" id="{D2863845-79BD-49A2-8010-6EE76CD8E903}"/>
              </a:ext>
            </a:extLst>
          </p:cNvPr>
          <p:cNvPicPr>
            <a:picLocks noChangeAspect="1"/>
          </p:cNvPicPr>
          <p:nvPr/>
        </p:nvPicPr>
        <p:blipFill>
          <a:blip r:embed="rId3"/>
          <a:stretch>
            <a:fillRect/>
          </a:stretch>
        </p:blipFill>
        <p:spPr>
          <a:xfrm>
            <a:off x="481012" y="1371600"/>
            <a:ext cx="5995988" cy="607385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p:cNvCxnSpPr/>
          <p:nvPr/>
        </p:nvCxnSpPr>
        <p:spPr>
          <a:xfrm rot="10800000">
            <a:off x="4267200" y="5867400"/>
            <a:ext cx="1753394" cy="1588"/>
          </a:xfrm>
          <a:prstGeom prst="straightConnector1">
            <a:avLst/>
          </a:prstGeom>
          <a:ln>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Title 7"/>
          <p:cNvSpPr>
            <a:spLocks noGrp="1"/>
          </p:cNvSpPr>
          <p:nvPr>
            <p:ph type="title"/>
          </p:nvPr>
        </p:nvSpPr>
        <p:spPr/>
        <p:txBody>
          <a:bodyPr/>
          <a:lstStyle/>
          <a:p>
            <a:r>
              <a:rPr lang="en-US" sz="2400" dirty="0"/>
              <a:t>Corporate Split Dollar—</a:t>
            </a:r>
            <a:r>
              <a:rPr lang="en-US" sz="2400" i="1" cap="all" dirty="0"/>
              <a:t>Loan Arrangement</a:t>
            </a:r>
            <a:endParaRPr lang="en-US" i="1" cap="all" dirty="0"/>
          </a:p>
        </p:txBody>
      </p:sp>
      <p:sp>
        <p:nvSpPr>
          <p:cNvPr id="14" name="Footer Placeholder 12"/>
          <p:cNvSpPr txBox="1">
            <a:spLocks/>
          </p:cNvSpPr>
          <p:nvPr/>
        </p:nvSpPr>
        <p:spPr>
          <a:xfrm>
            <a:off x="849313" y="7268680"/>
            <a:ext cx="4114800" cy="490537"/>
          </a:xfrm>
          <a:prstGeom prst="rect">
            <a:avLst/>
          </a:prstGeom>
        </p:spPr>
        <p:txBody>
          <a:bodyPr vert="horz" wrap="square" lIns="91381" tIns="45692" rIns="91381" bIns="45692" numCol="1" anchor="ctr" anchorCtr="0" compatLnSpc="1">
            <a:prstTxWarp prst="textNoShape">
              <a:avLst/>
            </a:prstTxWarp>
          </a:bodyPr>
          <a:lstStyle>
            <a:lvl1pPr>
              <a:defRPr sz="1000" b="1" cap="all" baseline="0">
                <a:solidFill>
                  <a:schemeClr val="tx1">
                    <a:lumMod val="75000"/>
                    <a:lumOff val="25000"/>
                  </a:schemeClr>
                </a:solidFill>
                <a:latin typeface="Arial Narrow" pitchFamily="34" charset="0"/>
                <a:ea typeface="ＭＳ Ｐゴシック"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all" spc="0" normalizeH="0" baseline="0" noProof="0">
                <a:ln>
                  <a:noFill/>
                </a:ln>
                <a:solidFill>
                  <a:schemeClr val="tx1">
                    <a:lumMod val="75000"/>
                    <a:lumOff val="25000"/>
                  </a:schemeClr>
                </a:solidFill>
                <a:effectLst/>
                <a:uLnTx/>
                <a:uFillTx/>
                <a:latin typeface="Arial Narrow" pitchFamily="34" charset="0"/>
                <a:ea typeface="ＭＳ Ｐゴシック" charset="0"/>
                <a:cs typeface="Arial" pitchFamily="34" charset="0"/>
              </a:rPr>
              <a:t>NOT FOR CONSUMER USE.</a:t>
            </a:r>
            <a:endParaRPr kumimoji="0" lang="en-US" sz="1000" b="1" i="0" u="none" strike="noStrike" kern="1200" cap="all" spc="0" normalizeH="0" baseline="0" noProof="0" dirty="0">
              <a:ln>
                <a:noFill/>
              </a:ln>
              <a:solidFill>
                <a:schemeClr val="tx1">
                  <a:lumMod val="75000"/>
                  <a:lumOff val="25000"/>
                </a:schemeClr>
              </a:solidFill>
              <a:effectLst/>
              <a:uLnTx/>
              <a:uFillTx/>
              <a:latin typeface="Arial Narrow" pitchFamily="34" charset="0"/>
              <a:ea typeface="ＭＳ Ｐゴシック" charset="0"/>
              <a:cs typeface="Arial" pitchFamily="34" charset="0"/>
            </a:endParaRPr>
          </a:p>
        </p:txBody>
      </p:sp>
      <p:sp>
        <p:nvSpPr>
          <p:cNvPr id="15" name="Slide Number Placeholder 13"/>
          <p:cNvSpPr txBox="1">
            <a:spLocks/>
          </p:cNvSpPr>
          <p:nvPr/>
        </p:nvSpPr>
        <p:spPr>
          <a:xfrm>
            <a:off x="481013" y="7268680"/>
            <a:ext cx="409575" cy="490537"/>
          </a:xfrm>
          <a:prstGeom prst="rect">
            <a:avLst/>
          </a:prstGeom>
        </p:spPr>
        <p:txBody>
          <a:bodyPr vert="horz" wrap="square" lIns="91381" tIns="45692" rIns="91381" bIns="45692" numCol="1" anchor="ctr" anchorCtr="0" compatLnSpc="1">
            <a:prstTxWarp prst="textNoShape">
              <a:avLst/>
            </a:prstTxWarp>
          </a:bodyPr>
          <a:lstStyle>
            <a:lvl1pPr algn="l">
              <a:defRPr sz="1100" b="1">
                <a:solidFill>
                  <a:schemeClr val="tx1">
                    <a:lumMod val="75000"/>
                    <a:lumOff val="25000"/>
                  </a:schemeClr>
                </a:solidFill>
                <a:latin typeface="Arial Narrow" pitchFamily="34" charset="0"/>
                <a:ea typeface="ＭＳ Ｐゴシック"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AA07EEE-029C-492D-A17B-6C02F33FAA6F}" type="slidenum">
              <a:rPr kumimoji="0" lang="en-US" sz="1100" b="1" i="0" u="none" strike="noStrike" kern="1200" cap="none" spc="0" normalizeH="0" baseline="0" noProof="0" smtClean="0">
                <a:ln>
                  <a:noFill/>
                </a:ln>
                <a:solidFill>
                  <a:schemeClr val="tx1">
                    <a:lumMod val="75000"/>
                    <a:lumOff val="25000"/>
                  </a:schemeClr>
                </a:solidFill>
                <a:effectLst/>
                <a:uLnTx/>
                <a:uFillTx/>
                <a:latin typeface="Arial Narrow" pitchFamily="34" charset="0"/>
                <a:ea typeface="ＭＳ Ｐゴシック" charset="0"/>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en-US" sz="1100" b="1" i="0" u="none" strike="noStrike" kern="1200" cap="none" spc="0" normalizeH="0" baseline="0" noProof="0" dirty="0">
              <a:ln>
                <a:noFill/>
              </a:ln>
              <a:solidFill>
                <a:schemeClr val="tx1">
                  <a:lumMod val="75000"/>
                  <a:lumOff val="25000"/>
                </a:schemeClr>
              </a:solidFill>
              <a:effectLst/>
              <a:uLnTx/>
              <a:uFillTx/>
              <a:latin typeface="Arial Narrow" pitchFamily="34" charset="0"/>
              <a:ea typeface="ＭＳ Ｐゴシック" charset="0"/>
              <a:cs typeface="Arial" pitchFamily="34" charset="0"/>
            </a:endParaRPr>
          </a:p>
        </p:txBody>
      </p:sp>
      <p:sp>
        <p:nvSpPr>
          <p:cNvPr id="20" name="TextBox 19"/>
          <p:cNvSpPr txBox="1"/>
          <p:nvPr/>
        </p:nvSpPr>
        <p:spPr>
          <a:xfrm>
            <a:off x="4419600" y="6019800"/>
            <a:ext cx="1447800" cy="685800"/>
          </a:xfrm>
          <a:prstGeom prst="rect">
            <a:avLst/>
          </a:prstGeom>
          <a:noFill/>
        </p:spPr>
        <p:txBody>
          <a:bodyPr wrap="square" lIns="0" tIns="0" rIns="0" bIns="0" rtlCol="0">
            <a:noAutofit/>
          </a:bodyPr>
          <a:lstStyle/>
          <a:p>
            <a:pPr marL="0" lvl="1"/>
            <a:r>
              <a:rPr lang="en-US" sz="1600" b="0" dirty="0">
                <a:solidFill>
                  <a:srgbClr val="504C4C"/>
                </a:solidFill>
              </a:rPr>
              <a:t>Net Death Benefit</a:t>
            </a:r>
            <a:endParaRPr lang="en-US" sz="1600" b="0" dirty="0">
              <a:solidFill>
                <a:srgbClr val="504C4C"/>
              </a:solidFill>
              <a:latin typeface="+mj-lt"/>
            </a:endParaRPr>
          </a:p>
        </p:txBody>
      </p:sp>
      <p:sp>
        <p:nvSpPr>
          <p:cNvPr id="21" name="TextBox 20"/>
          <p:cNvSpPr txBox="1"/>
          <p:nvPr/>
        </p:nvSpPr>
        <p:spPr>
          <a:xfrm>
            <a:off x="1828800" y="3962400"/>
            <a:ext cx="2286000" cy="1143000"/>
          </a:xfrm>
          <a:prstGeom prst="rect">
            <a:avLst/>
          </a:prstGeom>
          <a:noFill/>
        </p:spPr>
        <p:txBody>
          <a:bodyPr wrap="square" lIns="0" tIns="0" rIns="0" bIns="0" rtlCol="0">
            <a:noAutofit/>
          </a:bodyPr>
          <a:lstStyle/>
          <a:p>
            <a:pPr marL="0" lvl="1"/>
            <a:r>
              <a:rPr lang="en-US" sz="1600" b="0" dirty="0">
                <a:solidFill>
                  <a:srgbClr val="504C4C"/>
                </a:solidFill>
              </a:rPr>
              <a:t>Collateral Interest in Cash Value to the Extent of Premiums Paid</a:t>
            </a:r>
            <a:endParaRPr lang="en-US" sz="1600" b="0" dirty="0">
              <a:solidFill>
                <a:srgbClr val="504C4C"/>
              </a:solidFill>
              <a:latin typeface="+mj-lt"/>
            </a:endParaRPr>
          </a:p>
        </p:txBody>
      </p:sp>
      <p:grpSp>
        <p:nvGrpSpPr>
          <p:cNvPr id="4" name="Group 26"/>
          <p:cNvGrpSpPr/>
          <p:nvPr/>
        </p:nvGrpSpPr>
        <p:grpSpPr>
          <a:xfrm>
            <a:off x="1828800" y="5410200"/>
            <a:ext cx="2380376" cy="1143000"/>
            <a:chOff x="7086600" y="4191000"/>
            <a:chExt cx="2380376" cy="1143000"/>
          </a:xfrm>
        </p:grpSpPr>
        <p:pic>
          <p:nvPicPr>
            <p:cNvPr id="28" name="Picture 27"/>
            <p:cNvPicPr>
              <a:picLocks noChangeAspect="1"/>
            </p:cNvPicPr>
            <p:nvPr/>
          </p:nvPicPr>
          <p:blipFill>
            <a:blip r:embed="rId3" cstate="print"/>
            <a:stretch>
              <a:fillRect/>
            </a:stretch>
          </p:blipFill>
          <p:spPr>
            <a:xfrm>
              <a:off x="7086600" y="4191000"/>
              <a:ext cx="2380376" cy="1143000"/>
            </a:xfrm>
            <a:prstGeom prst="rect">
              <a:avLst/>
            </a:prstGeom>
          </p:spPr>
        </p:pic>
        <p:sp>
          <p:nvSpPr>
            <p:cNvPr id="29" name="TextBox 28"/>
            <p:cNvSpPr txBox="1"/>
            <p:nvPr/>
          </p:nvSpPr>
          <p:spPr>
            <a:xfrm>
              <a:off x="7086600" y="4191000"/>
              <a:ext cx="2362200" cy="1143000"/>
            </a:xfrm>
            <a:prstGeom prst="rect">
              <a:avLst/>
            </a:prstGeom>
            <a:noFill/>
          </p:spPr>
          <p:txBody>
            <a:bodyPr wrap="square" lIns="0" tIns="0" rIns="0" bIns="0" rtlCol="0" anchor="ctr" anchorCtr="0">
              <a:noAutofit/>
            </a:bodyPr>
            <a:lstStyle/>
            <a:p>
              <a:pPr>
                <a:lnSpc>
                  <a:spcPts val="1820"/>
                </a:lnSpc>
              </a:pPr>
              <a:r>
                <a:rPr lang="en-US" sz="1600" b="0" dirty="0"/>
                <a:t>Life Insurance Policy Beneficiary</a:t>
              </a:r>
              <a:endParaRPr lang="en-US" sz="1600" b="0" dirty="0">
                <a:latin typeface="+mj-lt"/>
              </a:endParaRPr>
            </a:p>
          </p:txBody>
        </p:sp>
      </p:grpSp>
      <p:sp>
        <p:nvSpPr>
          <p:cNvPr id="32" name="TextBox 31"/>
          <p:cNvSpPr txBox="1"/>
          <p:nvPr/>
        </p:nvSpPr>
        <p:spPr>
          <a:xfrm>
            <a:off x="4953000" y="4114800"/>
            <a:ext cx="1447800" cy="685800"/>
          </a:xfrm>
          <a:prstGeom prst="rect">
            <a:avLst/>
          </a:prstGeom>
          <a:noFill/>
        </p:spPr>
        <p:txBody>
          <a:bodyPr wrap="square" lIns="0" tIns="0" rIns="0" bIns="0" rtlCol="0">
            <a:noAutofit/>
          </a:bodyPr>
          <a:lstStyle/>
          <a:p>
            <a:pPr marL="0" lvl="1"/>
            <a:r>
              <a:rPr lang="en-US" sz="1600" b="0" dirty="0">
                <a:solidFill>
                  <a:srgbClr val="504C4C"/>
                </a:solidFill>
              </a:rPr>
              <a:t>Premium Payment</a:t>
            </a:r>
            <a:endParaRPr lang="en-US" sz="1600" b="0" dirty="0">
              <a:solidFill>
                <a:srgbClr val="504C4C"/>
              </a:solidFill>
              <a:latin typeface="+mj-lt"/>
            </a:endParaRPr>
          </a:p>
        </p:txBody>
      </p:sp>
      <p:sp>
        <p:nvSpPr>
          <p:cNvPr id="33" name="TextBox 32"/>
          <p:cNvSpPr txBox="1"/>
          <p:nvPr/>
        </p:nvSpPr>
        <p:spPr>
          <a:xfrm>
            <a:off x="6858000" y="4114800"/>
            <a:ext cx="1981200" cy="685800"/>
          </a:xfrm>
          <a:prstGeom prst="rect">
            <a:avLst/>
          </a:prstGeom>
          <a:noFill/>
        </p:spPr>
        <p:txBody>
          <a:bodyPr wrap="square" lIns="0" tIns="0" rIns="0" bIns="0" rtlCol="0">
            <a:noAutofit/>
          </a:bodyPr>
          <a:lstStyle/>
          <a:p>
            <a:pPr marL="0" lvl="1"/>
            <a:r>
              <a:rPr lang="en-US" sz="1600" b="0" dirty="0">
                <a:solidFill>
                  <a:srgbClr val="504C4C"/>
                </a:solidFill>
              </a:rPr>
              <a:t>Cash Value in Excess of Premiums</a:t>
            </a:r>
            <a:endParaRPr lang="en-US" sz="1600" b="0" dirty="0">
              <a:solidFill>
                <a:srgbClr val="504C4C"/>
              </a:solidFill>
              <a:latin typeface="+mj-lt"/>
            </a:endParaRPr>
          </a:p>
        </p:txBody>
      </p:sp>
      <p:grpSp>
        <p:nvGrpSpPr>
          <p:cNvPr id="5" name="Group 38"/>
          <p:cNvGrpSpPr/>
          <p:nvPr/>
        </p:nvGrpSpPr>
        <p:grpSpPr>
          <a:xfrm>
            <a:off x="6247606" y="3505994"/>
            <a:ext cx="383382" cy="2209006"/>
            <a:chOff x="6400006" y="2972594"/>
            <a:chExt cx="383382" cy="2209006"/>
          </a:xfrm>
        </p:grpSpPr>
        <p:cxnSp>
          <p:nvCxnSpPr>
            <p:cNvPr id="9" name="Straight Arrow Connector 8"/>
            <p:cNvCxnSpPr/>
            <p:nvPr/>
          </p:nvCxnSpPr>
          <p:spPr>
            <a:xfrm rot="5400000">
              <a:off x="5372100" y="4000500"/>
              <a:ext cx="2057400" cy="1588"/>
            </a:xfrm>
            <a:prstGeom prst="straightConnector1">
              <a:avLst/>
            </a:prstGeom>
            <a:ln>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rot="5400000" flipH="1" flipV="1">
              <a:off x="5791994" y="4190206"/>
              <a:ext cx="1981200" cy="1588"/>
            </a:xfrm>
            <a:prstGeom prst="straightConnector1">
              <a:avLst/>
            </a:prstGeom>
            <a:ln>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grpSp>
      <p:cxnSp>
        <p:nvCxnSpPr>
          <p:cNvPr id="41" name="Straight Arrow Connector 40"/>
          <p:cNvCxnSpPr/>
          <p:nvPr/>
        </p:nvCxnSpPr>
        <p:spPr>
          <a:xfrm>
            <a:off x="3810000" y="2819400"/>
            <a:ext cx="2057400" cy="1588"/>
          </a:xfrm>
          <a:prstGeom prst="straightConnector1">
            <a:avLst/>
          </a:prstGeom>
          <a:ln>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rot="10800000">
            <a:off x="3657600" y="3200400"/>
            <a:ext cx="2133600" cy="152400"/>
          </a:xfrm>
          <a:prstGeom prst="straightConnector1">
            <a:avLst/>
          </a:prstGeom>
          <a:ln>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3886200" y="2133600"/>
            <a:ext cx="1981200" cy="609600"/>
          </a:xfrm>
          <a:prstGeom prst="rect">
            <a:avLst/>
          </a:prstGeom>
          <a:noFill/>
        </p:spPr>
        <p:txBody>
          <a:bodyPr wrap="square" lIns="0" tIns="0" rIns="0" bIns="0" rtlCol="0">
            <a:noAutofit/>
          </a:bodyPr>
          <a:lstStyle/>
          <a:p>
            <a:pPr marL="0" lvl="1"/>
            <a:r>
              <a:rPr lang="en-US" sz="1600" b="0" dirty="0">
                <a:solidFill>
                  <a:schemeClr val="tx1">
                    <a:lumMod val="75000"/>
                    <a:lumOff val="25000"/>
                  </a:schemeClr>
                </a:solidFill>
              </a:rPr>
              <a:t>Loan of </a:t>
            </a:r>
            <a:br>
              <a:rPr lang="en-US" sz="1600" b="0" dirty="0">
                <a:solidFill>
                  <a:schemeClr val="tx1">
                    <a:lumMod val="75000"/>
                    <a:lumOff val="25000"/>
                  </a:schemeClr>
                </a:solidFill>
              </a:rPr>
            </a:br>
            <a:r>
              <a:rPr lang="en-US" sz="1600" b="0" dirty="0">
                <a:solidFill>
                  <a:schemeClr val="tx1">
                    <a:lumMod val="75000"/>
                    <a:lumOff val="25000"/>
                  </a:schemeClr>
                </a:solidFill>
              </a:rPr>
              <a:t>Premium Dollars</a:t>
            </a:r>
            <a:endParaRPr lang="en-US" sz="1600" b="0" dirty="0">
              <a:solidFill>
                <a:schemeClr val="tx1">
                  <a:lumMod val="75000"/>
                  <a:lumOff val="25000"/>
                </a:schemeClr>
              </a:solidFill>
              <a:latin typeface="+mj-lt"/>
            </a:endParaRPr>
          </a:p>
        </p:txBody>
      </p:sp>
      <p:sp>
        <p:nvSpPr>
          <p:cNvPr id="44" name="TextBox 43"/>
          <p:cNvSpPr txBox="1"/>
          <p:nvPr/>
        </p:nvSpPr>
        <p:spPr>
          <a:xfrm>
            <a:off x="3962400" y="3352800"/>
            <a:ext cx="1981200" cy="609600"/>
          </a:xfrm>
          <a:prstGeom prst="rect">
            <a:avLst/>
          </a:prstGeom>
          <a:noFill/>
        </p:spPr>
        <p:txBody>
          <a:bodyPr wrap="square" lIns="0" tIns="0" rIns="0" bIns="0" rtlCol="0">
            <a:noAutofit/>
          </a:bodyPr>
          <a:lstStyle/>
          <a:p>
            <a:pPr marL="0" lvl="1"/>
            <a:r>
              <a:rPr lang="en-US" sz="1600" b="0" dirty="0">
                <a:solidFill>
                  <a:srgbClr val="504C4C"/>
                </a:solidFill>
              </a:rPr>
              <a:t>Interest</a:t>
            </a:r>
            <a:endParaRPr lang="en-US" sz="1600" b="0" dirty="0">
              <a:solidFill>
                <a:srgbClr val="504C4C"/>
              </a:solidFill>
              <a:latin typeface="+mj-lt"/>
            </a:endParaRPr>
          </a:p>
        </p:txBody>
      </p:sp>
      <p:cxnSp>
        <p:nvCxnSpPr>
          <p:cNvPr id="45" name="Straight Arrow Connector 44"/>
          <p:cNvCxnSpPr/>
          <p:nvPr/>
        </p:nvCxnSpPr>
        <p:spPr>
          <a:xfrm rot="10800000">
            <a:off x="3581400" y="3352800"/>
            <a:ext cx="2514600" cy="2438400"/>
          </a:xfrm>
          <a:prstGeom prst="straightConnector1">
            <a:avLst/>
          </a:prstGeom>
          <a:ln>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3" name="Group 15"/>
          <p:cNvGrpSpPr/>
          <p:nvPr/>
        </p:nvGrpSpPr>
        <p:grpSpPr>
          <a:xfrm>
            <a:off x="5867400" y="2514600"/>
            <a:ext cx="2380376" cy="1143000"/>
            <a:chOff x="7086600" y="4191000"/>
            <a:chExt cx="2380376" cy="1143000"/>
          </a:xfrm>
        </p:grpSpPr>
        <p:pic>
          <p:nvPicPr>
            <p:cNvPr id="17" name="Picture 16"/>
            <p:cNvPicPr>
              <a:picLocks noChangeAspect="1"/>
            </p:cNvPicPr>
            <p:nvPr/>
          </p:nvPicPr>
          <p:blipFill>
            <a:blip r:embed="rId3" cstate="print"/>
            <a:stretch>
              <a:fillRect/>
            </a:stretch>
          </p:blipFill>
          <p:spPr>
            <a:xfrm>
              <a:off x="7086600" y="4191000"/>
              <a:ext cx="2380376" cy="1143000"/>
            </a:xfrm>
            <a:prstGeom prst="rect">
              <a:avLst/>
            </a:prstGeom>
          </p:spPr>
        </p:pic>
        <p:sp>
          <p:nvSpPr>
            <p:cNvPr id="18" name="TextBox 17"/>
            <p:cNvSpPr txBox="1"/>
            <p:nvPr/>
          </p:nvSpPr>
          <p:spPr>
            <a:xfrm>
              <a:off x="7086600" y="4191000"/>
              <a:ext cx="2362200" cy="1143000"/>
            </a:xfrm>
            <a:prstGeom prst="rect">
              <a:avLst/>
            </a:prstGeom>
            <a:noFill/>
          </p:spPr>
          <p:txBody>
            <a:bodyPr wrap="square" lIns="0" tIns="0" rIns="0" bIns="0" rtlCol="0" anchor="ctr" anchorCtr="0">
              <a:noAutofit/>
            </a:bodyPr>
            <a:lstStyle/>
            <a:p>
              <a:pPr>
                <a:lnSpc>
                  <a:spcPts val="1820"/>
                </a:lnSpc>
              </a:pPr>
              <a:r>
                <a:rPr lang="en-US" sz="1600" b="0" dirty="0"/>
                <a:t>Employee</a:t>
              </a:r>
              <a:br>
                <a:rPr lang="en-US" sz="1600" b="0" dirty="0"/>
              </a:br>
              <a:r>
                <a:rPr lang="en-US" sz="1600" b="0" dirty="0" err="1"/>
                <a:t>Policyowner</a:t>
              </a:r>
              <a:endParaRPr lang="en-US" sz="1600" b="0" dirty="0">
                <a:latin typeface="+mj-lt"/>
              </a:endParaRPr>
            </a:p>
          </p:txBody>
        </p:sp>
      </p:grpSp>
      <p:sp>
        <p:nvSpPr>
          <p:cNvPr id="22" name="TextBox 21"/>
          <p:cNvSpPr txBox="1"/>
          <p:nvPr/>
        </p:nvSpPr>
        <p:spPr>
          <a:xfrm>
            <a:off x="6096000" y="5562600"/>
            <a:ext cx="1569720" cy="418576"/>
          </a:xfrm>
          <a:prstGeom prst="rect">
            <a:avLst/>
          </a:prstGeom>
          <a:solidFill>
            <a:srgbClr val="1B3B58"/>
          </a:solidFill>
        </p:spPr>
        <p:txBody>
          <a:bodyPr wrap="square" lIns="0" tIns="100584" rIns="0" bIns="100584" rtlCol="0">
            <a:spAutoFit/>
          </a:bodyPr>
          <a:lstStyle/>
          <a:p>
            <a:r>
              <a:rPr lang="en-US" sz="1400" dirty="0"/>
              <a:t> Prudential</a:t>
            </a:r>
          </a:p>
        </p:txBody>
      </p:sp>
      <p:grpSp>
        <p:nvGrpSpPr>
          <p:cNvPr id="2" name="Group 10"/>
          <p:cNvGrpSpPr/>
          <p:nvPr/>
        </p:nvGrpSpPr>
        <p:grpSpPr>
          <a:xfrm>
            <a:off x="1066800" y="2286000"/>
            <a:ext cx="2743200" cy="1295400"/>
            <a:chOff x="1600200" y="3657600"/>
            <a:chExt cx="2743200" cy="1295400"/>
          </a:xfrm>
        </p:grpSpPr>
        <p:sp>
          <p:nvSpPr>
            <p:cNvPr id="12" name="Oval 11"/>
            <p:cNvSpPr/>
            <p:nvPr/>
          </p:nvSpPr>
          <p:spPr>
            <a:xfrm>
              <a:off x="1600200" y="3657600"/>
              <a:ext cx="2743200" cy="1295400"/>
            </a:xfrm>
            <a:prstGeom prst="ellipse">
              <a:avLst/>
            </a:prstGeom>
            <a:solidFill>
              <a:srgbClr val="26B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905000" y="3779207"/>
              <a:ext cx="2057400" cy="1066800"/>
            </a:xfrm>
            <a:prstGeom prst="rect">
              <a:avLst/>
            </a:prstGeom>
            <a:noFill/>
          </p:spPr>
          <p:txBody>
            <a:bodyPr wrap="square" lIns="0" tIns="0" rIns="0" bIns="0" rtlCol="0" anchor="ctr" anchorCtr="0">
              <a:noAutofit/>
            </a:bodyPr>
            <a:lstStyle/>
            <a:p>
              <a:pPr>
                <a:lnSpc>
                  <a:spcPts val="1820"/>
                </a:lnSpc>
              </a:pPr>
              <a:r>
                <a:rPr lang="en-US" sz="1600" b="0" dirty="0"/>
                <a:t>Corporation</a:t>
              </a:r>
              <a:endParaRPr lang="en-US" sz="1600" b="0" dirty="0">
                <a:latin typeface="+mj-lt"/>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5"/>
          <p:cNvSpPr>
            <a:spLocks noGrp="1" noChangeArrowheads="1"/>
          </p:cNvSpPr>
          <p:nvPr>
            <p:ph type="body" sz="quarter" idx="13"/>
          </p:nvPr>
        </p:nvSpPr>
        <p:spPr>
          <a:xfrm>
            <a:off x="914400" y="1905000"/>
            <a:ext cx="8458200" cy="3429000"/>
          </a:xfrm>
          <a:prstGeom prst="rect">
            <a:avLst/>
          </a:prstGeom>
          <a:noFill/>
        </p:spPr>
        <p:txBody>
          <a:bodyPr/>
          <a:lstStyle/>
          <a:p>
            <a:pPr eaLnBrk="1" hangingPunct="1">
              <a:lnSpc>
                <a:spcPts val="3000"/>
              </a:lnSpc>
              <a:spcAft>
                <a:spcPts val="400"/>
              </a:spcAft>
              <a:tabLst>
                <a:tab pos="4390143" algn="l"/>
              </a:tabLst>
            </a:pPr>
            <a:r>
              <a:rPr lang="en-US" dirty="0"/>
              <a:t>Employee/policyowner cost is based on the interest rate</a:t>
            </a:r>
          </a:p>
          <a:p>
            <a:pPr marL="1195388" lvl="1" indent="-447675" eaLnBrk="1" hangingPunct="1">
              <a:spcAft>
                <a:spcPts val="2400"/>
              </a:spcAft>
              <a:buNone/>
              <a:tabLst>
                <a:tab pos="4390143" algn="l"/>
              </a:tabLst>
            </a:pPr>
            <a:r>
              <a:rPr lang="en-US" dirty="0">
                <a:solidFill>
                  <a:schemeClr val="tx1">
                    <a:lumMod val="50000"/>
                    <a:lumOff val="50000"/>
                  </a:schemeClr>
                </a:solidFill>
              </a:rPr>
              <a:t>– Typically lowest rate available</a:t>
            </a:r>
          </a:p>
          <a:p>
            <a:pPr eaLnBrk="1" hangingPunct="1">
              <a:lnSpc>
                <a:spcPts val="3000"/>
              </a:lnSpc>
              <a:spcAft>
                <a:spcPts val="2400"/>
              </a:spcAft>
              <a:tabLst>
                <a:tab pos="4390143" algn="l"/>
              </a:tabLst>
            </a:pPr>
            <a:r>
              <a:rPr lang="en-US" dirty="0"/>
              <a:t>All equity accrues to the benefit of the employee/ policyowner, less outstanding loan collateral</a:t>
            </a:r>
          </a:p>
          <a:p>
            <a:pPr eaLnBrk="1" hangingPunct="1">
              <a:lnSpc>
                <a:spcPts val="3000"/>
              </a:lnSpc>
              <a:tabLst>
                <a:tab pos="4390143" algn="l"/>
              </a:tabLst>
            </a:pPr>
            <a:r>
              <a:rPr lang="en-US" dirty="0"/>
              <a:t>Potential ability to roll out with cash value</a:t>
            </a:r>
          </a:p>
        </p:txBody>
      </p:sp>
      <p:sp>
        <p:nvSpPr>
          <p:cNvPr id="8" name="Title 7"/>
          <p:cNvSpPr>
            <a:spLocks noGrp="1"/>
          </p:cNvSpPr>
          <p:nvPr>
            <p:ph type="title"/>
          </p:nvPr>
        </p:nvSpPr>
        <p:spPr/>
        <p:txBody>
          <a:bodyPr/>
          <a:lstStyle/>
          <a:p>
            <a:r>
              <a:rPr lang="en-US" sz="2400" dirty="0"/>
              <a:t>Benefits of Corporate Split Dollar—</a:t>
            </a:r>
            <a:r>
              <a:rPr lang="en-US" sz="2400" i="1" cap="all" dirty="0"/>
              <a:t>Loan Arrangement</a:t>
            </a:r>
            <a:endParaRPr lang="en-US" i="1" cap="all" dirty="0"/>
          </a:p>
        </p:txBody>
      </p:sp>
      <p:sp>
        <p:nvSpPr>
          <p:cNvPr id="14341" name="Rectangle 6"/>
          <p:cNvSpPr>
            <a:spLocks noChangeArrowheads="1"/>
          </p:cNvSpPr>
          <p:nvPr/>
        </p:nvSpPr>
        <p:spPr bwMode="auto">
          <a:xfrm>
            <a:off x="533401" y="5791200"/>
            <a:ext cx="9067800" cy="1501693"/>
          </a:xfrm>
          <a:prstGeom prst="rect">
            <a:avLst/>
          </a:prstGeom>
          <a:noFill/>
          <a:ln w="9525">
            <a:noFill/>
            <a:miter lim="800000"/>
            <a:headEnd/>
            <a:tailEnd/>
          </a:ln>
        </p:spPr>
        <p:txBody>
          <a:bodyPr wrap="square" lIns="0" tIns="0" rIns="0" bIns="0" anchor="b" anchorCtr="0">
            <a:spAutoFit/>
          </a:bodyPr>
          <a:lstStyle/>
          <a:p>
            <a:pPr algn="l" eaLnBrk="0" hangingPunct="0">
              <a:lnSpc>
                <a:spcPts val="1500"/>
              </a:lnSpc>
              <a:spcAft>
                <a:spcPts val="1200"/>
              </a:spcAft>
            </a:pPr>
            <a:r>
              <a:rPr lang="en-US" sz="1300" b="0" dirty="0">
                <a:solidFill>
                  <a:srgbClr val="003158"/>
                </a:solidFill>
                <a:latin typeface="+mj-lt"/>
              </a:rPr>
              <a:t>Life insurance policy cash values are accessed through withdrawals and policy loans. Interest is charged on loans. In general, loans are not taxable, but withdrawals are taxable to the extent they exceed basis in the policy. Loans outstanding at policy lapse or surrender before the insured’s death will cause immediate taxation to the extent of the gain in the policy. Unpaid loans and withdrawals reduce cash values and policy benefits and negate any guarantee against lapse. </a:t>
            </a:r>
          </a:p>
          <a:p>
            <a:pPr algn="l" eaLnBrk="0" hangingPunct="0">
              <a:lnSpc>
                <a:spcPts val="1500"/>
              </a:lnSpc>
              <a:spcAft>
                <a:spcPts val="1200"/>
              </a:spcAft>
            </a:pPr>
            <a:r>
              <a:rPr lang="en-US" sz="1300" b="0" dirty="0">
                <a:solidFill>
                  <a:srgbClr val="003158"/>
                </a:solidFill>
                <a:latin typeface="+mj-lt"/>
              </a:rPr>
              <a:t>If a policy is a Modified Endowment Contract (MEC), distributions (including loans) are taxable to the extent of income in the policy, and an additional 10% federal income tax penalty may apply. Consult your tax advisor for advice regarding your particular situation.</a:t>
            </a:r>
          </a:p>
        </p:txBody>
      </p:sp>
      <p:sp>
        <p:nvSpPr>
          <p:cNvPr id="14" name="Footer Placeholder 12"/>
          <p:cNvSpPr txBox="1">
            <a:spLocks/>
          </p:cNvSpPr>
          <p:nvPr/>
        </p:nvSpPr>
        <p:spPr>
          <a:xfrm>
            <a:off x="849313" y="7268680"/>
            <a:ext cx="4114800" cy="490537"/>
          </a:xfrm>
          <a:prstGeom prst="rect">
            <a:avLst/>
          </a:prstGeom>
        </p:spPr>
        <p:txBody>
          <a:bodyPr vert="horz" wrap="square" lIns="91381" tIns="45692" rIns="91381" bIns="45692" numCol="1" anchor="ctr" anchorCtr="0" compatLnSpc="1">
            <a:prstTxWarp prst="textNoShape">
              <a:avLst/>
            </a:prstTxWarp>
          </a:bodyPr>
          <a:lstStyle>
            <a:lvl1pPr>
              <a:defRPr sz="1000" b="1" cap="all" baseline="0">
                <a:solidFill>
                  <a:schemeClr val="tx1">
                    <a:lumMod val="75000"/>
                    <a:lumOff val="25000"/>
                  </a:schemeClr>
                </a:solidFill>
                <a:latin typeface="Arial Narrow" pitchFamily="34" charset="0"/>
                <a:ea typeface="ＭＳ Ｐゴシック"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all" spc="0" normalizeH="0" baseline="0" noProof="0">
                <a:ln>
                  <a:noFill/>
                </a:ln>
                <a:solidFill>
                  <a:schemeClr val="tx1">
                    <a:lumMod val="75000"/>
                    <a:lumOff val="25000"/>
                  </a:schemeClr>
                </a:solidFill>
                <a:effectLst/>
                <a:uLnTx/>
                <a:uFillTx/>
                <a:latin typeface="Arial Narrow" pitchFamily="34" charset="0"/>
                <a:ea typeface="ＭＳ Ｐゴシック" charset="0"/>
                <a:cs typeface="Arial" pitchFamily="34" charset="0"/>
              </a:rPr>
              <a:t>NOT FOR CONSUMER USE.</a:t>
            </a:r>
            <a:endParaRPr kumimoji="0" lang="en-US" sz="1000" b="1" i="0" u="none" strike="noStrike" kern="1200" cap="all" spc="0" normalizeH="0" baseline="0" noProof="0" dirty="0">
              <a:ln>
                <a:noFill/>
              </a:ln>
              <a:solidFill>
                <a:schemeClr val="tx1">
                  <a:lumMod val="75000"/>
                  <a:lumOff val="25000"/>
                </a:schemeClr>
              </a:solidFill>
              <a:effectLst/>
              <a:uLnTx/>
              <a:uFillTx/>
              <a:latin typeface="Arial Narrow" pitchFamily="34" charset="0"/>
              <a:ea typeface="ＭＳ Ｐゴシック" charset="0"/>
              <a:cs typeface="Arial" pitchFamily="34" charset="0"/>
            </a:endParaRPr>
          </a:p>
        </p:txBody>
      </p:sp>
      <p:sp>
        <p:nvSpPr>
          <p:cNvPr id="15" name="Slide Number Placeholder 13"/>
          <p:cNvSpPr txBox="1">
            <a:spLocks/>
          </p:cNvSpPr>
          <p:nvPr/>
        </p:nvSpPr>
        <p:spPr>
          <a:xfrm>
            <a:off x="481013" y="7268680"/>
            <a:ext cx="409575" cy="490537"/>
          </a:xfrm>
          <a:prstGeom prst="rect">
            <a:avLst/>
          </a:prstGeom>
        </p:spPr>
        <p:txBody>
          <a:bodyPr vert="horz" wrap="square" lIns="91381" tIns="45692" rIns="91381" bIns="45692" numCol="1" anchor="ctr" anchorCtr="0" compatLnSpc="1">
            <a:prstTxWarp prst="textNoShape">
              <a:avLst/>
            </a:prstTxWarp>
          </a:bodyPr>
          <a:lstStyle>
            <a:lvl1pPr algn="l">
              <a:defRPr sz="1100" b="1">
                <a:solidFill>
                  <a:schemeClr val="tx1">
                    <a:lumMod val="75000"/>
                    <a:lumOff val="25000"/>
                  </a:schemeClr>
                </a:solidFill>
                <a:latin typeface="Arial Narrow" pitchFamily="34" charset="0"/>
                <a:ea typeface="ＭＳ Ｐゴシック"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AA07EEE-029C-492D-A17B-6C02F33FAA6F}" type="slidenum">
              <a:rPr kumimoji="0" lang="en-US" sz="1100" b="1" i="0" u="none" strike="noStrike" kern="1200" cap="none" spc="0" normalizeH="0" baseline="0" noProof="0" smtClean="0">
                <a:ln>
                  <a:noFill/>
                </a:ln>
                <a:solidFill>
                  <a:schemeClr val="tx1">
                    <a:lumMod val="75000"/>
                    <a:lumOff val="25000"/>
                  </a:schemeClr>
                </a:solidFill>
                <a:effectLst/>
                <a:uLnTx/>
                <a:uFillTx/>
                <a:latin typeface="Arial Narrow" pitchFamily="34" charset="0"/>
                <a:ea typeface="ＭＳ Ｐゴシック" charset="0"/>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n-US" sz="1100" b="1" i="0" u="none" strike="noStrike" kern="1200" cap="none" spc="0" normalizeH="0" baseline="0" noProof="0" dirty="0">
              <a:ln>
                <a:noFill/>
              </a:ln>
              <a:solidFill>
                <a:schemeClr val="tx1">
                  <a:lumMod val="75000"/>
                  <a:lumOff val="25000"/>
                </a:schemeClr>
              </a:solidFill>
              <a:effectLst/>
              <a:uLnTx/>
              <a:uFillTx/>
              <a:latin typeface="Arial Narrow" pitchFamily="34" charset="0"/>
              <a:ea typeface="ＭＳ Ｐゴシック"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6"/>
          <p:cNvSpPr>
            <a:spLocks noGrp="1" noChangeArrowheads="1"/>
          </p:cNvSpPr>
          <p:nvPr>
            <p:ph type="body" sz="quarter" idx="13"/>
          </p:nvPr>
        </p:nvSpPr>
        <p:spPr>
          <a:xfrm>
            <a:off x="533400" y="1828800"/>
            <a:ext cx="9144000" cy="3048000"/>
          </a:xfrm>
        </p:spPr>
        <p:txBody>
          <a:bodyPr/>
          <a:lstStyle/>
          <a:p>
            <a:pPr>
              <a:spcAft>
                <a:spcPts val="300"/>
              </a:spcAft>
            </a:pPr>
            <a:r>
              <a:rPr lang="en-US" dirty="0"/>
              <a:t>Demand Loan—callable upon demand of the lender</a:t>
            </a:r>
          </a:p>
          <a:p>
            <a:pPr marL="1030288" lvl="1" indent="-282575">
              <a:spcAft>
                <a:spcPts val="300"/>
              </a:spcAft>
              <a:buNone/>
            </a:pPr>
            <a:r>
              <a:rPr lang="en-US" dirty="0">
                <a:solidFill>
                  <a:srgbClr val="8C8686"/>
                </a:solidFill>
              </a:rPr>
              <a:t>– Variable rate</a:t>
            </a:r>
            <a:r>
              <a:rPr lang="en-US" baseline="30000" dirty="0">
                <a:solidFill>
                  <a:srgbClr val="8C8686"/>
                </a:solidFill>
              </a:rPr>
              <a:t>1</a:t>
            </a:r>
          </a:p>
          <a:p>
            <a:pPr marL="1030288" lvl="1" indent="-282575">
              <a:spcAft>
                <a:spcPts val="2400"/>
              </a:spcAft>
              <a:buNone/>
            </a:pPr>
            <a:r>
              <a:rPr lang="en-US" dirty="0">
                <a:solidFill>
                  <a:srgbClr val="8C8686"/>
                </a:solidFill>
              </a:rPr>
              <a:t>– Blended annual rate (published in July and changes </a:t>
            </a:r>
            <a:br>
              <a:rPr lang="en-US" dirty="0">
                <a:solidFill>
                  <a:srgbClr val="8C8686"/>
                </a:solidFill>
              </a:rPr>
            </a:br>
            <a:r>
              <a:rPr lang="en-US" dirty="0">
                <a:solidFill>
                  <a:srgbClr val="8C8686"/>
                </a:solidFill>
              </a:rPr>
              <a:t>ever year)</a:t>
            </a:r>
          </a:p>
          <a:p>
            <a:pPr>
              <a:spcAft>
                <a:spcPts val="300"/>
              </a:spcAft>
            </a:pPr>
            <a:r>
              <a:rPr lang="en-US" dirty="0"/>
              <a:t>Term Loan—any loan that is not a demand loan</a:t>
            </a:r>
          </a:p>
          <a:p>
            <a:pPr marL="1030288" lvl="1" indent="-282575">
              <a:buNone/>
            </a:pPr>
            <a:r>
              <a:rPr lang="en-US" dirty="0">
                <a:solidFill>
                  <a:srgbClr val="8C8686"/>
                </a:solidFill>
              </a:rPr>
              <a:t>– Fixed rate based on the term of the loan</a:t>
            </a:r>
            <a:r>
              <a:rPr lang="en-US" baseline="30000" dirty="0">
                <a:solidFill>
                  <a:srgbClr val="8C8686"/>
                </a:solidFill>
              </a:rPr>
              <a:t>2</a:t>
            </a:r>
          </a:p>
        </p:txBody>
      </p:sp>
      <p:sp>
        <p:nvSpPr>
          <p:cNvPr id="8" name="Title 7"/>
          <p:cNvSpPr>
            <a:spLocks noGrp="1"/>
          </p:cNvSpPr>
          <p:nvPr>
            <p:ph type="title"/>
          </p:nvPr>
        </p:nvSpPr>
        <p:spPr/>
        <p:txBody>
          <a:bodyPr/>
          <a:lstStyle/>
          <a:p>
            <a:r>
              <a:rPr lang="en-US" dirty="0"/>
              <a:t>Interest Rate Options for Split Dollar Loan Arrangements</a:t>
            </a:r>
          </a:p>
        </p:txBody>
      </p:sp>
      <p:sp>
        <p:nvSpPr>
          <p:cNvPr id="15365" name="Text Box 8"/>
          <p:cNvSpPr txBox="1">
            <a:spLocks noChangeArrowheads="1"/>
          </p:cNvSpPr>
          <p:nvPr/>
        </p:nvSpPr>
        <p:spPr bwMode="auto">
          <a:xfrm>
            <a:off x="533400" y="6781800"/>
            <a:ext cx="8763000" cy="192360"/>
          </a:xfrm>
          <a:prstGeom prst="rect">
            <a:avLst/>
          </a:prstGeom>
          <a:noFill/>
          <a:ln w="9525">
            <a:noFill/>
            <a:miter lim="800000"/>
            <a:headEnd/>
            <a:tailEnd/>
          </a:ln>
        </p:spPr>
        <p:txBody>
          <a:bodyPr wrap="square" lIns="0" tIns="0" rIns="0" bIns="0" anchor="b" anchorCtr="0">
            <a:spAutoFit/>
          </a:bodyPr>
          <a:lstStyle/>
          <a:p>
            <a:pPr algn="l" eaLnBrk="0" hangingPunct="0">
              <a:lnSpc>
                <a:spcPts val="1500"/>
              </a:lnSpc>
              <a:spcAft>
                <a:spcPts val="1200"/>
              </a:spcAft>
            </a:pPr>
            <a:r>
              <a:rPr lang="en-US" sz="1400" baseline="30000" dirty="0">
                <a:solidFill>
                  <a:srgbClr val="003158"/>
                </a:solidFill>
                <a:latin typeface="+mj-lt"/>
              </a:rPr>
              <a:t>1</a:t>
            </a:r>
            <a:r>
              <a:rPr lang="en-US" sz="1400" b="0" dirty="0">
                <a:solidFill>
                  <a:srgbClr val="003158"/>
                </a:solidFill>
                <a:latin typeface="+mj-lt"/>
              </a:rPr>
              <a:t>With respect to a demand loan arrangement, each premium is a new loan subject to a new interest rate.</a:t>
            </a:r>
          </a:p>
        </p:txBody>
      </p:sp>
      <p:sp>
        <p:nvSpPr>
          <p:cNvPr id="14" name="Footer Placeholder 12"/>
          <p:cNvSpPr txBox="1">
            <a:spLocks/>
          </p:cNvSpPr>
          <p:nvPr/>
        </p:nvSpPr>
        <p:spPr>
          <a:xfrm>
            <a:off x="849313" y="7268680"/>
            <a:ext cx="4114800" cy="490537"/>
          </a:xfrm>
          <a:prstGeom prst="rect">
            <a:avLst/>
          </a:prstGeom>
        </p:spPr>
        <p:txBody>
          <a:bodyPr vert="horz" wrap="square" lIns="91381" tIns="45692" rIns="91381" bIns="45692" numCol="1" anchor="ctr" anchorCtr="0" compatLnSpc="1">
            <a:prstTxWarp prst="textNoShape">
              <a:avLst/>
            </a:prstTxWarp>
          </a:bodyPr>
          <a:lstStyle>
            <a:lvl1pPr>
              <a:defRPr sz="1000" b="1" cap="all" baseline="0">
                <a:solidFill>
                  <a:schemeClr val="tx1">
                    <a:lumMod val="75000"/>
                    <a:lumOff val="25000"/>
                  </a:schemeClr>
                </a:solidFill>
                <a:latin typeface="Arial Narrow" pitchFamily="34" charset="0"/>
                <a:ea typeface="ＭＳ Ｐゴシック"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all" spc="0" normalizeH="0" baseline="0" noProof="0">
                <a:ln>
                  <a:noFill/>
                </a:ln>
                <a:solidFill>
                  <a:schemeClr val="tx1">
                    <a:lumMod val="75000"/>
                    <a:lumOff val="25000"/>
                  </a:schemeClr>
                </a:solidFill>
                <a:effectLst/>
                <a:uLnTx/>
                <a:uFillTx/>
                <a:latin typeface="Arial Narrow" pitchFamily="34" charset="0"/>
                <a:ea typeface="ＭＳ Ｐゴシック" charset="0"/>
                <a:cs typeface="Arial" pitchFamily="34" charset="0"/>
              </a:rPr>
              <a:t>NOT FOR CONSUMER USE.</a:t>
            </a:r>
            <a:endParaRPr kumimoji="0" lang="en-US" sz="1000" b="1" i="0" u="none" strike="noStrike" kern="1200" cap="all" spc="0" normalizeH="0" baseline="0" noProof="0" dirty="0">
              <a:ln>
                <a:noFill/>
              </a:ln>
              <a:solidFill>
                <a:schemeClr val="tx1">
                  <a:lumMod val="75000"/>
                  <a:lumOff val="25000"/>
                </a:schemeClr>
              </a:solidFill>
              <a:effectLst/>
              <a:uLnTx/>
              <a:uFillTx/>
              <a:latin typeface="Arial Narrow" pitchFamily="34" charset="0"/>
              <a:ea typeface="ＭＳ Ｐゴシック" charset="0"/>
              <a:cs typeface="Arial" pitchFamily="34" charset="0"/>
            </a:endParaRPr>
          </a:p>
        </p:txBody>
      </p:sp>
      <p:sp>
        <p:nvSpPr>
          <p:cNvPr id="15" name="Slide Number Placeholder 13"/>
          <p:cNvSpPr txBox="1">
            <a:spLocks/>
          </p:cNvSpPr>
          <p:nvPr/>
        </p:nvSpPr>
        <p:spPr>
          <a:xfrm>
            <a:off x="481013" y="7268680"/>
            <a:ext cx="409575" cy="490537"/>
          </a:xfrm>
          <a:prstGeom prst="rect">
            <a:avLst/>
          </a:prstGeom>
        </p:spPr>
        <p:txBody>
          <a:bodyPr vert="horz" wrap="square" lIns="91381" tIns="45692" rIns="91381" bIns="45692" numCol="1" anchor="ctr" anchorCtr="0" compatLnSpc="1">
            <a:prstTxWarp prst="textNoShape">
              <a:avLst/>
            </a:prstTxWarp>
          </a:bodyPr>
          <a:lstStyle>
            <a:lvl1pPr algn="l">
              <a:defRPr sz="1100" b="1">
                <a:solidFill>
                  <a:schemeClr val="tx1">
                    <a:lumMod val="75000"/>
                    <a:lumOff val="25000"/>
                  </a:schemeClr>
                </a:solidFill>
                <a:latin typeface="Arial Narrow" pitchFamily="34" charset="0"/>
                <a:ea typeface="ＭＳ Ｐゴシック"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AA07EEE-029C-492D-A17B-6C02F33FAA6F}" type="slidenum">
              <a:rPr kumimoji="0" lang="en-US" sz="1100" b="1" i="0" u="none" strike="noStrike" kern="1200" cap="none" spc="0" normalizeH="0" baseline="0" noProof="0" smtClean="0">
                <a:ln>
                  <a:noFill/>
                </a:ln>
                <a:solidFill>
                  <a:schemeClr val="tx1">
                    <a:lumMod val="75000"/>
                    <a:lumOff val="25000"/>
                  </a:schemeClr>
                </a:solidFill>
                <a:effectLst/>
                <a:uLnTx/>
                <a:uFillTx/>
                <a:latin typeface="Arial Narrow" pitchFamily="34" charset="0"/>
                <a:ea typeface="ＭＳ Ｐゴシック" charset="0"/>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14</a:t>
            </a:fld>
            <a:endParaRPr kumimoji="0" lang="en-US" sz="1100" b="1" i="0" u="none" strike="noStrike" kern="1200" cap="none" spc="0" normalizeH="0" baseline="0" noProof="0" dirty="0">
              <a:ln>
                <a:noFill/>
              </a:ln>
              <a:solidFill>
                <a:schemeClr val="tx1">
                  <a:lumMod val="75000"/>
                  <a:lumOff val="25000"/>
                </a:schemeClr>
              </a:solidFill>
              <a:effectLst/>
              <a:uLnTx/>
              <a:uFillTx/>
              <a:latin typeface="Arial Narrow" pitchFamily="34" charset="0"/>
              <a:ea typeface="ＭＳ Ｐゴシック" charset="0"/>
              <a:cs typeface="Arial" pitchFamily="34" charset="0"/>
            </a:endParaRPr>
          </a:p>
        </p:txBody>
      </p:sp>
      <p:sp>
        <p:nvSpPr>
          <p:cNvPr id="21" name="Rectangle 20"/>
          <p:cNvSpPr/>
          <p:nvPr/>
        </p:nvSpPr>
        <p:spPr>
          <a:xfrm>
            <a:off x="1524000" y="4953000"/>
            <a:ext cx="7772400" cy="1600200"/>
          </a:xfrm>
          <a:prstGeom prst="rect">
            <a:avLst/>
          </a:prstGeom>
          <a:solidFill>
            <a:srgbClr val="C4C4C0">
              <a:alpha val="40000"/>
            </a:srgbClr>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9" name="Rectangle 6"/>
          <p:cNvSpPr txBox="1">
            <a:spLocks noChangeArrowheads="1"/>
          </p:cNvSpPr>
          <p:nvPr/>
        </p:nvSpPr>
        <p:spPr>
          <a:xfrm>
            <a:off x="1752600" y="5181600"/>
            <a:ext cx="7543800" cy="1295400"/>
          </a:xfrm>
          <a:prstGeom prst="rect">
            <a:avLst/>
          </a:prstGeom>
          <a:solidFill>
            <a:schemeClr val="accent3">
              <a:lumMod val="20000"/>
              <a:lumOff val="80000"/>
              <a:alpha val="0"/>
            </a:schemeClr>
          </a:solidFill>
        </p:spPr>
        <p:txBody>
          <a:bodyPr lIns="0" tIns="0" rIns="0" bIns="0"/>
          <a:lstStyle/>
          <a:p>
            <a:pPr marL="0" marR="0" lvl="2" algn="l" defTabSz="1014413" rtl="0" eaLnBrk="1" fontAlgn="base" latinLnBrk="0" hangingPunct="1">
              <a:lnSpc>
                <a:spcPts val="2500"/>
              </a:lnSpc>
              <a:spcBef>
                <a:spcPct val="20000"/>
              </a:spcBef>
              <a:spcAft>
                <a:spcPts val="300"/>
              </a:spcAft>
              <a:buClr>
                <a:schemeClr val="tx1">
                  <a:lumMod val="50000"/>
                  <a:lumOff val="50000"/>
                </a:schemeClr>
              </a:buClr>
              <a:buSzTx/>
              <a:tabLst>
                <a:tab pos="365125" algn="l"/>
              </a:tabLst>
              <a:defRPr/>
            </a:pPr>
            <a:r>
              <a:rPr lang="en-US" sz="2200" dirty="0">
                <a:solidFill>
                  <a:srgbClr val="003158"/>
                </a:solidFill>
                <a:latin typeface="Arial" pitchFamily="34" charset="0"/>
                <a:ea typeface="ヒラギノ角ゴ Pro W3" charset="-128"/>
                <a:cs typeface="Arial" pitchFamily="34" charset="0"/>
              </a:rPr>
              <a:t>Not over 3 years </a:t>
            </a:r>
            <a:r>
              <a:rPr lang="en-US" sz="2200" b="0" dirty="0">
                <a:solidFill>
                  <a:srgbClr val="003158"/>
                </a:solidFill>
                <a:latin typeface="Arial" pitchFamily="34" charset="0"/>
                <a:ea typeface="ヒラギノ角ゴ Pro W3" charset="-128"/>
                <a:cs typeface="Arial" pitchFamily="34" charset="0"/>
              </a:rPr>
              <a:t>= Short-term rate </a:t>
            </a:r>
            <a:r>
              <a:rPr lang="en-US" sz="2000" b="0" i="1" dirty="0">
                <a:solidFill>
                  <a:srgbClr val="003158"/>
                </a:solidFill>
                <a:latin typeface="Arial" pitchFamily="34" charset="0"/>
                <a:ea typeface="ヒラギノ角ゴ Pro W3" charset="-128"/>
                <a:cs typeface="Arial" pitchFamily="34" charset="0"/>
              </a:rPr>
              <a:t>(2.55%)</a:t>
            </a:r>
          </a:p>
          <a:p>
            <a:pPr marL="0" marR="0" lvl="2" algn="l" defTabSz="1014413" rtl="0" eaLnBrk="1" fontAlgn="base" latinLnBrk="0" hangingPunct="1">
              <a:lnSpc>
                <a:spcPts val="2500"/>
              </a:lnSpc>
              <a:spcBef>
                <a:spcPct val="20000"/>
              </a:spcBef>
              <a:spcAft>
                <a:spcPts val="300"/>
              </a:spcAft>
              <a:buClr>
                <a:schemeClr val="tx1">
                  <a:lumMod val="50000"/>
                  <a:lumOff val="50000"/>
                </a:schemeClr>
              </a:buClr>
              <a:buSzTx/>
              <a:tabLst>
                <a:tab pos="365125" algn="l"/>
              </a:tabLst>
              <a:defRPr/>
            </a:pPr>
            <a:r>
              <a:rPr lang="en-US" sz="2200" dirty="0">
                <a:solidFill>
                  <a:srgbClr val="003158"/>
                </a:solidFill>
                <a:latin typeface="Arial" pitchFamily="34" charset="0"/>
                <a:ea typeface="ヒラギノ角ゴ Pro W3" charset="-128"/>
                <a:cs typeface="Arial" pitchFamily="34" charset="0"/>
              </a:rPr>
              <a:t>Over 3 years but not over 9 years </a:t>
            </a:r>
            <a:r>
              <a:rPr lang="en-US" sz="2200" b="0" dirty="0">
                <a:solidFill>
                  <a:srgbClr val="003158"/>
                </a:solidFill>
                <a:latin typeface="Arial" pitchFamily="34" charset="0"/>
                <a:ea typeface="ヒラギノ角ゴ Pro W3" charset="-128"/>
                <a:cs typeface="Arial" pitchFamily="34" charset="0"/>
              </a:rPr>
              <a:t>= Mid-term rate </a:t>
            </a:r>
            <a:r>
              <a:rPr lang="en-US" sz="2000" b="0" i="1" dirty="0">
                <a:solidFill>
                  <a:srgbClr val="003158"/>
                </a:solidFill>
                <a:latin typeface="Arial" pitchFamily="34" charset="0"/>
                <a:ea typeface="ヒラギノ角ゴ Pro W3" charset="-128"/>
                <a:cs typeface="Arial" pitchFamily="34" charset="0"/>
              </a:rPr>
              <a:t>(2.83%)</a:t>
            </a:r>
          </a:p>
          <a:p>
            <a:pPr marL="0" marR="0" lvl="2" algn="l" defTabSz="1014413" rtl="0" eaLnBrk="1" fontAlgn="base" latinLnBrk="0" hangingPunct="1">
              <a:lnSpc>
                <a:spcPts val="2500"/>
              </a:lnSpc>
              <a:spcBef>
                <a:spcPct val="20000"/>
              </a:spcBef>
              <a:spcAft>
                <a:spcPts val="300"/>
              </a:spcAft>
              <a:buClr>
                <a:schemeClr val="tx1">
                  <a:lumMod val="50000"/>
                  <a:lumOff val="50000"/>
                </a:schemeClr>
              </a:buClr>
              <a:buSzTx/>
              <a:tabLst>
                <a:tab pos="365125" algn="l"/>
              </a:tabLst>
              <a:defRPr/>
            </a:pPr>
            <a:r>
              <a:rPr lang="en-US" sz="2200" dirty="0">
                <a:solidFill>
                  <a:srgbClr val="003158"/>
                </a:solidFill>
                <a:latin typeface="Arial" pitchFamily="34" charset="0"/>
                <a:ea typeface="ヒラギノ角ゴ Pro W3" charset="-128"/>
                <a:cs typeface="Arial" pitchFamily="34" charset="0"/>
              </a:rPr>
              <a:t>Over 9 years </a:t>
            </a:r>
            <a:r>
              <a:rPr lang="en-US" sz="2200" b="0" dirty="0">
                <a:solidFill>
                  <a:srgbClr val="003158"/>
                </a:solidFill>
                <a:latin typeface="Arial" pitchFamily="34" charset="0"/>
                <a:ea typeface="ヒラギノ角ゴ Pro W3" charset="-128"/>
                <a:cs typeface="Arial" pitchFamily="34" charset="0"/>
              </a:rPr>
              <a:t>= Long-term rate </a:t>
            </a:r>
            <a:r>
              <a:rPr lang="en-US" sz="2000" b="0" i="1" dirty="0">
                <a:solidFill>
                  <a:srgbClr val="003158"/>
                </a:solidFill>
                <a:latin typeface="Arial" pitchFamily="34" charset="0"/>
                <a:ea typeface="ヒラギノ角ゴ Pro W3" charset="-128"/>
                <a:cs typeface="Arial" pitchFamily="34" charset="0"/>
              </a:rPr>
              <a:t>(2.99%)</a:t>
            </a:r>
          </a:p>
        </p:txBody>
      </p:sp>
      <p:sp>
        <p:nvSpPr>
          <p:cNvPr id="9" name="TextBox 8"/>
          <p:cNvSpPr txBox="1"/>
          <p:nvPr/>
        </p:nvSpPr>
        <p:spPr>
          <a:xfrm>
            <a:off x="533400" y="7010400"/>
            <a:ext cx="7924800" cy="228600"/>
          </a:xfrm>
          <a:prstGeom prst="rect">
            <a:avLst/>
          </a:prstGeom>
          <a:noFill/>
        </p:spPr>
        <p:txBody>
          <a:bodyPr wrap="square" lIns="0" tIns="0" rIns="0" bIns="0" rtlCol="0">
            <a:noAutofit/>
          </a:bodyPr>
          <a:lstStyle/>
          <a:p>
            <a:pPr algn="l"/>
            <a:r>
              <a:rPr lang="en-US" sz="1400" b="0" baseline="30000" dirty="0">
                <a:solidFill>
                  <a:srgbClr val="003158"/>
                </a:solidFill>
                <a:latin typeface="+mj-lt"/>
              </a:rPr>
              <a:t>2</a:t>
            </a:r>
            <a:r>
              <a:rPr lang="en-US" sz="1400" b="0" dirty="0">
                <a:solidFill>
                  <a:srgbClr val="003158"/>
                </a:solidFill>
                <a:latin typeface="+mj-lt"/>
              </a:rPr>
              <a:t>Rates are as of October 2018.</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 columns.eps"/>
          <p:cNvPicPr>
            <a:picLocks noChangeAspect="1"/>
          </p:cNvPicPr>
          <p:nvPr/>
        </p:nvPicPr>
        <p:blipFill>
          <a:blip r:embed="rId3" cstate="print"/>
          <a:stretch>
            <a:fillRect/>
          </a:stretch>
        </p:blipFill>
        <p:spPr>
          <a:xfrm>
            <a:off x="1371600" y="1905000"/>
            <a:ext cx="7251699" cy="4790207"/>
          </a:xfrm>
          <a:prstGeom prst="rect">
            <a:avLst/>
          </a:prstGeom>
        </p:spPr>
      </p:pic>
      <p:sp>
        <p:nvSpPr>
          <p:cNvPr id="16388" name="Rectangle 5"/>
          <p:cNvSpPr>
            <a:spLocks noGrp="1" noChangeArrowheads="1"/>
          </p:cNvSpPr>
          <p:nvPr>
            <p:ph type="body" sz="quarter" idx="13"/>
          </p:nvPr>
        </p:nvSpPr>
        <p:spPr>
          <a:xfrm>
            <a:off x="1752600" y="3962400"/>
            <a:ext cx="1828800" cy="2514600"/>
          </a:xfrm>
          <a:prstGeom prst="rect">
            <a:avLst/>
          </a:prstGeom>
          <a:noFill/>
        </p:spPr>
        <p:txBody>
          <a:bodyPr/>
          <a:lstStyle/>
          <a:p>
            <a:pPr marL="0" indent="0" eaLnBrk="1" hangingPunct="1">
              <a:spcAft>
                <a:spcPts val="2400"/>
              </a:spcAft>
              <a:buNone/>
            </a:pPr>
            <a:r>
              <a:rPr lang="en-US" dirty="0">
                <a:solidFill>
                  <a:schemeClr val="bg1">
                    <a:lumMod val="95000"/>
                  </a:schemeClr>
                </a:solidFill>
              </a:rPr>
              <a:t>Increased gift tax leverage</a:t>
            </a:r>
          </a:p>
        </p:txBody>
      </p:sp>
      <p:sp>
        <p:nvSpPr>
          <p:cNvPr id="7" name="Title 6"/>
          <p:cNvSpPr>
            <a:spLocks noGrp="1"/>
          </p:cNvSpPr>
          <p:nvPr>
            <p:ph type="title"/>
          </p:nvPr>
        </p:nvSpPr>
        <p:spPr/>
        <p:txBody>
          <a:bodyPr/>
          <a:lstStyle/>
          <a:p>
            <a:r>
              <a:rPr lang="en-US" dirty="0"/>
              <a:t>Private Split Dollar</a:t>
            </a:r>
          </a:p>
        </p:txBody>
      </p:sp>
      <p:sp>
        <p:nvSpPr>
          <p:cNvPr id="13" name="Footer Placeholder 12"/>
          <p:cNvSpPr txBox="1">
            <a:spLocks/>
          </p:cNvSpPr>
          <p:nvPr/>
        </p:nvSpPr>
        <p:spPr>
          <a:xfrm>
            <a:off x="849313" y="7268680"/>
            <a:ext cx="4114800" cy="490537"/>
          </a:xfrm>
          <a:prstGeom prst="rect">
            <a:avLst/>
          </a:prstGeom>
        </p:spPr>
        <p:txBody>
          <a:bodyPr vert="horz" wrap="square" lIns="91381" tIns="45692" rIns="91381" bIns="45692" numCol="1" anchor="ctr" anchorCtr="0" compatLnSpc="1">
            <a:prstTxWarp prst="textNoShape">
              <a:avLst/>
            </a:prstTxWarp>
          </a:bodyPr>
          <a:lstStyle>
            <a:lvl1pPr>
              <a:defRPr sz="1000" b="1" cap="all" baseline="0">
                <a:solidFill>
                  <a:schemeClr val="tx1">
                    <a:lumMod val="75000"/>
                    <a:lumOff val="25000"/>
                  </a:schemeClr>
                </a:solidFill>
                <a:latin typeface="Arial Narrow" pitchFamily="34" charset="0"/>
                <a:ea typeface="ＭＳ Ｐゴシック"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all" spc="0" normalizeH="0" baseline="0" noProof="0">
                <a:ln>
                  <a:noFill/>
                </a:ln>
                <a:solidFill>
                  <a:schemeClr val="tx1">
                    <a:lumMod val="75000"/>
                    <a:lumOff val="25000"/>
                  </a:schemeClr>
                </a:solidFill>
                <a:effectLst/>
                <a:uLnTx/>
                <a:uFillTx/>
                <a:latin typeface="Arial Narrow" pitchFamily="34" charset="0"/>
                <a:ea typeface="ＭＳ Ｐゴシック" charset="0"/>
                <a:cs typeface="Arial" pitchFamily="34" charset="0"/>
              </a:rPr>
              <a:t>NOT FOR CONSUMER USE.</a:t>
            </a:r>
            <a:endParaRPr kumimoji="0" lang="en-US" sz="1000" b="1" i="0" u="none" strike="noStrike" kern="1200" cap="all" spc="0" normalizeH="0" baseline="0" noProof="0" dirty="0">
              <a:ln>
                <a:noFill/>
              </a:ln>
              <a:solidFill>
                <a:schemeClr val="tx1">
                  <a:lumMod val="75000"/>
                  <a:lumOff val="25000"/>
                </a:schemeClr>
              </a:solidFill>
              <a:effectLst/>
              <a:uLnTx/>
              <a:uFillTx/>
              <a:latin typeface="Arial Narrow" pitchFamily="34" charset="0"/>
              <a:ea typeface="ＭＳ Ｐゴシック" charset="0"/>
              <a:cs typeface="Arial" pitchFamily="34" charset="0"/>
            </a:endParaRPr>
          </a:p>
        </p:txBody>
      </p:sp>
      <p:sp>
        <p:nvSpPr>
          <p:cNvPr id="14" name="Slide Number Placeholder 13"/>
          <p:cNvSpPr txBox="1">
            <a:spLocks/>
          </p:cNvSpPr>
          <p:nvPr/>
        </p:nvSpPr>
        <p:spPr>
          <a:xfrm>
            <a:off x="481013" y="7268680"/>
            <a:ext cx="409575" cy="490537"/>
          </a:xfrm>
          <a:prstGeom prst="rect">
            <a:avLst/>
          </a:prstGeom>
        </p:spPr>
        <p:txBody>
          <a:bodyPr vert="horz" wrap="square" lIns="91381" tIns="45692" rIns="91381" bIns="45692" numCol="1" anchor="ctr" anchorCtr="0" compatLnSpc="1">
            <a:prstTxWarp prst="textNoShape">
              <a:avLst/>
            </a:prstTxWarp>
          </a:bodyPr>
          <a:lstStyle>
            <a:lvl1pPr algn="l">
              <a:defRPr sz="1100" b="1">
                <a:solidFill>
                  <a:schemeClr val="tx1">
                    <a:lumMod val="75000"/>
                    <a:lumOff val="25000"/>
                  </a:schemeClr>
                </a:solidFill>
                <a:latin typeface="Arial Narrow" pitchFamily="34" charset="0"/>
                <a:ea typeface="ＭＳ Ｐゴシック"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AA07EEE-029C-492D-A17B-6C02F33FAA6F}" type="slidenum">
              <a:rPr kumimoji="0" lang="en-US" sz="1100" b="1" i="0" u="none" strike="noStrike" kern="1200" cap="none" spc="0" normalizeH="0" baseline="0" noProof="0" smtClean="0">
                <a:ln>
                  <a:noFill/>
                </a:ln>
                <a:solidFill>
                  <a:schemeClr val="tx1">
                    <a:lumMod val="75000"/>
                    <a:lumOff val="25000"/>
                  </a:schemeClr>
                </a:solidFill>
                <a:effectLst/>
                <a:uLnTx/>
                <a:uFillTx/>
                <a:latin typeface="Arial Narrow" pitchFamily="34" charset="0"/>
                <a:ea typeface="ＭＳ Ｐゴシック" charset="0"/>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15</a:t>
            </a:fld>
            <a:endParaRPr kumimoji="0" lang="en-US" sz="1100" b="1" i="0" u="none" strike="noStrike" kern="1200" cap="none" spc="0" normalizeH="0" baseline="0" noProof="0" dirty="0">
              <a:ln>
                <a:noFill/>
              </a:ln>
              <a:solidFill>
                <a:schemeClr val="tx1">
                  <a:lumMod val="75000"/>
                  <a:lumOff val="25000"/>
                </a:schemeClr>
              </a:solidFill>
              <a:effectLst/>
              <a:uLnTx/>
              <a:uFillTx/>
              <a:latin typeface="Arial Narrow" pitchFamily="34" charset="0"/>
              <a:ea typeface="ＭＳ Ｐゴシック" charset="0"/>
              <a:cs typeface="Arial" pitchFamily="34" charset="0"/>
            </a:endParaRPr>
          </a:p>
        </p:txBody>
      </p:sp>
      <p:sp>
        <p:nvSpPr>
          <p:cNvPr id="10" name="Rectangle 5"/>
          <p:cNvSpPr txBox="1">
            <a:spLocks noChangeArrowheads="1"/>
          </p:cNvSpPr>
          <p:nvPr/>
        </p:nvSpPr>
        <p:spPr>
          <a:xfrm>
            <a:off x="4191000" y="3962400"/>
            <a:ext cx="1828800" cy="2514600"/>
          </a:xfrm>
          <a:prstGeom prst="rect">
            <a:avLst/>
          </a:prstGeom>
          <a:noFill/>
        </p:spPr>
        <p:txBody>
          <a:bodyPr lIns="0" tIns="0" rIns="0" bIns="0"/>
          <a:lstStyle/>
          <a:p>
            <a:pPr marL="0" marR="0" lvl="0" indent="0" algn="l" defTabSz="1014413" rtl="0" eaLnBrk="1" fontAlgn="base" latinLnBrk="0" hangingPunct="1">
              <a:lnSpc>
                <a:spcPts val="2900"/>
              </a:lnSpc>
              <a:spcBef>
                <a:spcPct val="20000"/>
              </a:spcBef>
              <a:spcAft>
                <a:spcPts val="2400"/>
              </a:spcAft>
              <a:buClr>
                <a:srgbClr val="0089B9"/>
              </a:buClr>
              <a:buSzTx/>
              <a:buFont typeface="Arial"/>
              <a:buNone/>
              <a:tabLst/>
              <a:defRPr/>
            </a:pPr>
            <a:r>
              <a:rPr kumimoji="0" lang="en-US" sz="2800" b="0" i="0" u="none" strike="noStrike" kern="1200" cap="none" spc="0" normalizeH="0" baseline="0" noProof="0" dirty="0">
                <a:ln>
                  <a:noFill/>
                </a:ln>
                <a:solidFill>
                  <a:schemeClr val="bg1">
                    <a:lumMod val="95000"/>
                  </a:schemeClr>
                </a:solidFill>
                <a:effectLst/>
                <a:uLnTx/>
                <a:uFillTx/>
                <a:latin typeface="Arial" pitchFamily="34" charset="0"/>
                <a:ea typeface="ヒラギノ角ゴ Pro W3" charset="-128"/>
                <a:cs typeface="Arial" pitchFamily="34" charset="0"/>
              </a:rPr>
              <a:t>Enhanced wealth transfer</a:t>
            </a:r>
          </a:p>
        </p:txBody>
      </p:sp>
      <p:sp>
        <p:nvSpPr>
          <p:cNvPr id="11" name="Rectangle 5"/>
          <p:cNvSpPr txBox="1">
            <a:spLocks noChangeArrowheads="1"/>
          </p:cNvSpPr>
          <p:nvPr/>
        </p:nvSpPr>
        <p:spPr>
          <a:xfrm>
            <a:off x="6629400" y="3962400"/>
            <a:ext cx="1828800" cy="2514600"/>
          </a:xfrm>
          <a:prstGeom prst="rect">
            <a:avLst/>
          </a:prstGeom>
          <a:noFill/>
        </p:spPr>
        <p:txBody>
          <a:bodyPr lIns="0" tIns="0" rIns="0" bIns="0"/>
          <a:lstStyle/>
          <a:p>
            <a:pPr marL="0" marR="0" lvl="0" indent="0" algn="l" defTabSz="1014413" rtl="0" eaLnBrk="1" fontAlgn="base" latinLnBrk="0" hangingPunct="1">
              <a:lnSpc>
                <a:spcPts val="2900"/>
              </a:lnSpc>
              <a:spcBef>
                <a:spcPct val="20000"/>
              </a:spcBef>
              <a:spcAft>
                <a:spcPts val="2400"/>
              </a:spcAft>
              <a:buClr>
                <a:srgbClr val="0089B9"/>
              </a:buClr>
              <a:buSzTx/>
              <a:buFont typeface="Arial"/>
              <a:buNone/>
              <a:tabLst/>
              <a:defRPr/>
            </a:pPr>
            <a:r>
              <a:rPr kumimoji="0" lang="en-US" sz="2800" b="0" i="0" u="none" strike="noStrike" kern="1200" cap="none" spc="0" normalizeH="0" baseline="0" noProof="0" dirty="0">
                <a:ln>
                  <a:noFill/>
                </a:ln>
                <a:solidFill>
                  <a:schemeClr val="bg1">
                    <a:lumMod val="95000"/>
                  </a:schemeClr>
                </a:solidFill>
                <a:effectLst/>
                <a:uLnTx/>
                <a:uFillTx/>
                <a:latin typeface="Arial" pitchFamily="34" charset="0"/>
                <a:ea typeface="ヒラギノ角ゴ Pro W3" charset="-128"/>
                <a:cs typeface="Arial" pitchFamily="34" charset="0"/>
              </a:rPr>
              <a:t>Right to </a:t>
            </a:r>
            <a:br>
              <a:rPr kumimoji="0" lang="en-US" sz="2800" b="0" i="0" u="none" strike="noStrike" kern="1200" cap="none" spc="0" normalizeH="0" baseline="0" noProof="0" dirty="0">
                <a:ln>
                  <a:noFill/>
                </a:ln>
                <a:solidFill>
                  <a:schemeClr val="bg1">
                    <a:lumMod val="95000"/>
                  </a:schemeClr>
                </a:solidFill>
                <a:effectLst/>
                <a:uLnTx/>
                <a:uFillTx/>
                <a:latin typeface="Arial" pitchFamily="34" charset="0"/>
                <a:ea typeface="ヒラギノ角ゴ Pro W3" charset="-128"/>
                <a:cs typeface="Arial" pitchFamily="34" charset="0"/>
              </a:rPr>
            </a:br>
            <a:r>
              <a:rPr kumimoji="0" lang="en-US" sz="2800" b="0" i="0" u="none" strike="noStrike" kern="1200" cap="none" spc="0" normalizeH="0" baseline="0" noProof="0" dirty="0">
                <a:ln>
                  <a:noFill/>
                </a:ln>
                <a:solidFill>
                  <a:schemeClr val="bg1">
                    <a:lumMod val="95000"/>
                  </a:schemeClr>
                </a:solidFill>
                <a:effectLst/>
                <a:uLnTx/>
                <a:uFillTx/>
                <a:latin typeface="Arial" pitchFamily="34" charset="0"/>
                <a:ea typeface="ヒラギノ角ゴ Pro W3" charset="-128"/>
                <a:cs typeface="Arial" pitchFamily="34" charset="0"/>
              </a:rPr>
              <a:t>be repaid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5"/>
          <p:cNvSpPr>
            <a:spLocks noGrp="1" noChangeArrowheads="1"/>
          </p:cNvSpPr>
          <p:nvPr>
            <p:ph type="body" sz="quarter" idx="13"/>
          </p:nvPr>
        </p:nvSpPr>
        <p:spPr>
          <a:xfrm>
            <a:off x="4038600" y="1752600"/>
            <a:ext cx="5562600" cy="5181600"/>
          </a:xfrm>
        </p:spPr>
        <p:txBody>
          <a:bodyPr/>
          <a:lstStyle/>
          <a:p>
            <a:r>
              <a:rPr lang="en-US" dirty="0"/>
              <a:t>Individual clients who …</a:t>
            </a:r>
          </a:p>
          <a:p>
            <a:pPr marL="1030288" lvl="1" indent="-282575">
              <a:spcAft>
                <a:spcPts val="1800"/>
              </a:spcAft>
              <a:buNone/>
            </a:pPr>
            <a:r>
              <a:rPr lang="en-US" dirty="0"/>
              <a:t>– Are interested in transferring as much wealth as possible to the next generation</a:t>
            </a:r>
          </a:p>
          <a:p>
            <a:pPr marL="1030288" lvl="1" indent="-282575">
              <a:spcAft>
                <a:spcPts val="1800"/>
              </a:spcAft>
              <a:buNone/>
            </a:pPr>
            <a:r>
              <a:rPr lang="en-US" dirty="0"/>
              <a:t>– Are interested in leveraging their annual exclusions and lifetime gift-tax exemption amounts</a:t>
            </a:r>
          </a:p>
          <a:p>
            <a:pPr marL="1030288" lvl="1" indent="-282575">
              <a:spcAft>
                <a:spcPts val="1800"/>
              </a:spcAft>
              <a:buNone/>
            </a:pPr>
            <a:r>
              <a:rPr lang="en-US" dirty="0"/>
              <a:t>– Have a life insurance need where the premium is in excess of their available gifting capacity</a:t>
            </a:r>
          </a:p>
          <a:p>
            <a:pPr marL="1030288" lvl="1" indent="-282575">
              <a:spcAft>
                <a:spcPts val="1800"/>
              </a:spcAft>
              <a:buNone/>
            </a:pPr>
            <a:r>
              <a:rPr lang="en-US" dirty="0"/>
              <a:t>– Are typically over the age of 55</a:t>
            </a:r>
          </a:p>
        </p:txBody>
      </p:sp>
      <p:sp>
        <p:nvSpPr>
          <p:cNvPr id="7" name="Title 6"/>
          <p:cNvSpPr>
            <a:spLocks noGrp="1"/>
          </p:cNvSpPr>
          <p:nvPr>
            <p:ph type="title"/>
          </p:nvPr>
        </p:nvSpPr>
        <p:spPr/>
        <p:txBody>
          <a:bodyPr/>
          <a:lstStyle/>
          <a:p>
            <a:r>
              <a:rPr lang="en-US" dirty="0"/>
              <a:t>Profile—Private Split Dollar</a:t>
            </a:r>
          </a:p>
        </p:txBody>
      </p:sp>
      <p:sp>
        <p:nvSpPr>
          <p:cNvPr id="13" name="Footer Placeholder 12"/>
          <p:cNvSpPr txBox="1">
            <a:spLocks/>
          </p:cNvSpPr>
          <p:nvPr/>
        </p:nvSpPr>
        <p:spPr>
          <a:xfrm>
            <a:off x="849313" y="7268680"/>
            <a:ext cx="4114800" cy="490537"/>
          </a:xfrm>
          <a:prstGeom prst="rect">
            <a:avLst/>
          </a:prstGeom>
        </p:spPr>
        <p:txBody>
          <a:bodyPr vert="horz" wrap="square" lIns="91381" tIns="45692" rIns="91381" bIns="45692" numCol="1" anchor="ctr" anchorCtr="0" compatLnSpc="1">
            <a:prstTxWarp prst="textNoShape">
              <a:avLst/>
            </a:prstTxWarp>
          </a:bodyPr>
          <a:lstStyle>
            <a:lvl1pPr>
              <a:defRPr sz="1000" b="1" cap="all" baseline="0">
                <a:solidFill>
                  <a:schemeClr val="tx1">
                    <a:lumMod val="75000"/>
                    <a:lumOff val="25000"/>
                  </a:schemeClr>
                </a:solidFill>
                <a:latin typeface="Arial Narrow" pitchFamily="34" charset="0"/>
                <a:ea typeface="ＭＳ Ｐゴシック"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all" spc="0" normalizeH="0" baseline="0" noProof="0">
                <a:ln>
                  <a:noFill/>
                </a:ln>
                <a:solidFill>
                  <a:schemeClr val="tx1">
                    <a:lumMod val="75000"/>
                    <a:lumOff val="25000"/>
                  </a:schemeClr>
                </a:solidFill>
                <a:effectLst/>
                <a:uLnTx/>
                <a:uFillTx/>
                <a:latin typeface="Arial Narrow" pitchFamily="34" charset="0"/>
                <a:ea typeface="ＭＳ Ｐゴシック" charset="0"/>
                <a:cs typeface="Arial" pitchFamily="34" charset="0"/>
              </a:rPr>
              <a:t>NOT FOR CONSUMER USE.</a:t>
            </a:r>
            <a:endParaRPr kumimoji="0" lang="en-US" sz="1000" b="1" i="0" u="none" strike="noStrike" kern="1200" cap="all" spc="0" normalizeH="0" baseline="0" noProof="0" dirty="0">
              <a:ln>
                <a:noFill/>
              </a:ln>
              <a:solidFill>
                <a:schemeClr val="tx1">
                  <a:lumMod val="75000"/>
                  <a:lumOff val="25000"/>
                </a:schemeClr>
              </a:solidFill>
              <a:effectLst/>
              <a:uLnTx/>
              <a:uFillTx/>
              <a:latin typeface="Arial Narrow" pitchFamily="34" charset="0"/>
              <a:ea typeface="ＭＳ Ｐゴシック" charset="0"/>
              <a:cs typeface="Arial" pitchFamily="34" charset="0"/>
            </a:endParaRPr>
          </a:p>
        </p:txBody>
      </p:sp>
      <p:sp>
        <p:nvSpPr>
          <p:cNvPr id="14" name="Slide Number Placeholder 13"/>
          <p:cNvSpPr txBox="1">
            <a:spLocks/>
          </p:cNvSpPr>
          <p:nvPr/>
        </p:nvSpPr>
        <p:spPr>
          <a:xfrm>
            <a:off x="481013" y="7268680"/>
            <a:ext cx="409575" cy="490537"/>
          </a:xfrm>
          <a:prstGeom prst="rect">
            <a:avLst/>
          </a:prstGeom>
        </p:spPr>
        <p:txBody>
          <a:bodyPr vert="horz" wrap="square" lIns="91381" tIns="45692" rIns="91381" bIns="45692" numCol="1" anchor="ctr" anchorCtr="0" compatLnSpc="1">
            <a:prstTxWarp prst="textNoShape">
              <a:avLst/>
            </a:prstTxWarp>
          </a:bodyPr>
          <a:lstStyle>
            <a:lvl1pPr algn="l">
              <a:defRPr sz="1100" b="1">
                <a:solidFill>
                  <a:schemeClr val="tx1">
                    <a:lumMod val="75000"/>
                    <a:lumOff val="25000"/>
                  </a:schemeClr>
                </a:solidFill>
                <a:latin typeface="Arial Narrow" pitchFamily="34" charset="0"/>
                <a:ea typeface="ＭＳ Ｐゴシック"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AA07EEE-029C-492D-A17B-6C02F33FAA6F}" type="slidenum">
              <a:rPr kumimoji="0" lang="en-US" sz="1100" b="1" i="0" u="none" strike="noStrike" kern="1200" cap="none" spc="0" normalizeH="0" baseline="0" noProof="0" smtClean="0">
                <a:ln>
                  <a:noFill/>
                </a:ln>
                <a:solidFill>
                  <a:schemeClr val="tx1">
                    <a:lumMod val="75000"/>
                    <a:lumOff val="25000"/>
                  </a:schemeClr>
                </a:solidFill>
                <a:effectLst/>
                <a:uLnTx/>
                <a:uFillTx/>
                <a:latin typeface="Arial Narrow" pitchFamily="34" charset="0"/>
                <a:ea typeface="ＭＳ Ｐゴシック" charset="0"/>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16</a:t>
            </a:fld>
            <a:endParaRPr kumimoji="0" lang="en-US" sz="1100" b="1" i="0" u="none" strike="noStrike" kern="1200" cap="none" spc="0" normalizeH="0" baseline="0" noProof="0" dirty="0">
              <a:ln>
                <a:noFill/>
              </a:ln>
              <a:solidFill>
                <a:schemeClr val="tx1">
                  <a:lumMod val="75000"/>
                  <a:lumOff val="25000"/>
                </a:schemeClr>
              </a:solidFill>
              <a:effectLst/>
              <a:uLnTx/>
              <a:uFillTx/>
              <a:latin typeface="Arial Narrow" pitchFamily="34" charset="0"/>
              <a:ea typeface="ＭＳ Ｐゴシック" charset="0"/>
              <a:cs typeface="Arial" pitchFamily="34" charset="0"/>
            </a:endParaRPr>
          </a:p>
        </p:txBody>
      </p:sp>
      <p:pic>
        <p:nvPicPr>
          <p:cNvPr id="6" name="Picture 5" descr="grandfather-98360874.jpg"/>
          <p:cNvPicPr>
            <a:picLocks noChangeAspect="1"/>
          </p:cNvPicPr>
          <p:nvPr/>
        </p:nvPicPr>
        <p:blipFill>
          <a:blip r:embed="rId3" cstate="print"/>
          <a:srcRect l="4657"/>
          <a:stretch>
            <a:fillRect/>
          </a:stretch>
        </p:blipFill>
        <p:spPr>
          <a:xfrm>
            <a:off x="695454" y="1714219"/>
            <a:ext cx="3317483" cy="521998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5"/>
          <p:cNvSpPr>
            <a:spLocks noGrp="1" noChangeArrowheads="1"/>
          </p:cNvSpPr>
          <p:nvPr>
            <p:ph type="body" sz="quarter" idx="13"/>
          </p:nvPr>
        </p:nvSpPr>
        <p:spPr>
          <a:xfrm>
            <a:off x="838200" y="2057400"/>
            <a:ext cx="8229600" cy="4419600"/>
          </a:xfrm>
          <a:prstGeom prst="rect">
            <a:avLst/>
          </a:prstGeom>
          <a:noFill/>
        </p:spPr>
        <p:txBody>
          <a:bodyPr/>
          <a:lstStyle/>
          <a:p>
            <a:pPr eaLnBrk="1" hangingPunct="1">
              <a:spcAft>
                <a:spcPts val="600"/>
              </a:spcAft>
            </a:pPr>
            <a:r>
              <a:rPr lang="en-US" dirty="0"/>
              <a:t>Non-equity arrangement (REB)</a:t>
            </a:r>
          </a:p>
          <a:p>
            <a:pPr marL="1084263" lvl="1" indent="-277813" eaLnBrk="1" hangingPunct="1">
              <a:buNone/>
            </a:pPr>
            <a:r>
              <a:rPr lang="en-US" dirty="0">
                <a:solidFill>
                  <a:srgbClr val="8C8686"/>
                </a:solidFill>
              </a:rPr>
              <a:t>– Gifts are based on the term rates</a:t>
            </a:r>
          </a:p>
          <a:p>
            <a:pPr marL="1084263" lvl="1" indent="-277813">
              <a:spcAft>
                <a:spcPts val="3600"/>
              </a:spcAft>
              <a:buNone/>
            </a:pPr>
            <a:r>
              <a:rPr lang="en-US" dirty="0">
                <a:solidFill>
                  <a:srgbClr val="8C8686"/>
                </a:solidFill>
              </a:rPr>
              <a:t>– Collateral assignee is entitled to greater of the premiums paid or the total cash value</a:t>
            </a:r>
          </a:p>
          <a:p>
            <a:pPr eaLnBrk="1" hangingPunct="1">
              <a:spcAft>
                <a:spcPts val="600"/>
              </a:spcAft>
            </a:pPr>
            <a:r>
              <a:rPr lang="en-US" dirty="0"/>
              <a:t>Loan arrangement</a:t>
            </a:r>
          </a:p>
          <a:p>
            <a:pPr marL="1084263" lvl="1" indent="-277813">
              <a:buNone/>
            </a:pPr>
            <a:r>
              <a:rPr lang="en-US" dirty="0">
                <a:solidFill>
                  <a:srgbClr val="8C8686"/>
                </a:solidFill>
              </a:rPr>
              <a:t>– Gift tax consequences are based on the interest rate on the loan</a:t>
            </a:r>
          </a:p>
          <a:p>
            <a:pPr marL="1084263" lvl="1" indent="-277813">
              <a:buNone/>
            </a:pPr>
            <a:r>
              <a:rPr lang="en-US" dirty="0">
                <a:solidFill>
                  <a:srgbClr val="8C8686"/>
                </a:solidFill>
              </a:rPr>
              <a:t>– Lender is only entitled to a return of its premium paid</a:t>
            </a:r>
          </a:p>
          <a:p>
            <a:pPr lvl="1" eaLnBrk="1" hangingPunct="1"/>
            <a:endParaRPr lang="en-US" sz="2200" dirty="0"/>
          </a:p>
        </p:txBody>
      </p:sp>
      <p:sp>
        <p:nvSpPr>
          <p:cNvPr id="8" name="Title 7"/>
          <p:cNvSpPr>
            <a:spLocks noGrp="1"/>
          </p:cNvSpPr>
          <p:nvPr>
            <p:ph type="title"/>
          </p:nvPr>
        </p:nvSpPr>
        <p:spPr/>
        <p:txBody>
          <a:bodyPr/>
          <a:lstStyle/>
          <a:p>
            <a:r>
              <a:rPr lang="en-US" dirty="0"/>
              <a:t>Private Split Dollar</a:t>
            </a:r>
            <a:r>
              <a:rPr lang="en-US" sz="2000" dirty="0"/>
              <a:t>—</a:t>
            </a:r>
            <a:r>
              <a:rPr lang="en-US" i="1" cap="all" dirty="0"/>
              <a:t>Two Flavors</a:t>
            </a:r>
          </a:p>
        </p:txBody>
      </p:sp>
      <p:sp>
        <p:nvSpPr>
          <p:cNvPr id="14" name="Footer Placeholder 12"/>
          <p:cNvSpPr txBox="1">
            <a:spLocks/>
          </p:cNvSpPr>
          <p:nvPr/>
        </p:nvSpPr>
        <p:spPr>
          <a:xfrm>
            <a:off x="849313" y="7268680"/>
            <a:ext cx="4114800" cy="490537"/>
          </a:xfrm>
          <a:prstGeom prst="rect">
            <a:avLst/>
          </a:prstGeom>
        </p:spPr>
        <p:txBody>
          <a:bodyPr vert="horz" wrap="square" lIns="91381" tIns="45692" rIns="91381" bIns="45692" numCol="1" anchor="ctr" anchorCtr="0" compatLnSpc="1">
            <a:prstTxWarp prst="textNoShape">
              <a:avLst/>
            </a:prstTxWarp>
          </a:bodyPr>
          <a:lstStyle>
            <a:lvl1pPr>
              <a:defRPr sz="1000" b="1" cap="all" baseline="0">
                <a:solidFill>
                  <a:schemeClr val="tx1">
                    <a:lumMod val="75000"/>
                    <a:lumOff val="25000"/>
                  </a:schemeClr>
                </a:solidFill>
                <a:latin typeface="Arial Narrow" pitchFamily="34" charset="0"/>
                <a:ea typeface="ＭＳ Ｐゴシック"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all" spc="0" normalizeH="0" baseline="0" noProof="0">
                <a:ln>
                  <a:noFill/>
                </a:ln>
                <a:solidFill>
                  <a:schemeClr val="tx1">
                    <a:lumMod val="75000"/>
                    <a:lumOff val="25000"/>
                  </a:schemeClr>
                </a:solidFill>
                <a:effectLst/>
                <a:uLnTx/>
                <a:uFillTx/>
                <a:latin typeface="Arial Narrow" pitchFamily="34" charset="0"/>
                <a:ea typeface="ＭＳ Ｐゴシック" charset="0"/>
                <a:cs typeface="Arial" pitchFamily="34" charset="0"/>
              </a:rPr>
              <a:t>NOT FOR CONSUMER USE.</a:t>
            </a:r>
            <a:endParaRPr kumimoji="0" lang="en-US" sz="1000" b="1" i="0" u="none" strike="noStrike" kern="1200" cap="all" spc="0" normalizeH="0" baseline="0" noProof="0" dirty="0">
              <a:ln>
                <a:noFill/>
              </a:ln>
              <a:solidFill>
                <a:schemeClr val="tx1">
                  <a:lumMod val="75000"/>
                  <a:lumOff val="25000"/>
                </a:schemeClr>
              </a:solidFill>
              <a:effectLst/>
              <a:uLnTx/>
              <a:uFillTx/>
              <a:latin typeface="Arial Narrow" pitchFamily="34" charset="0"/>
              <a:ea typeface="ＭＳ Ｐゴシック" charset="0"/>
              <a:cs typeface="Arial" pitchFamily="34" charset="0"/>
            </a:endParaRPr>
          </a:p>
        </p:txBody>
      </p:sp>
      <p:sp>
        <p:nvSpPr>
          <p:cNvPr id="15" name="Slide Number Placeholder 13"/>
          <p:cNvSpPr txBox="1">
            <a:spLocks/>
          </p:cNvSpPr>
          <p:nvPr/>
        </p:nvSpPr>
        <p:spPr>
          <a:xfrm>
            <a:off x="481013" y="7268680"/>
            <a:ext cx="409575" cy="490537"/>
          </a:xfrm>
          <a:prstGeom prst="rect">
            <a:avLst/>
          </a:prstGeom>
        </p:spPr>
        <p:txBody>
          <a:bodyPr vert="horz" wrap="square" lIns="91381" tIns="45692" rIns="91381" bIns="45692" numCol="1" anchor="ctr" anchorCtr="0" compatLnSpc="1">
            <a:prstTxWarp prst="textNoShape">
              <a:avLst/>
            </a:prstTxWarp>
          </a:bodyPr>
          <a:lstStyle>
            <a:lvl1pPr algn="l">
              <a:defRPr sz="1100" b="1">
                <a:solidFill>
                  <a:schemeClr val="tx1">
                    <a:lumMod val="75000"/>
                    <a:lumOff val="25000"/>
                  </a:schemeClr>
                </a:solidFill>
                <a:latin typeface="Arial Narrow" pitchFamily="34" charset="0"/>
                <a:ea typeface="ＭＳ Ｐゴシック"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AA07EEE-029C-492D-A17B-6C02F33FAA6F}" type="slidenum">
              <a:rPr kumimoji="0" lang="en-US" sz="1100" b="1" i="0" u="none" strike="noStrike" kern="1200" cap="none" spc="0" normalizeH="0" baseline="0" noProof="0" smtClean="0">
                <a:ln>
                  <a:noFill/>
                </a:ln>
                <a:solidFill>
                  <a:schemeClr val="tx1">
                    <a:lumMod val="75000"/>
                    <a:lumOff val="25000"/>
                  </a:schemeClr>
                </a:solidFill>
                <a:effectLst/>
                <a:uLnTx/>
                <a:uFillTx/>
                <a:latin typeface="Arial Narrow" pitchFamily="34" charset="0"/>
                <a:ea typeface="ＭＳ Ｐゴシック" charset="0"/>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17</a:t>
            </a:fld>
            <a:endParaRPr kumimoji="0" lang="en-US" sz="1100" b="1" i="0" u="none" strike="noStrike" kern="1200" cap="none" spc="0" normalizeH="0" baseline="0" noProof="0" dirty="0">
              <a:ln>
                <a:noFill/>
              </a:ln>
              <a:solidFill>
                <a:schemeClr val="tx1">
                  <a:lumMod val="75000"/>
                  <a:lumOff val="25000"/>
                </a:schemeClr>
              </a:solidFill>
              <a:effectLst/>
              <a:uLnTx/>
              <a:uFillTx/>
              <a:latin typeface="Arial Narrow" pitchFamily="34" charset="0"/>
              <a:ea typeface="ＭＳ Ｐゴシック"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6"/>
          <p:cNvSpPr>
            <a:spLocks noChangeArrowheads="1"/>
          </p:cNvSpPr>
          <p:nvPr/>
        </p:nvSpPr>
        <p:spPr bwMode="auto">
          <a:xfrm>
            <a:off x="457200" y="6848868"/>
            <a:ext cx="9387840" cy="313932"/>
          </a:xfrm>
          <a:prstGeom prst="rect">
            <a:avLst/>
          </a:prstGeom>
          <a:noFill/>
          <a:ln w="9525">
            <a:noFill/>
            <a:miter lim="800000"/>
            <a:headEnd/>
            <a:tailEnd/>
          </a:ln>
        </p:spPr>
        <p:txBody>
          <a:bodyPr lIns="101882" tIns="50941" rIns="101882" bIns="50941">
            <a:spAutoFit/>
          </a:bodyPr>
          <a:lstStyle/>
          <a:p>
            <a:pPr algn="l" eaLnBrk="0" hangingPunct="0">
              <a:spcBef>
                <a:spcPct val="50000"/>
              </a:spcBef>
            </a:pPr>
            <a:r>
              <a:rPr lang="en-US" sz="1300" b="0" dirty="0">
                <a:solidFill>
                  <a:schemeClr val="tx1"/>
                </a:solidFill>
                <a:latin typeface="+mn-lt"/>
                <a:cs typeface="Times New Roman" pitchFamily="18" charset="0"/>
              </a:rPr>
              <a:t>*Gifts in excess of available federal annual exclusions and/or exemption amounts may be subject to federal gift tax.</a:t>
            </a:r>
            <a:r>
              <a:rPr lang="en-US" sz="1300" b="0" dirty="0">
                <a:solidFill>
                  <a:schemeClr val="tx1"/>
                </a:solidFill>
                <a:latin typeface="+mn-lt"/>
              </a:rPr>
              <a:t> </a:t>
            </a:r>
          </a:p>
        </p:txBody>
      </p:sp>
      <p:sp>
        <p:nvSpPr>
          <p:cNvPr id="11" name="Title 10"/>
          <p:cNvSpPr>
            <a:spLocks noGrp="1"/>
          </p:cNvSpPr>
          <p:nvPr>
            <p:ph type="title"/>
          </p:nvPr>
        </p:nvSpPr>
        <p:spPr/>
        <p:txBody>
          <a:bodyPr/>
          <a:lstStyle/>
          <a:p>
            <a:r>
              <a:rPr lang="en-US" sz="2400" dirty="0"/>
              <a:t>Private Split Dollar—</a:t>
            </a:r>
            <a:r>
              <a:rPr lang="en-US" sz="2400" i="1" cap="all" dirty="0"/>
              <a:t>Non-Equity Arrangement</a:t>
            </a:r>
            <a:endParaRPr lang="en-US" i="1" cap="all" dirty="0"/>
          </a:p>
        </p:txBody>
      </p:sp>
      <p:sp>
        <p:nvSpPr>
          <p:cNvPr id="19" name="Footer Placeholder 12"/>
          <p:cNvSpPr txBox="1">
            <a:spLocks/>
          </p:cNvSpPr>
          <p:nvPr/>
        </p:nvSpPr>
        <p:spPr>
          <a:xfrm>
            <a:off x="849313" y="7268680"/>
            <a:ext cx="4114800" cy="490537"/>
          </a:xfrm>
          <a:prstGeom prst="rect">
            <a:avLst/>
          </a:prstGeom>
        </p:spPr>
        <p:txBody>
          <a:bodyPr vert="horz" wrap="square" lIns="91381" tIns="45692" rIns="91381" bIns="45692" numCol="1" anchor="ctr" anchorCtr="0" compatLnSpc="1">
            <a:prstTxWarp prst="textNoShape">
              <a:avLst/>
            </a:prstTxWarp>
          </a:bodyPr>
          <a:lstStyle>
            <a:lvl1pPr>
              <a:defRPr sz="1000" b="1" cap="all" baseline="0">
                <a:solidFill>
                  <a:schemeClr val="tx1">
                    <a:lumMod val="75000"/>
                    <a:lumOff val="25000"/>
                  </a:schemeClr>
                </a:solidFill>
                <a:latin typeface="Arial Narrow" pitchFamily="34" charset="0"/>
                <a:ea typeface="ＭＳ Ｐゴシック"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all" spc="0" normalizeH="0" baseline="0" noProof="0">
                <a:ln>
                  <a:noFill/>
                </a:ln>
                <a:solidFill>
                  <a:schemeClr val="tx1">
                    <a:lumMod val="75000"/>
                    <a:lumOff val="25000"/>
                  </a:schemeClr>
                </a:solidFill>
                <a:effectLst/>
                <a:uLnTx/>
                <a:uFillTx/>
                <a:latin typeface="Arial Narrow" pitchFamily="34" charset="0"/>
                <a:ea typeface="ＭＳ Ｐゴシック" charset="0"/>
                <a:cs typeface="Arial" pitchFamily="34" charset="0"/>
              </a:rPr>
              <a:t>NOT FOR CONSUMER USE.</a:t>
            </a:r>
            <a:endParaRPr kumimoji="0" lang="en-US" sz="1000" b="1" i="0" u="none" strike="noStrike" kern="1200" cap="all" spc="0" normalizeH="0" baseline="0" noProof="0" dirty="0">
              <a:ln>
                <a:noFill/>
              </a:ln>
              <a:solidFill>
                <a:schemeClr val="tx1">
                  <a:lumMod val="75000"/>
                  <a:lumOff val="25000"/>
                </a:schemeClr>
              </a:solidFill>
              <a:effectLst/>
              <a:uLnTx/>
              <a:uFillTx/>
              <a:latin typeface="Arial Narrow" pitchFamily="34" charset="0"/>
              <a:ea typeface="ＭＳ Ｐゴシック" charset="0"/>
              <a:cs typeface="Arial" pitchFamily="34" charset="0"/>
            </a:endParaRPr>
          </a:p>
        </p:txBody>
      </p:sp>
      <p:sp>
        <p:nvSpPr>
          <p:cNvPr id="20" name="Slide Number Placeholder 13"/>
          <p:cNvSpPr txBox="1">
            <a:spLocks/>
          </p:cNvSpPr>
          <p:nvPr/>
        </p:nvSpPr>
        <p:spPr>
          <a:xfrm>
            <a:off x="481013" y="7268680"/>
            <a:ext cx="409575" cy="490537"/>
          </a:xfrm>
          <a:prstGeom prst="rect">
            <a:avLst/>
          </a:prstGeom>
        </p:spPr>
        <p:txBody>
          <a:bodyPr vert="horz" wrap="square" lIns="91381" tIns="45692" rIns="91381" bIns="45692" numCol="1" anchor="ctr" anchorCtr="0" compatLnSpc="1">
            <a:prstTxWarp prst="textNoShape">
              <a:avLst/>
            </a:prstTxWarp>
          </a:bodyPr>
          <a:lstStyle>
            <a:lvl1pPr algn="l">
              <a:defRPr sz="1100" b="1">
                <a:solidFill>
                  <a:schemeClr val="tx1">
                    <a:lumMod val="75000"/>
                    <a:lumOff val="25000"/>
                  </a:schemeClr>
                </a:solidFill>
                <a:latin typeface="Arial Narrow" pitchFamily="34" charset="0"/>
                <a:ea typeface="ＭＳ Ｐゴシック"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AA07EEE-029C-492D-A17B-6C02F33FAA6F}" type="slidenum">
              <a:rPr kumimoji="0" lang="en-US" sz="1100" b="1" i="0" u="none" strike="noStrike" kern="1200" cap="none" spc="0" normalizeH="0" baseline="0" noProof="0" smtClean="0">
                <a:ln>
                  <a:noFill/>
                </a:ln>
                <a:solidFill>
                  <a:schemeClr val="tx1">
                    <a:lumMod val="75000"/>
                    <a:lumOff val="25000"/>
                  </a:schemeClr>
                </a:solidFill>
                <a:effectLst/>
                <a:uLnTx/>
                <a:uFillTx/>
                <a:latin typeface="Arial Narrow" pitchFamily="34" charset="0"/>
                <a:ea typeface="ＭＳ Ｐゴシック" charset="0"/>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18</a:t>
            </a:fld>
            <a:endParaRPr kumimoji="0" lang="en-US" sz="1100" b="1" i="0" u="none" strike="noStrike" kern="1200" cap="none" spc="0" normalizeH="0" baseline="0" noProof="0" dirty="0">
              <a:ln>
                <a:noFill/>
              </a:ln>
              <a:solidFill>
                <a:schemeClr val="tx1">
                  <a:lumMod val="75000"/>
                  <a:lumOff val="25000"/>
                </a:schemeClr>
              </a:solidFill>
              <a:effectLst/>
              <a:uLnTx/>
              <a:uFillTx/>
              <a:latin typeface="Arial Narrow" pitchFamily="34" charset="0"/>
              <a:ea typeface="ＭＳ Ｐゴシック" charset="0"/>
              <a:cs typeface="Arial" pitchFamily="34" charset="0"/>
            </a:endParaRPr>
          </a:p>
        </p:txBody>
      </p:sp>
      <p:sp>
        <p:nvSpPr>
          <p:cNvPr id="14" name="TextBox 13"/>
          <p:cNvSpPr txBox="1"/>
          <p:nvPr/>
        </p:nvSpPr>
        <p:spPr>
          <a:xfrm>
            <a:off x="7315200" y="3886200"/>
            <a:ext cx="1447800" cy="685800"/>
          </a:xfrm>
          <a:prstGeom prst="rect">
            <a:avLst/>
          </a:prstGeom>
          <a:noFill/>
        </p:spPr>
        <p:txBody>
          <a:bodyPr wrap="square" lIns="0" tIns="0" rIns="0" bIns="0" rtlCol="0">
            <a:noAutofit/>
          </a:bodyPr>
          <a:lstStyle/>
          <a:p>
            <a:pPr marL="0" lvl="1"/>
            <a:r>
              <a:rPr lang="en-US" sz="1600" b="0" dirty="0">
                <a:solidFill>
                  <a:srgbClr val="504C4C"/>
                </a:solidFill>
              </a:rPr>
              <a:t>Net Death Benefit</a:t>
            </a:r>
            <a:endParaRPr lang="en-US" sz="1600" b="0" dirty="0">
              <a:solidFill>
                <a:srgbClr val="504C4C"/>
              </a:solidFill>
              <a:latin typeface="+mj-lt"/>
            </a:endParaRPr>
          </a:p>
        </p:txBody>
      </p:sp>
      <p:sp>
        <p:nvSpPr>
          <p:cNvPr id="15" name="TextBox 14"/>
          <p:cNvSpPr txBox="1"/>
          <p:nvPr/>
        </p:nvSpPr>
        <p:spPr>
          <a:xfrm>
            <a:off x="3200400" y="4267200"/>
            <a:ext cx="2057400" cy="838200"/>
          </a:xfrm>
          <a:prstGeom prst="rect">
            <a:avLst/>
          </a:prstGeom>
          <a:noFill/>
        </p:spPr>
        <p:txBody>
          <a:bodyPr wrap="square" lIns="0" tIns="0" rIns="0" bIns="0" rtlCol="0">
            <a:noAutofit/>
          </a:bodyPr>
          <a:lstStyle/>
          <a:p>
            <a:pPr marL="0" lvl="1"/>
            <a:r>
              <a:rPr lang="en-US" sz="1600" b="0" dirty="0">
                <a:solidFill>
                  <a:srgbClr val="504C4C"/>
                </a:solidFill>
              </a:rPr>
              <a:t>Collateral Assignment (would be includable in estate)</a:t>
            </a:r>
            <a:endParaRPr lang="en-US" sz="1600" b="0" dirty="0">
              <a:solidFill>
                <a:srgbClr val="504C4C"/>
              </a:solidFill>
              <a:latin typeface="+mj-lt"/>
            </a:endParaRPr>
          </a:p>
        </p:txBody>
      </p:sp>
      <p:sp>
        <p:nvSpPr>
          <p:cNvPr id="22" name="TextBox 21"/>
          <p:cNvSpPr txBox="1"/>
          <p:nvPr/>
        </p:nvSpPr>
        <p:spPr>
          <a:xfrm>
            <a:off x="4114800" y="2362200"/>
            <a:ext cx="1447800" cy="381000"/>
          </a:xfrm>
          <a:prstGeom prst="rect">
            <a:avLst/>
          </a:prstGeom>
          <a:noFill/>
        </p:spPr>
        <p:txBody>
          <a:bodyPr wrap="square" lIns="0" tIns="0" rIns="0" bIns="0" rtlCol="0">
            <a:noAutofit/>
          </a:bodyPr>
          <a:lstStyle/>
          <a:p>
            <a:pPr marL="0" lvl="1"/>
            <a:r>
              <a:rPr lang="en-US" sz="1600" b="0" dirty="0">
                <a:solidFill>
                  <a:srgbClr val="504C4C"/>
                </a:solidFill>
              </a:rPr>
              <a:t>Premium</a:t>
            </a:r>
            <a:endParaRPr lang="en-US" sz="1600" b="0" dirty="0">
              <a:solidFill>
                <a:srgbClr val="504C4C"/>
              </a:solidFill>
              <a:latin typeface="+mj-lt"/>
            </a:endParaRPr>
          </a:p>
        </p:txBody>
      </p:sp>
      <p:cxnSp>
        <p:nvCxnSpPr>
          <p:cNvPr id="25" name="Straight Arrow Connector 24"/>
          <p:cNvCxnSpPr/>
          <p:nvPr/>
        </p:nvCxnSpPr>
        <p:spPr>
          <a:xfrm rot="5400000">
            <a:off x="6591300" y="4000500"/>
            <a:ext cx="1600200" cy="1588"/>
          </a:xfrm>
          <a:prstGeom prst="straightConnector1">
            <a:avLst/>
          </a:prstGeom>
          <a:ln>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2362200" y="2743200"/>
            <a:ext cx="4038600" cy="1588"/>
          </a:xfrm>
          <a:prstGeom prst="straightConnector1">
            <a:avLst/>
          </a:prstGeom>
          <a:ln>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10800000">
            <a:off x="3124200" y="3124200"/>
            <a:ext cx="4191000" cy="2382"/>
          </a:xfrm>
          <a:prstGeom prst="straightConnector1">
            <a:avLst/>
          </a:prstGeom>
          <a:ln>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3352800" y="3276600"/>
            <a:ext cx="2895600" cy="533400"/>
          </a:xfrm>
          <a:prstGeom prst="rect">
            <a:avLst/>
          </a:prstGeom>
          <a:noFill/>
        </p:spPr>
        <p:txBody>
          <a:bodyPr wrap="square" lIns="0" tIns="0" rIns="0" bIns="0" rtlCol="0">
            <a:noAutofit/>
          </a:bodyPr>
          <a:lstStyle/>
          <a:p>
            <a:pPr marL="0" lvl="1"/>
            <a:r>
              <a:rPr lang="en-US" sz="1600" b="0" dirty="0">
                <a:solidFill>
                  <a:srgbClr val="504C4C"/>
                </a:solidFill>
              </a:rPr>
              <a:t>Restrictive Collateral Assignment</a:t>
            </a:r>
            <a:endParaRPr lang="en-US" sz="1600" b="0" dirty="0">
              <a:solidFill>
                <a:srgbClr val="504C4C"/>
              </a:solidFill>
              <a:latin typeface="+mj-lt"/>
            </a:endParaRPr>
          </a:p>
        </p:txBody>
      </p:sp>
      <p:grpSp>
        <p:nvGrpSpPr>
          <p:cNvPr id="32" name="Group 15"/>
          <p:cNvGrpSpPr/>
          <p:nvPr/>
        </p:nvGrpSpPr>
        <p:grpSpPr>
          <a:xfrm>
            <a:off x="6248400" y="4876800"/>
            <a:ext cx="2380376" cy="1143000"/>
            <a:chOff x="7086600" y="4191000"/>
            <a:chExt cx="2380376" cy="1143000"/>
          </a:xfrm>
        </p:grpSpPr>
        <p:pic>
          <p:nvPicPr>
            <p:cNvPr id="33" name="Picture 32"/>
            <p:cNvPicPr>
              <a:picLocks noChangeAspect="1"/>
            </p:cNvPicPr>
            <p:nvPr/>
          </p:nvPicPr>
          <p:blipFill>
            <a:blip r:embed="rId3" cstate="print"/>
            <a:stretch>
              <a:fillRect/>
            </a:stretch>
          </p:blipFill>
          <p:spPr>
            <a:xfrm>
              <a:off x="7086600" y="4191000"/>
              <a:ext cx="2380376" cy="1143000"/>
            </a:xfrm>
            <a:prstGeom prst="rect">
              <a:avLst/>
            </a:prstGeom>
          </p:spPr>
        </p:pic>
        <p:sp>
          <p:nvSpPr>
            <p:cNvPr id="34" name="TextBox 33"/>
            <p:cNvSpPr txBox="1"/>
            <p:nvPr/>
          </p:nvSpPr>
          <p:spPr>
            <a:xfrm>
              <a:off x="7086600" y="4191000"/>
              <a:ext cx="2362200" cy="1143000"/>
            </a:xfrm>
            <a:prstGeom prst="rect">
              <a:avLst/>
            </a:prstGeom>
            <a:noFill/>
          </p:spPr>
          <p:txBody>
            <a:bodyPr wrap="square" lIns="0" tIns="0" rIns="0" bIns="0" rtlCol="0" anchor="ctr" anchorCtr="0">
              <a:noAutofit/>
            </a:bodyPr>
            <a:lstStyle/>
            <a:p>
              <a:pPr>
                <a:lnSpc>
                  <a:spcPts val="1820"/>
                </a:lnSpc>
              </a:pPr>
              <a:r>
                <a:rPr lang="en-US" sz="1600" b="0" dirty="0"/>
                <a:t>ILI* for the Benefit </a:t>
              </a:r>
              <a:br>
                <a:rPr lang="en-US" sz="1600" b="0" dirty="0"/>
              </a:br>
              <a:r>
                <a:rPr lang="en-US" sz="1600" b="0" dirty="0"/>
                <a:t>of Beneficiaries</a:t>
              </a:r>
              <a:endParaRPr lang="en-US" sz="1600" b="0" dirty="0">
                <a:latin typeface="+mj-lt"/>
              </a:endParaRPr>
            </a:p>
          </p:txBody>
        </p:sp>
      </p:grpSp>
      <p:sp>
        <p:nvSpPr>
          <p:cNvPr id="35" name="TextBox 34"/>
          <p:cNvSpPr txBox="1"/>
          <p:nvPr/>
        </p:nvSpPr>
        <p:spPr>
          <a:xfrm>
            <a:off x="6477000" y="2438400"/>
            <a:ext cx="1676400" cy="914400"/>
          </a:xfrm>
          <a:prstGeom prst="rect">
            <a:avLst/>
          </a:prstGeom>
          <a:solidFill>
            <a:schemeClr val="bg1">
              <a:lumMod val="65000"/>
            </a:schemeClr>
          </a:solidFill>
        </p:spPr>
        <p:txBody>
          <a:bodyPr wrap="square" lIns="0" tIns="0" rIns="0" bIns="0" rtlCol="0" anchor="ctr" anchorCtr="0">
            <a:noAutofit/>
          </a:bodyPr>
          <a:lstStyle/>
          <a:p>
            <a:pPr>
              <a:lnSpc>
                <a:spcPts val="1820"/>
              </a:lnSpc>
            </a:pPr>
            <a:r>
              <a:rPr lang="en-US" sz="1600" b="0" dirty="0"/>
              <a:t>ILIT Owns</a:t>
            </a:r>
            <a:br>
              <a:rPr lang="en-US" sz="1600" b="0" dirty="0"/>
            </a:br>
            <a:r>
              <a:rPr lang="en-US" sz="1600" b="0" dirty="0"/>
              <a:t>Prudential Policy</a:t>
            </a:r>
            <a:endParaRPr lang="en-US" sz="1600" b="0" dirty="0">
              <a:latin typeface="+mj-lt"/>
            </a:endParaRPr>
          </a:p>
        </p:txBody>
      </p:sp>
      <p:grpSp>
        <p:nvGrpSpPr>
          <p:cNvPr id="62" name="Group 61"/>
          <p:cNvGrpSpPr/>
          <p:nvPr/>
        </p:nvGrpSpPr>
        <p:grpSpPr>
          <a:xfrm>
            <a:off x="914400" y="5181600"/>
            <a:ext cx="1676400" cy="838200"/>
            <a:chOff x="1143000" y="5181600"/>
            <a:chExt cx="1676400" cy="838200"/>
          </a:xfrm>
        </p:grpSpPr>
        <p:sp>
          <p:nvSpPr>
            <p:cNvPr id="38" name="Oval 37"/>
            <p:cNvSpPr/>
            <p:nvPr/>
          </p:nvSpPr>
          <p:spPr>
            <a:xfrm>
              <a:off x="1143000" y="5181600"/>
              <a:ext cx="1676400" cy="838200"/>
            </a:xfrm>
            <a:prstGeom prst="ellipse">
              <a:avLst/>
            </a:prstGeom>
            <a:solidFill>
              <a:srgbClr val="0899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1219200" y="5303207"/>
              <a:ext cx="1447800" cy="564193"/>
            </a:xfrm>
            <a:prstGeom prst="rect">
              <a:avLst/>
            </a:prstGeom>
            <a:noFill/>
          </p:spPr>
          <p:txBody>
            <a:bodyPr wrap="square" lIns="0" tIns="0" rIns="0" bIns="0" rtlCol="0" anchor="ctr" anchorCtr="0">
              <a:noAutofit/>
            </a:bodyPr>
            <a:lstStyle/>
            <a:p>
              <a:pPr>
                <a:lnSpc>
                  <a:spcPts val="1820"/>
                </a:lnSpc>
              </a:pPr>
              <a:r>
                <a:rPr lang="en-US" sz="1600" b="0" dirty="0"/>
                <a:t>Form 709</a:t>
              </a:r>
              <a:endParaRPr lang="en-US" sz="1600" b="0" dirty="0">
                <a:latin typeface="+mj-lt"/>
              </a:endParaRPr>
            </a:p>
          </p:txBody>
        </p:sp>
      </p:grpSp>
      <p:sp>
        <p:nvSpPr>
          <p:cNvPr id="46" name="TextBox 45"/>
          <p:cNvSpPr txBox="1"/>
          <p:nvPr/>
        </p:nvSpPr>
        <p:spPr>
          <a:xfrm>
            <a:off x="304800" y="3962400"/>
            <a:ext cx="1600200" cy="838200"/>
          </a:xfrm>
          <a:prstGeom prst="rect">
            <a:avLst/>
          </a:prstGeom>
          <a:noFill/>
        </p:spPr>
        <p:txBody>
          <a:bodyPr wrap="square" lIns="0" tIns="0" rIns="0" bIns="0" rtlCol="0">
            <a:noAutofit/>
          </a:bodyPr>
          <a:lstStyle/>
          <a:p>
            <a:pPr marL="0" lvl="1"/>
            <a:r>
              <a:rPr lang="en-US" sz="1600" b="0" dirty="0">
                <a:solidFill>
                  <a:srgbClr val="504C4C"/>
                </a:solidFill>
              </a:rPr>
              <a:t>Report Value </a:t>
            </a:r>
            <a:br>
              <a:rPr lang="en-US" sz="1600" b="0" dirty="0">
                <a:solidFill>
                  <a:srgbClr val="504C4C"/>
                </a:solidFill>
              </a:rPr>
            </a:br>
            <a:r>
              <a:rPr lang="en-US" sz="1600" b="0" dirty="0">
                <a:solidFill>
                  <a:srgbClr val="504C4C"/>
                </a:solidFill>
              </a:rPr>
              <a:t>of Term Costs</a:t>
            </a:r>
            <a:br>
              <a:rPr lang="en-US" sz="1600" b="0" dirty="0">
                <a:solidFill>
                  <a:srgbClr val="504C4C"/>
                </a:solidFill>
              </a:rPr>
            </a:br>
            <a:r>
              <a:rPr lang="en-US" sz="1600" b="0" dirty="0">
                <a:solidFill>
                  <a:srgbClr val="504C4C"/>
                </a:solidFill>
              </a:rPr>
              <a:t> as Gift</a:t>
            </a:r>
            <a:endParaRPr lang="en-US" sz="1600" b="0" dirty="0">
              <a:solidFill>
                <a:srgbClr val="504C4C"/>
              </a:solidFill>
              <a:latin typeface="+mj-lt"/>
            </a:endParaRPr>
          </a:p>
        </p:txBody>
      </p:sp>
      <p:grpSp>
        <p:nvGrpSpPr>
          <p:cNvPr id="63" name="Group 62"/>
          <p:cNvGrpSpPr/>
          <p:nvPr/>
        </p:nvGrpSpPr>
        <p:grpSpPr>
          <a:xfrm>
            <a:off x="3124200" y="5181600"/>
            <a:ext cx="1676400" cy="838200"/>
            <a:chOff x="3124200" y="5181600"/>
            <a:chExt cx="1676400" cy="838200"/>
          </a:xfrm>
        </p:grpSpPr>
        <p:sp>
          <p:nvSpPr>
            <p:cNvPr id="49" name="Oval 48"/>
            <p:cNvSpPr/>
            <p:nvPr/>
          </p:nvSpPr>
          <p:spPr>
            <a:xfrm>
              <a:off x="3124200" y="5181600"/>
              <a:ext cx="1676400" cy="838200"/>
            </a:xfrm>
            <a:prstGeom prst="ellipse">
              <a:avLst/>
            </a:prstGeom>
            <a:solidFill>
              <a:srgbClr val="26B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3200400" y="5303207"/>
              <a:ext cx="1447800" cy="564193"/>
            </a:xfrm>
            <a:prstGeom prst="rect">
              <a:avLst/>
            </a:prstGeom>
            <a:noFill/>
          </p:spPr>
          <p:txBody>
            <a:bodyPr wrap="square" lIns="0" tIns="0" rIns="0" bIns="0" rtlCol="0" anchor="ctr" anchorCtr="0">
              <a:noAutofit/>
            </a:bodyPr>
            <a:lstStyle/>
            <a:p>
              <a:pPr>
                <a:lnSpc>
                  <a:spcPts val="1820"/>
                </a:lnSpc>
              </a:pPr>
              <a:r>
                <a:rPr lang="en-US" sz="1600" b="0" dirty="0"/>
                <a:t>Form 706</a:t>
              </a:r>
              <a:endParaRPr lang="en-US" sz="1600" b="0" dirty="0">
                <a:latin typeface="+mj-lt"/>
              </a:endParaRPr>
            </a:p>
          </p:txBody>
        </p:sp>
      </p:grpSp>
      <p:cxnSp>
        <p:nvCxnSpPr>
          <p:cNvPr id="51" name="Straight Arrow Connector 50"/>
          <p:cNvCxnSpPr/>
          <p:nvPr/>
        </p:nvCxnSpPr>
        <p:spPr>
          <a:xfrm rot="5400000">
            <a:off x="1028700" y="4076700"/>
            <a:ext cx="1828800" cy="228600"/>
          </a:xfrm>
          <a:prstGeom prst="straightConnector1">
            <a:avLst/>
          </a:prstGeom>
          <a:ln>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rot="16200000" flipH="1">
            <a:off x="1866900" y="3695700"/>
            <a:ext cx="1905000" cy="1066800"/>
          </a:xfrm>
          <a:prstGeom prst="straightConnector1">
            <a:avLst/>
          </a:prstGeom>
          <a:ln>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16" name="Group 26"/>
          <p:cNvGrpSpPr/>
          <p:nvPr/>
        </p:nvGrpSpPr>
        <p:grpSpPr>
          <a:xfrm>
            <a:off x="667624" y="2362200"/>
            <a:ext cx="2380376" cy="1143000"/>
            <a:chOff x="7086600" y="4191000"/>
            <a:chExt cx="2380376" cy="1143000"/>
          </a:xfrm>
        </p:grpSpPr>
        <p:pic>
          <p:nvPicPr>
            <p:cNvPr id="17" name="Picture 16"/>
            <p:cNvPicPr>
              <a:picLocks noChangeAspect="1"/>
            </p:cNvPicPr>
            <p:nvPr/>
          </p:nvPicPr>
          <p:blipFill>
            <a:blip r:embed="rId3" cstate="print"/>
            <a:stretch>
              <a:fillRect/>
            </a:stretch>
          </p:blipFill>
          <p:spPr>
            <a:xfrm>
              <a:off x="7086600" y="4191000"/>
              <a:ext cx="2380376" cy="1143000"/>
            </a:xfrm>
            <a:prstGeom prst="rect">
              <a:avLst/>
            </a:prstGeom>
          </p:spPr>
        </p:pic>
        <p:sp>
          <p:nvSpPr>
            <p:cNvPr id="21" name="TextBox 20"/>
            <p:cNvSpPr txBox="1"/>
            <p:nvPr/>
          </p:nvSpPr>
          <p:spPr>
            <a:xfrm>
              <a:off x="7086600" y="4191000"/>
              <a:ext cx="2362200" cy="1143000"/>
            </a:xfrm>
            <a:prstGeom prst="rect">
              <a:avLst/>
            </a:prstGeom>
            <a:noFill/>
          </p:spPr>
          <p:txBody>
            <a:bodyPr wrap="square" lIns="0" tIns="0" rIns="0" bIns="0" rtlCol="0" anchor="ctr" anchorCtr="0">
              <a:noAutofit/>
            </a:bodyPr>
            <a:lstStyle/>
            <a:p>
              <a:pPr>
                <a:lnSpc>
                  <a:spcPts val="1820"/>
                </a:lnSpc>
              </a:pPr>
              <a:r>
                <a:rPr lang="en-US" sz="1600" b="0" dirty="0"/>
                <a:t>Insured</a:t>
              </a:r>
              <a:endParaRPr lang="en-US" sz="1600" b="0" dirty="0">
                <a:latin typeface="+mj-lt"/>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5"/>
          <p:cNvSpPr>
            <a:spLocks noGrp="1" noChangeArrowheads="1"/>
          </p:cNvSpPr>
          <p:nvPr>
            <p:ph type="body" sz="quarter" idx="13"/>
          </p:nvPr>
        </p:nvSpPr>
        <p:spPr>
          <a:xfrm>
            <a:off x="838200" y="2087880"/>
            <a:ext cx="8295866" cy="3931920"/>
          </a:xfrm>
          <a:prstGeom prst="rect">
            <a:avLst/>
          </a:prstGeom>
          <a:noFill/>
        </p:spPr>
        <p:txBody>
          <a:bodyPr/>
          <a:lstStyle/>
          <a:p>
            <a:pPr eaLnBrk="1" hangingPunct="1">
              <a:spcAft>
                <a:spcPts val="2400"/>
              </a:spcAft>
            </a:pPr>
            <a:r>
              <a:rPr lang="en-US" dirty="0"/>
              <a:t>Potential ability to be repaid the greater of</a:t>
            </a:r>
            <a:br>
              <a:rPr lang="en-US" dirty="0"/>
            </a:br>
            <a:r>
              <a:rPr lang="en-US" dirty="0"/>
              <a:t>the premiums paid or the total cash value</a:t>
            </a:r>
          </a:p>
          <a:p>
            <a:pPr eaLnBrk="1" hangingPunct="1">
              <a:spcAft>
                <a:spcPts val="2400"/>
              </a:spcAft>
            </a:pPr>
            <a:r>
              <a:rPr lang="en-US" dirty="0"/>
              <a:t>Estate tax-free death benefit for the amount in excess of collateral assignment</a:t>
            </a:r>
          </a:p>
          <a:p>
            <a:pPr eaLnBrk="1" hangingPunct="1"/>
            <a:r>
              <a:rPr lang="en-US" dirty="0"/>
              <a:t>Significant gift tax leverage</a:t>
            </a:r>
          </a:p>
          <a:p>
            <a:pPr marL="1030288" lvl="1" indent="-282575" eaLnBrk="1" hangingPunct="1">
              <a:buNone/>
            </a:pPr>
            <a:r>
              <a:rPr lang="en-US" dirty="0">
                <a:solidFill>
                  <a:srgbClr val="8C8686"/>
                </a:solidFill>
              </a:rPr>
              <a:t>– Maximum leverage for survivorship cases when both </a:t>
            </a:r>
            <a:r>
              <a:rPr lang="en-US" dirty="0" err="1">
                <a:solidFill>
                  <a:srgbClr val="8C8686"/>
                </a:solidFill>
              </a:rPr>
              <a:t>insureds</a:t>
            </a:r>
            <a:r>
              <a:rPr lang="en-US" dirty="0">
                <a:solidFill>
                  <a:srgbClr val="8C8686"/>
                </a:solidFill>
              </a:rPr>
              <a:t> are alive</a:t>
            </a:r>
          </a:p>
        </p:txBody>
      </p:sp>
      <p:sp>
        <p:nvSpPr>
          <p:cNvPr id="8" name="Title 7"/>
          <p:cNvSpPr>
            <a:spLocks noGrp="1"/>
          </p:cNvSpPr>
          <p:nvPr>
            <p:ph type="title"/>
          </p:nvPr>
        </p:nvSpPr>
        <p:spPr/>
        <p:txBody>
          <a:bodyPr/>
          <a:lstStyle/>
          <a:p>
            <a:r>
              <a:rPr lang="en-US" sz="2400" dirty="0"/>
              <a:t>Benefits of Private Split Dollar—</a:t>
            </a:r>
            <a:r>
              <a:rPr lang="en-US" sz="2400" i="1" cap="all" dirty="0"/>
              <a:t>Non-Equity Arrangement</a:t>
            </a:r>
            <a:endParaRPr lang="en-US" i="1" cap="all" dirty="0"/>
          </a:p>
        </p:txBody>
      </p:sp>
      <p:sp>
        <p:nvSpPr>
          <p:cNvPr id="20485" name="Text Box 6"/>
          <p:cNvSpPr txBox="1">
            <a:spLocks noChangeArrowheads="1"/>
          </p:cNvSpPr>
          <p:nvPr/>
        </p:nvSpPr>
        <p:spPr bwMode="auto">
          <a:xfrm>
            <a:off x="550862" y="6762690"/>
            <a:ext cx="9202738" cy="400110"/>
          </a:xfrm>
          <a:prstGeom prst="rect">
            <a:avLst/>
          </a:prstGeom>
          <a:noFill/>
          <a:ln w="9525">
            <a:noFill/>
            <a:miter lim="800000"/>
            <a:headEnd/>
            <a:tailEnd/>
          </a:ln>
        </p:spPr>
        <p:txBody>
          <a:bodyPr lIns="0" tIns="0" rIns="0" bIns="0">
            <a:spAutoFit/>
          </a:bodyPr>
          <a:lstStyle/>
          <a:p>
            <a:pPr algn="l" eaLnBrk="0" hangingPunct="0">
              <a:spcBef>
                <a:spcPct val="20000"/>
              </a:spcBef>
              <a:buClr>
                <a:srgbClr val="4E5C9A"/>
              </a:buClr>
            </a:pPr>
            <a:r>
              <a:rPr lang="en-US" sz="1300" cap="all" dirty="0">
                <a:solidFill>
                  <a:srgbClr val="003158"/>
                </a:solidFill>
                <a:latin typeface="+mj-lt"/>
              </a:rPr>
              <a:t>Note: </a:t>
            </a:r>
            <a:r>
              <a:rPr lang="en-US" sz="1300" b="0" dirty="0">
                <a:solidFill>
                  <a:srgbClr val="003158"/>
                </a:solidFill>
                <a:latin typeface="+mj-lt"/>
              </a:rPr>
              <a:t>Death benefit proceeds in excess of any collateral are paid federal income and estate tax-free if ownership of the policy is properly structured.</a:t>
            </a:r>
          </a:p>
        </p:txBody>
      </p:sp>
      <p:sp>
        <p:nvSpPr>
          <p:cNvPr id="14" name="Footer Placeholder 12"/>
          <p:cNvSpPr txBox="1">
            <a:spLocks/>
          </p:cNvSpPr>
          <p:nvPr/>
        </p:nvSpPr>
        <p:spPr>
          <a:xfrm>
            <a:off x="849313" y="7268680"/>
            <a:ext cx="4114800" cy="490537"/>
          </a:xfrm>
          <a:prstGeom prst="rect">
            <a:avLst/>
          </a:prstGeom>
        </p:spPr>
        <p:txBody>
          <a:bodyPr vert="horz" wrap="square" lIns="91381" tIns="45692" rIns="91381" bIns="45692" numCol="1" anchor="ctr" anchorCtr="0" compatLnSpc="1">
            <a:prstTxWarp prst="textNoShape">
              <a:avLst/>
            </a:prstTxWarp>
          </a:bodyPr>
          <a:lstStyle>
            <a:lvl1pPr>
              <a:defRPr sz="1000" b="1" cap="all" baseline="0">
                <a:solidFill>
                  <a:schemeClr val="tx1">
                    <a:lumMod val="75000"/>
                    <a:lumOff val="25000"/>
                  </a:schemeClr>
                </a:solidFill>
                <a:latin typeface="Arial Narrow" pitchFamily="34" charset="0"/>
                <a:ea typeface="ＭＳ Ｐゴシック"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all" spc="0" normalizeH="0" baseline="0" noProof="0">
                <a:ln>
                  <a:noFill/>
                </a:ln>
                <a:solidFill>
                  <a:schemeClr val="tx1">
                    <a:lumMod val="75000"/>
                    <a:lumOff val="25000"/>
                  </a:schemeClr>
                </a:solidFill>
                <a:effectLst/>
                <a:uLnTx/>
                <a:uFillTx/>
                <a:latin typeface="Arial Narrow" pitchFamily="34" charset="0"/>
                <a:ea typeface="ＭＳ Ｐゴシック" charset="0"/>
                <a:cs typeface="Arial" pitchFamily="34" charset="0"/>
              </a:rPr>
              <a:t>NOT FOR CONSUMER USE.</a:t>
            </a:r>
            <a:endParaRPr kumimoji="0" lang="en-US" sz="1000" b="1" i="0" u="none" strike="noStrike" kern="1200" cap="all" spc="0" normalizeH="0" baseline="0" noProof="0" dirty="0">
              <a:ln>
                <a:noFill/>
              </a:ln>
              <a:solidFill>
                <a:schemeClr val="tx1">
                  <a:lumMod val="75000"/>
                  <a:lumOff val="25000"/>
                </a:schemeClr>
              </a:solidFill>
              <a:effectLst/>
              <a:uLnTx/>
              <a:uFillTx/>
              <a:latin typeface="Arial Narrow" pitchFamily="34" charset="0"/>
              <a:ea typeface="ＭＳ Ｐゴシック" charset="0"/>
              <a:cs typeface="Arial" pitchFamily="34" charset="0"/>
            </a:endParaRPr>
          </a:p>
        </p:txBody>
      </p:sp>
      <p:sp>
        <p:nvSpPr>
          <p:cNvPr id="15" name="Slide Number Placeholder 13"/>
          <p:cNvSpPr txBox="1">
            <a:spLocks/>
          </p:cNvSpPr>
          <p:nvPr/>
        </p:nvSpPr>
        <p:spPr>
          <a:xfrm>
            <a:off x="481013" y="7268680"/>
            <a:ext cx="409575" cy="490537"/>
          </a:xfrm>
          <a:prstGeom prst="rect">
            <a:avLst/>
          </a:prstGeom>
        </p:spPr>
        <p:txBody>
          <a:bodyPr vert="horz" wrap="square" lIns="91381" tIns="45692" rIns="91381" bIns="45692" numCol="1" anchor="ctr" anchorCtr="0" compatLnSpc="1">
            <a:prstTxWarp prst="textNoShape">
              <a:avLst/>
            </a:prstTxWarp>
          </a:bodyPr>
          <a:lstStyle>
            <a:lvl1pPr algn="l">
              <a:defRPr sz="1100" b="1">
                <a:solidFill>
                  <a:schemeClr val="tx1">
                    <a:lumMod val="75000"/>
                    <a:lumOff val="25000"/>
                  </a:schemeClr>
                </a:solidFill>
                <a:latin typeface="Arial Narrow" pitchFamily="34" charset="0"/>
                <a:ea typeface="ＭＳ Ｐゴシック"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AA07EEE-029C-492D-A17B-6C02F33FAA6F}" type="slidenum">
              <a:rPr kumimoji="0" lang="en-US" sz="1100" b="1" i="0" u="none" strike="noStrike" kern="1200" cap="none" spc="0" normalizeH="0" baseline="0" noProof="0" smtClean="0">
                <a:ln>
                  <a:noFill/>
                </a:ln>
                <a:solidFill>
                  <a:schemeClr val="tx1">
                    <a:lumMod val="75000"/>
                    <a:lumOff val="25000"/>
                  </a:schemeClr>
                </a:solidFill>
                <a:effectLst/>
                <a:uLnTx/>
                <a:uFillTx/>
                <a:latin typeface="Arial Narrow" pitchFamily="34" charset="0"/>
                <a:ea typeface="ＭＳ Ｐゴシック" charset="0"/>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19</a:t>
            </a:fld>
            <a:endParaRPr kumimoji="0" lang="en-US" sz="1100" b="1" i="0" u="none" strike="noStrike" kern="1200" cap="none" spc="0" normalizeH="0" baseline="0" noProof="0" dirty="0">
              <a:ln>
                <a:noFill/>
              </a:ln>
              <a:solidFill>
                <a:schemeClr val="tx1">
                  <a:lumMod val="75000"/>
                  <a:lumOff val="25000"/>
                </a:schemeClr>
              </a:solidFill>
              <a:effectLst/>
              <a:uLnTx/>
              <a:uFillTx/>
              <a:latin typeface="Arial Narrow" pitchFamily="34" charset="0"/>
              <a:ea typeface="ＭＳ Ｐゴシック"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dollar-1.png"/>
          <p:cNvPicPr>
            <a:picLocks noChangeAspect="1"/>
          </p:cNvPicPr>
          <p:nvPr/>
        </p:nvPicPr>
        <p:blipFill>
          <a:blip r:embed="rId3" cstate="print"/>
          <a:stretch>
            <a:fillRect/>
          </a:stretch>
        </p:blipFill>
        <p:spPr>
          <a:xfrm>
            <a:off x="2971800" y="3209617"/>
            <a:ext cx="3429000" cy="2301657"/>
          </a:xfrm>
          <a:prstGeom prst="rect">
            <a:avLst/>
          </a:prstGeom>
        </p:spPr>
      </p:pic>
      <p:pic>
        <p:nvPicPr>
          <p:cNvPr id="26" name="Picture 25" descr="road.eps"/>
          <p:cNvPicPr>
            <a:picLocks noChangeAspect="1"/>
          </p:cNvPicPr>
          <p:nvPr/>
        </p:nvPicPr>
        <p:blipFill>
          <a:blip r:embed="rId4" cstate="print"/>
          <a:stretch>
            <a:fillRect/>
          </a:stretch>
        </p:blipFill>
        <p:spPr>
          <a:xfrm rot="1810495">
            <a:off x="2143080" y="2028863"/>
            <a:ext cx="5362136" cy="4797139"/>
          </a:xfrm>
          <a:prstGeom prst="rect">
            <a:avLst/>
          </a:prstGeom>
        </p:spPr>
      </p:pic>
      <p:sp>
        <p:nvSpPr>
          <p:cNvPr id="4101" name="Text Box 10"/>
          <p:cNvSpPr txBox="1">
            <a:spLocks noChangeArrowheads="1"/>
          </p:cNvSpPr>
          <p:nvPr/>
        </p:nvSpPr>
        <p:spPr bwMode="auto">
          <a:xfrm>
            <a:off x="609600" y="5419417"/>
            <a:ext cx="2362199" cy="1210873"/>
          </a:xfrm>
          <a:prstGeom prst="rect">
            <a:avLst/>
          </a:prstGeom>
          <a:noFill/>
          <a:ln w="9525">
            <a:noFill/>
            <a:miter lim="800000"/>
            <a:headEnd/>
            <a:tailEnd/>
          </a:ln>
        </p:spPr>
        <p:txBody>
          <a:bodyPr wrap="square" lIns="101882" tIns="50941" rIns="101882" bIns="50941">
            <a:spAutoFit/>
          </a:bodyPr>
          <a:lstStyle/>
          <a:p>
            <a:pPr algn="l"/>
            <a:r>
              <a:rPr lang="en-US" b="0" dirty="0">
                <a:solidFill>
                  <a:schemeClr val="tx1">
                    <a:lumMod val="75000"/>
                    <a:lumOff val="25000"/>
                  </a:schemeClr>
                </a:solidFill>
              </a:rPr>
              <a:t>Code section designed to tax below-market loans (§7872 – 1984)</a:t>
            </a:r>
          </a:p>
        </p:txBody>
      </p:sp>
      <p:sp>
        <p:nvSpPr>
          <p:cNvPr id="4102" name="Text Box 11"/>
          <p:cNvSpPr txBox="1">
            <a:spLocks noChangeArrowheads="1"/>
          </p:cNvSpPr>
          <p:nvPr/>
        </p:nvSpPr>
        <p:spPr bwMode="auto">
          <a:xfrm>
            <a:off x="762000" y="2199543"/>
            <a:ext cx="2682240" cy="933874"/>
          </a:xfrm>
          <a:prstGeom prst="rect">
            <a:avLst/>
          </a:prstGeom>
          <a:noFill/>
          <a:ln w="9525">
            <a:noFill/>
            <a:miter lim="800000"/>
            <a:headEnd/>
            <a:tailEnd/>
          </a:ln>
        </p:spPr>
        <p:txBody>
          <a:bodyPr lIns="101882" tIns="50941" rIns="101882" bIns="50941">
            <a:spAutoFit/>
          </a:bodyPr>
          <a:lstStyle/>
          <a:p>
            <a:pPr algn="l"/>
            <a:r>
              <a:rPr lang="en-US" b="0" dirty="0">
                <a:solidFill>
                  <a:schemeClr val="tx1">
                    <a:lumMod val="75000"/>
                    <a:lumOff val="25000"/>
                  </a:schemeClr>
                </a:solidFill>
              </a:rPr>
              <a:t>Ownership controls taxation (IRS Final Regulations 2003)</a:t>
            </a:r>
          </a:p>
        </p:txBody>
      </p:sp>
      <p:sp>
        <p:nvSpPr>
          <p:cNvPr id="4103" name="Text Box 12"/>
          <p:cNvSpPr txBox="1">
            <a:spLocks noChangeArrowheads="1"/>
          </p:cNvSpPr>
          <p:nvPr/>
        </p:nvSpPr>
        <p:spPr bwMode="auto">
          <a:xfrm>
            <a:off x="7239000" y="3162342"/>
            <a:ext cx="2362200" cy="656875"/>
          </a:xfrm>
          <a:prstGeom prst="rect">
            <a:avLst/>
          </a:prstGeom>
          <a:noFill/>
          <a:ln w="9525">
            <a:noFill/>
            <a:miter lim="800000"/>
            <a:headEnd/>
            <a:tailEnd/>
          </a:ln>
        </p:spPr>
        <p:txBody>
          <a:bodyPr wrap="square" lIns="101882" tIns="50941" rIns="101882" bIns="50941">
            <a:spAutoFit/>
          </a:bodyPr>
          <a:lstStyle/>
          <a:p>
            <a:pPr algn="l"/>
            <a:r>
              <a:rPr lang="en-US" b="0" dirty="0">
                <a:solidFill>
                  <a:schemeClr val="tx1">
                    <a:lumMod val="75000"/>
                    <a:lumOff val="25000"/>
                  </a:schemeClr>
                </a:solidFill>
              </a:rPr>
              <a:t>Split dollar is a loan (Rev Rule 55-713)</a:t>
            </a:r>
          </a:p>
        </p:txBody>
      </p:sp>
      <p:sp>
        <p:nvSpPr>
          <p:cNvPr id="4104" name="Text Box 13"/>
          <p:cNvSpPr txBox="1">
            <a:spLocks noChangeArrowheads="1"/>
          </p:cNvSpPr>
          <p:nvPr/>
        </p:nvSpPr>
        <p:spPr bwMode="auto">
          <a:xfrm>
            <a:off x="7239000" y="5448342"/>
            <a:ext cx="2362200" cy="656875"/>
          </a:xfrm>
          <a:prstGeom prst="rect">
            <a:avLst/>
          </a:prstGeom>
          <a:noFill/>
          <a:ln w="9525">
            <a:noFill/>
            <a:miter lim="800000"/>
            <a:headEnd/>
            <a:tailEnd/>
          </a:ln>
        </p:spPr>
        <p:txBody>
          <a:bodyPr wrap="square" lIns="101882" tIns="50941" rIns="101882" bIns="50941">
            <a:spAutoFit/>
          </a:bodyPr>
          <a:lstStyle/>
          <a:p>
            <a:pPr algn="l"/>
            <a:r>
              <a:rPr lang="en-US" b="0" dirty="0">
                <a:solidFill>
                  <a:schemeClr val="tx1">
                    <a:lumMod val="75000"/>
                    <a:lumOff val="25000"/>
                  </a:schemeClr>
                </a:solidFill>
              </a:rPr>
              <a:t>Loans are not taxable (Dean 1961)</a:t>
            </a:r>
          </a:p>
        </p:txBody>
      </p:sp>
      <p:sp>
        <p:nvSpPr>
          <p:cNvPr id="4105" name="Text Box 14"/>
          <p:cNvSpPr txBox="1">
            <a:spLocks noChangeArrowheads="1"/>
          </p:cNvSpPr>
          <p:nvPr/>
        </p:nvSpPr>
        <p:spPr bwMode="auto">
          <a:xfrm>
            <a:off x="5181600" y="6867217"/>
            <a:ext cx="3886200" cy="656875"/>
          </a:xfrm>
          <a:prstGeom prst="rect">
            <a:avLst/>
          </a:prstGeom>
          <a:noFill/>
          <a:ln w="9525">
            <a:noFill/>
            <a:miter lim="800000"/>
            <a:headEnd/>
            <a:tailEnd/>
          </a:ln>
        </p:spPr>
        <p:txBody>
          <a:bodyPr wrap="square" lIns="101882" tIns="50941" rIns="101882" bIns="50941">
            <a:spAutoFit/>
          </a:bodyPr>
          <a:lstStyle/>
          <a:p>
            <a:pPr algn="l"/>
            <a:r>
              <a:rPr lang="en-US" b="0" dirty="0">
                <a:solidFill>
                  <a:schemeClr val="tx1">
                    <a:lumMod val="75000"/>
                    <a:lumOff val="25000"/>
                  </a:schemeClr>
                </a:solidFill>
              </a:rPr>
              <a:t>Creation of economic benefit taxation (Rev Rule 64-328)</a:t>
            </a:r>
          </a:p>
        </p:txBody>
      </p:sp>
      <p:sp>
        <p:nvSpPr>
          <p:cNvPr id="40" name="Footer Placeholder 12"/>
          <p:cNvSpPr txBox="1">
            <a:spLocks/>
          </p:cNvSpPr>
          <p:nvPr/>
        </p:nvSpPr>
        <p:spPr>
          <a:xfrm>
            <a:off x="849313" y="7268680"/>
            <a:ext cx="4114800" cy="490537"/>
          </a:xfrm>
          <a:prstGeom prst="rect">
            <a:avLst/>
          </a:prstGeom>
        </p:spPr>
        <p:txBody>
          <a:bodyPr vert="horz" wrap="square" lIns="91381" tIns="45692" rIns="91381" bIns="45692" numCol="1" anchor="ctr" anchorCtr="0" compatLnSpc="1">
            <a:prstTxWarp prst="textNoShape">
              <a:avLst/>
            </a:prstTxWarp>
          </a:bodyPr>
          <a:lstStyle>
            <a:lvl1pPr>
              <a:defRPr sz="1000" b="1" cap="all" baseline="0">
                <a:solidFill>
                  <a:schemeClr val="tx1">
                    <a:lumMod val="75000"/>
                    <a:lumOff val="25000"/>
                  </a:schemeClr>
                </a:solidFill>
                <a:latin typeface="Arial Narrow" pitchFamily="34" charset="0"/>
                <a:ea typeface="ＭＳ Ｐゴシック"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all" spc="0" normalizeH="0" baseline="0" noProof="0" dirty="0">
                <a:ln>
                  <a:noFill/>
                </a:ln>
                <a:solidFill>
                  <a:schemeClr val="tx1">
                    <a:lumMod val="75000"/>
                    <a:lumOff val="25000"/>
                  </a:schemeClr>
                </a:solidFill>
                <a:effectLst/>
                <a:uLnTx/>
                <a:uFillTx/>
                <a:latin typeface="Arial Narrow" pitchFamily="34" charset="0"/>
                <a:ea typeface="ＭＳ Ｐゴシック" charset="0"/>
                <a:cs typeface="Arial" pitchFamily="34" charset="0"/>
              </a:rPr>
              <a:t>NOT FOR CONSUMER USE.</a:t>
            </a:r>
          </a:p>
        </p:txBody>
      </p:sp>
      <p:sp>
        <p:nvSpPr>
          <p:cNvPr id="41" name="Slide Number Placeholder 13"/>
          <p:cNvSpPr txBox="1">
            <a:spLocks/>
          </p:cNvSpPr>
          <p:nvPr/>
        </p:nvSpPr>
        <p:spPr>
          <a:xfrm>
            <a:off x="481013" y="7268680"/>
            <a:ext cx="409575" cy="490537"/>
          </a:xfrm>
          <a:prstGeom prst="rect">
            <a:avLst/>
          </a:prstGeom>
        </p:spPr>
        <p:txBody>
          <a:bodyPr vert="horz" wrap="square" lIns="91381" tIns="45692" rIns="91381" bIns="45692" numCol="1" anchor="ctr" anchorCtr="0" compatLnSpc="1">
            <a:prstTxWarp prst="textNoShape">
              <a:avLst/>
            </a:prstTxWarp>
          </a:bodyPr>
          <a:lstStyle>
            <a:lvl1pPr algn="l">
              <a:defRPr sz="1100" b="1">
                <a:solidFill>
                  <a:schemeClr val="tx1">
                    <a:lumMod val="75000"/>
                    <a:lumOff val="25000"/>
                  </a:schemeClr>
                </a:solidFill>
                <a:latin typeface="Arial Narrow" pitchFamily="34" charset="0"/>
                <a:ea typeface="ＭＳ Ｐゴシック"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AA07EEE-029C-492D-A17B-6C02F33FAA6F}" type="slidenum">
              <a:rPr kumimoji="0" lang="en-US" sz="1100" b="1" i="0" u="none" strike="noStrike" kern="1200" cap="none" spc="0" normalizeH="0" baseline="0" noProof="0" smtClean="0">
                <a:ln>
                  <a:noFill/>
                </a:ln>
                <a:solidFill>
                  <a:schemeClr val="tx1">
                    <a:lumMod val="75000"/>
                    <a:lumOff val="25000"/>
                  </a:schemeClr>
                </a:solidFill>
                <a:effectLst/>
                <a:uLnTx/>
                <a:uFillTx/>
                <a:latin typeface="Arial Narrow" pitchFamily="34" charset="0"/>
                <a:ea typeface="ＭＳ Ｐゴシック" charset="0"/>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a:t>
            </a:fld>
            <a:endParaRPr kumimoji="0" lang="en-US" sz="1100" b="1" i="0" u="none" strike="noStrike" kern="1200" cap="none" spc="0" normalizeH="0" baseline="0" noProof="0" dirty="0">
              <a:ln>
                <a:noFill/>
              </a:ln>
              <a:solidFill>
                <a:schemeClr val="tx1">
                  <a:lumMod val="75000"/>
                  <a:lumOff val="25000"/>
                </a:schemeClr>
              </a:solidFill>
              <a:effectLst/>
              <a:uLnTx/>
              <a:uFillTx/>
              <a:latin typeface="Arial Narrow" pitchFamily="34" charset="0"/>
              <a:ea typeface="ＭＳ Ｐゴシック" charset="0"/>
              <a:cs typeface="Arial" pitchFamily="34" charset="0"/>
            </a:endParaRPr>
          </a:p>
        </p:txBody>
      </p:sp>
      <p:sp>
        <p:nvSpPr>
          <p:cNvPr id="19" name="Title 18"/>
          <p:cNvSpPr>
            <a:spLocks noGrp="1"/>
          </p:cNvSpPr>
          <p:nvPr>
            <p:ph type="title"/>
          </p:nvPr>
        </p:nvSpPr>
        <p:spPr/>
        <p:txBody>
          <a:bodyPr/>
          <a:lstStyle/>
          <a:p>
            <a:r>
              <a:rPr lang="en-US" dirty="0"/>
              <a:t>Highlights Along the Road</a:t>
            </a:r>
          </a:p>
        </p:txBody>
      </p:sp>
      <p:sp>
        <p:nvSpPr>
          <p:cNvPr id="29" name="Rectangle 28"/>
          <p:cNvSpPr/>
          <p:nvPr/>
        </p:nvSpPr>
        <p:spPr>
          <a:xfrm>
            <a:off x="5029200" y="1609417"/>
            <a:ext cx="2971800" cy="762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00" name="Text Box 9"/>
          <p:cNvSpPr txBox="1">
            <a:spLocks noChangeArrowheads="1"/>
          </p:cNvSpPr>
          <p:nvPr/>
        </p:nvSpPr>
        <p:spPr bwMode="auto">
          <a:xfrm>
            <a:off x="5029200" y="1685617"/>
            <a:ext cx="3276600" cy="645333"/>
          </a:xfrm>
          <a:prstGeom prst="rect">
            <a:avLst/>
          </a:prstGeom>
          <a:noFill/>
          <a:ln w="9525">
            <a:noFill/>
            <a:miter lim="800000"/>
            <a:headEnd/>
            <a:tailEnd/>
          </a:ln>
        </p:spPr>
        <p:txBody>
          <a:bodyPr wrap="square" lIns="101882" tIns="50941" rIns="101882" bIns="50941">
            <a:spAutoFit/>
          </a:bodyPr>
          <a:lstStyle/>
          <a:p>
            <a:pPr algn="l">
              <a:lnSpc>
                <a:spcPts val="2080"/>
              </a:lnSpc>
            </a:pPr>
            <a:r>
              <a:rPr lang="en-US" sz="1900" b="0" cap="all" dirty="0">
                <a:solidFill>
                  <a:srgbClr val="1A2842"/>
                </a:solidFill>
              </a:rPr>
              <a:t>Split</a:t>
            </a:r>
            <a:r>
              <a:rPr lang="en-US" sz="1900" b="0" cap="all" spc="300" dirty="0">
                <a:solidFill>
                  <a:srgbClr val="1A2842"/>
                </a:solidFill>
              </a:rPr>
              <a:t> </a:t>
            </a:r>
            <a:r>
              <a:rPr lang="en-US" sz="1900" b="0" cap="all" dirty="0">
                <a:solidFill>
                  <a:srgbClr val="1A2842"/>
                </a:solidFill>
              </a:rPr>
              <a:t>Dollar </a:t>
            </a:r>
            <a:br>
              <a:rPr lang="en-US" sz="1900" b="0" cap="all" dirty="0">
                <a:solidFill>
                  <a:srgbClr val="1A2842"/>
                </a:solidFill>
              </a:rPr>
            </a:br>
            <a:r>
              <a:rPr lang="en-US" sz="1900" b="0" cap="all" dirty="0">
                <a:solidFill>
                  <a:srgbClr val="1A2842"/>
                </a:solidFill>
              </a:rPr>
              <a:t>Arrangements 2018</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Arrow Connector 61"/>
          <p:cNvCxnSpPr/>
          <p:nvPr/>
        </p:nvCxnSpPr>
        <p:spPr>
          <a:xfrm rot="5400000" flipH="1" flipV="1">
            <a:off x="1047670" y="3466306"/>
            <a:ext cx="1295400" cy="1588"/>
          </a:xfrm>
          <a:prstGeom prst="straightConnector1">
            <a:avLst/>
          </a:prstGeom>
          <a:ln>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5400000">
            <a:off x="6400006" y="3886200"/>
            <a:ext cx="1829594" cy="794"/>
          </a:xfrm>
          <a:prstGeom prst="straightConnector1">
            <a:avLst/>
          </a:prstGeom>
          <a:ln>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21509" name="Rectangle 6"/>
          <p:cNvSpPr>
            <a:spLocks noChangeArrowheads="1"/>
          </p:cNvSpPr>
          <p:nvPr/>
        </p:nvSpPr>
        <p:spPr bwMode="auto">
          <a:xfrm>
            <a:off x="550862" y="6238726"/>
            <a:ext cx="9555480" cy="1000274"/>
          </a:xfrm>
          <a:prstGeom prst="rect">
            <a:avLst/>
          </a:prstGeom>
          <a:noFill/>
          <a:ln w="9525">
            <a:noFill/>
            <a:miter lim="800000"/>
            <a:headEnd/>
            <a:tailEnd/>
          </a:ln>
        </p:spPr>
        <p:txBody>
          <a:bodyPr lIns="0" tIns="0" rIns="0" bIns="0" anchor="b" anchorCtr="0">
            <a:spAutoFit/>
          </a:bodyPr>
          <a:lstStyle/>
          <a:p>
            <a:pPr algn="l" eaLnBrk="0" hangingPunct="0"/>
            <a:br>
              <a:rPr lang="en-US" sz="1300" cap="all" dirty="0">
                <a:solidFill>
                  <a:srgbClr val="003158"/>
                </a:solidFill>
                <a:latin typeface="+mj-lt"/>
              </a:rPr>
            </a:br>
            <a:r>
              <a:rPr lang="en-US" sz="1300" cap="all" dirty="0">
                <a:solidFill>
                  <a:srgbClr val="003158"/>
                </a:solidFill>
                <a:latin typeface="+mj-lt"/>
              </a:rPr>
              <a:t>Note: </a:t>
            </a:r>
            <a:r>
              <a:rPr lang="en-US" sz="1300" b="0" dirty="0">
                <a:solidFill>
                  <a:srgbClr val="003158"/>
                </a:solidFill>
                <a:latin typeface="+mj-lt"/>
              </a:rPr>
              <a:t>If the intended sale includes a marketable security, there may be risks associated with leveraging 100% of the </a:t>
            </a:r>
            <a:br>
              <a:rPr lang="en-US" sz="1300" b="0" dirty="0">
                <a:solidFill>
                  <a:srgbClr val="003158"/>
                </a:solidFill>
                <a:latin typeface="+mj-lt"/>
              </a:rPr>
            </a:br>
            <a:r>
              <a:rPr lang="en-US" sz="1300" b="0" dirty="0">
                <a:solidFill>
                  <a:srgbClr val="003158"/>
                </a:solidFill>
                <a:latin typeface="+mj-lt"/>
              </a:rPr>
              <a:t>purchase price of a security. The loan balance may still need to be repaid even if the security does not perform as planned.</a:t>
            </a:r>
          </a:p>
          <a:p>
            <a:pPr algn="l" eaLnBrk="0" hangingPunct="0"/>
            <a:endParaRPr lang="en-US" sz="1300" b="0" dirty="0">
              <a:solidFill>
                <a:srgbClr val="003158"/>
              </a:solidFill>
              <a:latin typeface="+mj-lt"/>
            </a:endParaRPr>
          </a:p>
          <a:p>
            <a:pPr algn="l" eaLnBrk="0" hangingPunct="0"/>
            <a:r>
              <a:rPr lang="en-US" sz="1300" b="0" spc="-150" dirty="0">
                <a:solidFill>
                  <a:srgbClr val="003158"/>
                </a:solidFill>
                <a:latin typeface="+mj-lt"/>
              </a:rPr>
              <a:t> * </a:t>
            </a:r>
            <a:r>
              <a:rPr lang="en-US" sz="1300" b="0" dirty="0">
                <a:solidFill>
                  <a:srgbClr val="003158"/>
                </a:solidFill>
                <a:latin typeface="+mj-lt"/>
              </a:rPr>
              <a:t>Gifts in excess of available federal annual exclusions and/or exemption amounts may be subject to federal gift tax.</a:t>
            </a:r>
          </a:p>
        </p:txBody>
      </p:sp>
      <p:sp>
        <p:nvSpPr>
          <p:cNvPr id="10" name="Title 9"/>
          <p:cNvSpPr>
            <a:spLocks noGrp="1"/>
          </p:cNvSpPr>
          <p:nvPr>
            <p:ph type="title"/>
          </p:nvPr>
        </p:nvSpPr>
        <p:spPr/>
        <p:txBody>
          <a:bodyPr/>
          <a:lstStyle/>
          <a:p>
            <a:r>
              <a:rPr lang="en-US" sz="2400" dirty="0"/>
              <a:t>Private Split Dollar—</a:t>
            </a:r>
            <a:r>
              <a:rPr lang="en-US" sz="2400" i="1" cap="all" dirty="0"/>
              <a:t>Loan Arrangement</a:t>
            </a:r>
            <a:endParaRPr lang="en-US" i="1" cap="all" dirty="0"/>
          </a:p>
        </p:txBody>
      </p:sp>
      <p:sp>
        <p:nvSpPr>
          <p:cNvPr id="16" name="Footer Placeholder 12"/>
          <p:cNvSpPr txBox="1">
            <a:spLocks/>
          </p:cNvSpPr>
          <p:nvPr/>
        </p:nvSpPr>
        <p:spPr>
          <a:xfrm>
            <a:off x="849313" y="7268680"/>
            <a:ext cx="4114800" cy="490537"/>
          </a:xfrm>
          <a:prstGeom prst="rect">
            <a:avLst/>
          </a:prstGeom>
        </p:spPr>
        <p:txBody>
          <a:bodyPr vert="horz" wrap="square" lIns="91381" tIns="45692" rIns="91381" bIns="45692" numCol="1" anchor="ctr" anchorCtr="0" compatLnSpc="1">
            <a:prstTxWarp prst="textNoShape">
              <a:avLst/>
            </a:prstTxWarp>
          </a:bodyPr>
          <a:lstStyle>
            <a:lvl1pPr>
              <a:defRPr sz="1000" b="1" cap="all" baseline="0">
                <a:solidFill>
                  <a:schemeClr val="tx1">
                    <a:lumMod val="75000"/>
                    <a:lumOff val="25000"/>
                  </a:schemeClr>
                </a:solidFill>
                <a:latin typeface="Arial Narrow" pitchFamily="34" charset="0"/>
                <a:ea typeface="ＭＳ Ｐゴシック"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all" spc="0" normalizeH="0" baseline="0" noProof="0">
                <a:ln>
                  <a:noFill/>
                </a:ln>
                <a:solidFill>
                  <a:schemeClr val="tx1">
                    <a:lumMod val="75000"/>
                    <a:lumOff val="25000"/>
                  </a:schemeClr>
                </a:solidFill>
                <a:effectLst/>
                <a:uLnTx/>
                <a:uFillTx/>
                <a:latin typeface="Arial Narrow" pitchFamily="34" charset="0"/>
                <a:ea typeface="ＭＳ Ｐゴシック" charset="0"/>
                <a:cs typeface="Arial" pitchFamily="34" charset="0"/>
              </a:rPr>
              <a:t>NOT FOR CONSUMER USE.</a:t>
            </a:r>
            <a:endParaRPr kumimoji="0" lang="en-US" sz="1000" b="1" i="0" u="none" strike="noStrike" kern="1200" cap="all" spc="0" normalizeH="0" baseline="0" noProof="0" dirty="0">
              <a:ln>
                <a:noFill/>
              </a:ln>
              <a:solidFill>
                <a:schemeClr val="tx1">
                  <a:lumMod val="75000"/>
                  <a:lumOff val="25000"/>
                </a:schemeClr>
              </a:solidFill>
              <a:effectLst/>
              <a:uLnTx/>
              <a:uFillTx/>
              <a:latin typeface="Arial Narrow" pitchFamily="34" charset="0"/>
              <a:ea typeface="ＭＳ Ｐゴシック" charset="0"/>
              <a:cs typeface="Arial" pitchFamily="34" charset="0"/>
            </a:endParaRPr>
          </a:p>
        </p:txBody>
      </p:sp>
      <p:sp>
        <p:nvSpPr>
          <p:cNvPr id="17" name="Slide Number Placeholder 13"/>
          <p:cNvSpPr txBox="1">
            <a:spLocks/>
          </p:cNvSpPr>
          <p:nvPr/>
        </p:nvSpPr>
        <p:spPr>
          <a:xfrm>
            <a:off x="481013" y="7268680"/>
            <a:ext cx="409575" cy="490537"/>
          </a:xfrm>
          <a:prstGeom prst="rect">
            <a:avLst/>
          </a:prstGeom>
        </p:spPr>
        <p:txBody>
          <a:bodyPr vert="horz" wrap="square" lIns="91381" tIns="45692" rIns="91381" bIns="45692" numCol="1" anchor="ctr" anchorCtr="0" compatLnSpc="1">
            <a:prstTxWarp prst="textNoShape">
              <a:avLst/>
            </a:prstTxWarp>
          </a:bodyPr>
          <a:lstStyle>
            <a:lvl1pPr algn="l">
              <a:defRPr sz="1100" b="1">
                <a:solidFill>
                  <a:schemeClr val="tx1">
                    <a:lumMod val="75000"/>
                    <a:lumOff val="25000"/>
                  </a:schemeClr>
                </a:solidFill>
                <a:latin typeface="Arial Narrow" pitchFamily="34" charset="0"/>
                <a:ea typeface="ＭＳ Ｐゴシック"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AA07EEE-029C-492D-A17B-6C02F33FAA6F}" type="slidenum">
              <a:rPr kumimoji="0" lang="en-US" sz="1100" b="1" i="0" u="none" strike="noStrike" kern="1200" cap="none" spc="0" normalizeH="0" baseline="0" noProof="0" smtClean="0">
                <a:ln>
                  <a:noFill/>
                </a:ln>
                <a:solidFill>
                  <a:schemeClr val="tx1">
                    <a:lumMod val="75000"/>
                    <a:lumOff val="25000"/>
                  </a:schemeClr>
                </a:solidFill>
                <a:effectLst/>
                <a:uLnTx/>
                <a:uFillTx/>
                <a:latin typeface="Arial Narrow" pitchFamily="34" charset="0"/>
                <a:ea typeface="ＭＳ Ｐゴシック" charset="0"/>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20</a:t>
            </a:fld>
            <a:endParaRPr kumimoji="0" lang="en-US" sz="1100" b="1" i="0" u="none" strike="noStrike" kern="1200" cap="none" spc="0" normalizeH="0" baseline="0" noProof="0" dirty="0">
              <a:ln>
                <a:noFill/>
              </a:ln>
              <a:solidFill>
                <a:schemeClr val="tx1">
                  <a:lumMod val="75000"/>
                  <a:lumOff val="25000"/>
                </a:schemeClr>
              </a:solidFill>
              <a:effectLst/>
              <a:uLnTx/>
              <a:uFillTx/>
              <a:latin typeface="Arial Narrow" pitchFamily="34" charset="0"/>
              <a:ea typeface="ＭＳ Ｐゴシック" charset="0"/>
              <a:cs typeface="Arial" pitchFamily="34" charset="0"/>
            </a:endParaRPr>
          </a:p>
        </p:txBody>
      </p:sp>
      <p:sp>
        <p:nvSpPr>
          <p:cNvPr id="8" name="TextBox 7"/>
          <p:cNvSpPr txBox="1"/>
          <p:nvPr/>
        </p:nvSpPr>
        <p:spPr>
          <a:xfrm>
            <a:off x="3980576" y="1905000"/>
            <a:ext cx="1447800" cy="381000"/>
          </a:xfrm>
          <a:prstGeom prst="rect">
            <a:avLst/>
          </a:prstGeom>
          <a:noFill/>
        </p:spPr>
        <p:txBody>
          <a:bodyPr wrap="square" lIns="0" tIns="0" rIns="0" bIns="0" rtlCol="0">
            <a:noAutofit/>
          </a:bodyPr>
          <a:lstStyle/>
          <a:p>
            <a:pPr marL="0" lvl="1"/>
            <a:r>
              <a:rPr lang="en-US" sz="1600" b="0" dirty="0">
                <a:solidFill>
                  <a:srgbClr val="504C4C"/>
                </a:solidFill>
              </a:rPr>
              <a:t>Premium</a:t>
            </a:r>
            <a:endParaRPr lang="en-US" sz="1600" b="0" dirty="0">
              <a:solidFill>
                <a:srgbClr val="504C4C"/>
              </a:solidFill>
              <a:latin typeface="+mj-lt"/>
            </a:endParaRPr>
          </a:p>
        </p:txBody>
      </p:sp>
      <p:cxnSp>
        <p:nvCxnSpPr>
          <p:cNvPr id="11" name="Straight Arrow Connector 10"/>
          <p:cNvCxnSpPr/>
          <p:nvPr/>
        </p:nvCxnSpPr>
        <p:spPr>
          <a:xfrm>
            <a:off x="2151776" y="2209800"/>
            <a:ext cx="4038600" cy="1588"/>
          </a:xfrm>
          <a:prstGeom prst="straightConnector1">
            <a:avLst/>
          </a:prstGeom>
          <a:ln>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10800000" flipV="1">
            <a:off x="3142376" y="2438398"/>
            <a:ext cx="3962400" cy="2"/>
          </a:xfrm>
          <a:prstGeom prst="straightConnector1">
            <a:avLst/>
          </a:prstGeom>
          <a:ln>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18" name="Group 26"/>
          <p:cNvGrpSpPr/>
          <p:nvPr/>
        </p:nvGrpSpPr>
        <p:grpSpPr>
          <a:xfrm>
            <a:off x="685800" y="2057400"/>
            <a:ext cx="2380376" cy="1143000"/>
            <a:chOff x="7086600" y="4191000"/>
            <a:chExt cx="2380376" cy="1143000"/>
          </a:xfrm>
        </p:grpSpPr>
        <p:pic>
          <p:nvPicPr>
            <p:cNvPr id="19" name="Picture 18"/>
            <p:cNvPicPr>
              <a:picLocks noChangeAspect="1"/>
            </p:cNvPicPr>
            <p:nvPr/>
          </p:nvPicPr>
          <p:blipFill>
            <a:blip r:embed="rId3" cstate="print"/>
            <a:stretch>
              <a:fillRect/>
            </a:stretch>
          </p:blipFill>
          <p:spPr>
            <a:xfrm>
              <a:off x="7086600" y="4191000"/>
              <a:ext cx="2380376" cy="1143000"/>
            </a:xfrm>
            <a:prstGeom prst="rect">
              <a:avLst/>
            </a:prstGeom>
          </p:spPr>
        </p:pic>
        <p:sp>
          <p:nvSpPr>
            <p:cNvPr id="20" name="TextBox 19"/>
            <p:cNvSpPr txBox="1"/>
            <p:nvPr/>
          </p:nvSpPr>
          <p:spPr>
            <a:xfrm>
              <a:off x="7086600" y="4191000"/>
              <a:ext cx="2362200" cy="1143000"/>
            </a:xfrm>
            <a:prstGeom prst="rect">
              <a:avLst/>
            </a:prstGeom>
            <a:noFill/>
          </p:spPr>
          <p:txBody>
            <a:bodyPr wrap="square" lIns="0" tIns="0" rIns="0" bIns="0" rtlCol="0" anchor="ctr" anchorCtr="0">
              <a:noAutofit/>
            </a:bodyPr>
            <a:lstStyle/>
            <a:p>
              <a:pPr>
                <a:lnSpc>
                  <a:spcPts val="1820"/>
                </a:lnSpc>
              </a:pPr>
              <a:r>
                <a:rPr lang="en-US" sz="1600" b="0" dirty="0" err="1"/>
                <a:t>Insured(s</a:t>
              </a:r>
              <a:r>
                <a:rPr lang="en-US" sz="1600" b="0" dirty="0"/>
                <a:t>)</a:t>
              </a:r>
              <a:endParaRPr lang="en-US" sz="1600" b="0" dirty="0">
                <a:latin typeface="+mj-lt"/>
              </a:endParaRPr>
            </a:p>
          </p:txBody>
        </p:sp>
      </p:grpSp>
      <p:sp>
        <p:nvSpPr>
          <p:cNvPr id="21" name="TextBox 20"/>
          <p:cNvSpPr txBox="1"/>
          <p:nvPr/>
        </p:nvSpPr>
        <p:spPr>
          <a:xfrm>
            <a:off x="7239000" y="3886200"/>
            <a:ext cx="1447800" cy="685800"/>
          </a:xfrm>
          <a:prstGeom prst="rect">
            <a:avLst/>
          </a:prstGeom>
          <a:noFill/>
        </p:spPr>
        <p:txBody>
          <a:bodyPr wrap="square" lIns="0" tIns="0" rIns="0" bIns="0" rtlCol="0">
            <a:noAutofit/>
          </a:bodyPr>
          <a:lstStyle/>
          <a:p>
            <a:pPr marL="0" lvl="1"/>
            <a:r>
              <a:rPr lang="en-US" sz="1600" b="0" dirty="0">
                <a:solidFill>
                  <a:srgbClr val="504C4C"/>
                </a:solidFill>
              </a:rPr>
              <a:t>Net Death Benefit</a:t>
            </a:r>
            <a:endParaRPr lang="en-US" sz="1600" b="0" dirty="0">
              <a:solidFill>
                <a:srgbClr val="504C4C"/>
              </a:solidFill>
              <a:latin typeface="+mj-lt"/>
            </a:endParaRPr>
          </a:p>
        </p:txBody>
      </p:sp>
      <p:grpSp>
        <p:nvGrpSpPr>
          <p:cNvPr id="23" name="Group 15"/>
          <p:cNvGrpSpPr/>
          <p:nvPr/>
        </p:nvGrpSpPr>
        <p:grpSpPr>
          <a:xfrm>
            <a:off x="6342776" y="4876800"/>
            <a:ext cx="2380376" cy="1143000"/>
            <a:chOff x="7086600" y="4191000"/>
            <a:chExt cx="2380376" cy="1143000"/>
          </a:xfrm>
        </p:grpSpPr>
        <p:pic>
          <p:nvPicPr>
            <p:cNvPr id="24" name="Picture 23"/>
            <p:cNvPicPr>
              <a:picLocks noChangeAspect="1"/>
            </p:cNvPicPr>
            <p:nvPr/>
          </p:nvPicPr>
          <p:blipFill>
            <a:blip r:embed="rId3" cstate="print"/>
            <a:stretch>
              <a:fillRect/>
            </a:stretch>
          </p:blipFill>
          <p:spPr>
            <a:xfrm>
              <a:off x="7086600" y="4191000"/>
              <a:ext cx="2380376" cy="1143000"/>
            </a:xfrm>
            <a:prstGeom prst="rect">
              <a:avLst/>
            </a:prstGeom>
          </p:spPr>
        </p:pic>
        <p:sp>
          <p:nvSpPr>
            <p:cNvPr id="25" name="TextBox 24"/>
            <p:cNvSpPr txBox="1"/>
            <p:nvPr/>
          </p:nvSpPr>
          <p:spPr>
            <a:xfrm>
              <a:off x="7086600" y="4191000"/>
              <a:ext cx="2362200" cy="1143000"/>
            </a:xfrm>
            <a:prstGeom prst="rect">
              <a:avLst/>
            </a:prstGeom>
            <a:noFill/>
          </p:spPr>
          <p:txBody>
            <a:bodyPr wrap="square" lIns="0" tIns="0" rIns="0" bIns="0" rtlCol="0" anchor="ctr" anchorCtr="0">
              <a:noAutofit/>
            </a:bodyPr>
            <a:lstStyle/>
            <a:p>
              <a:pPr>
                <a:lnSpc>
                  <a:spcPts val="1820"/>
                </a:lnSpc>
              </a:pPr>
              <a:r>
                <a:rPr lang="en-US" sz="1600" b="0" dirty="0"/>
                <a:t>ILIT for the Benefit </a:t>
              </a:r>
              <a:br>
                <a:rPr lang="en-US" sz="1600" b="0" dirty="0"/>
              </a:br>
              <a:r>
                <a:rPr lang="en-US" sz="1600" b="0" dirty="0"/>
                <a:t>of Beneficiaries</a:t>
              </a:r>
              <a:endParaRPr lang="en-US" sz="1600" b="0" dirty="0">
                <a:latin typeface="+mj-lt"/>
              </a:endParaRPr>
            </a:p>
          </p:txBody>
        </p:sp>
      </p:grpSp>
      <p:cxnSp>
        <p:nvCxnSpPr>
          <p:cNvPr id="27" name="Straight Arrow Connector 26"/>
          <p:cNvCxnSpPr/>
          <p:nvPr/>
        </p:nvCxnSpPr>
        <p:spPr>
          <a:xfrm rot="10800000">
            <a:off x="3142376" y="2971800"/>
            <a:ext cx="3962400" cy="1588"/>
          </a:xfrm>
          <a:prstGeom prst="straightConnector1">
            <a:avLst/>
          </a:prstGeom>
          <a:ln>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3066176" y="2514600"/>
            <a:ext cx="3276600" cy="228600"/>
          </a:xfrm>
          <a:prstGeom prst="rect">
            <a:avLst/>
          </a:prstGeom>
          <a:noFill/>
        </p:spPr>
        <p:txBody>
          <a:bodyPr wrap="square" lIns="0" tIns="0" rIns="0" bIns="0" rtlCol="0">
            <a:noAutofit/>
          </a:bodyPr>
          <a:lstStyle/>
          <a:p>
            <a:pPr marL="0" lvl="1"/>
            <a:r>
              <a:rPr lang="en-US" sz="1600" b="0" dirty="0">
                <a:solidFill>
                  <a:srgbClr val="504C4C"/>
                </a:solidFill>
              </a:rPr>
              <a:t>Interest Payment</a:t>
            </a:r>
            <a:endParaRPr lang="en-US" sz="1600" b="0" dirty="0">
              <a:solidFill>
                <a:srgbClr val="504C4C"/>
              </a:solidFill>
              <a:latin typeface="+mj-lt"/>
            </a:endParaRPr>
          </a:p>
        </p:txBody>
      </p:sp>
      <p:sp>
        <p:nvSpPr>
          <p:cNvPr id="29" name="TextBox 28"/>
          <p:cNvSpPr txBox="1"/>
          <p:nvPr/>
        </p:nvSpPr>
        <p:spPr>
          <a:xfrm>
            <a:off x="3256676" y="3048000"/>
            <a:ext cx="2895600" cy="685800"/>
          </a:xfrm>
          <a:prstGeom prst="rect">
            <a:avLst/>
          </a:prstGeom>
          <a:noFill/>
        </p:spPr>
        <p:txBody>
          <a:bodyPr wrap="square" lIns="0" tIns="0" rIns="0" bIns="0" rtlCol="0">
            <a:noAutofit/>
          </a:bodyPr>
          <a:lstStyle/>
          <a:p>
            <a:pPr marL="0" lvl="1"/>
            <a:r>
              <a:rPr lang="en-US" sz="1600" b="0" dirty="0">
                <a:solidFill>
                  <a:srgbClr val="504C4C"/>
                </a:solidFill>
              </a:rPr>
              <a:t>Collateral Interest in Policy Equal to Premiums Paid</a:t>
            </a:r>
            <a:endParaRPr lang="en-US" sz="1600" b="0" dirty="0">
              <a:solidFill>
                <a:srgbClr val="504C4C"/>
              </a:solidFill>
              <a:latin typeface="+mj-lt"/>
            </a:endParaRPr>
          </a:p>
        </p:txBody>
      </p:sp>
      <p:sp>
        <p:nvSpPr>
          <p:cNvPr id="32" name="TextBox 31"/>
          <p:cNvSpPr txBox="1"/>
          <p:nvPr/>
        </p:nvSpPr>
        <p:spPr>
          <a:xfrm>
            <a:off x="3256676" y="4267200"/>
            <a:ext cx="2895600" cy="304800"/>
          </a:xfrm>
          <a:prstGeom prst="rect">
            <a:avLst/>
          </a:prstGeom>
          <a:noFill/>
        </p:spPr>
        <p:txBody>
          <a:bodyPr wrap="square" lIns="0" tIns="0" rIns="0" bIns="0" rtlCol="0">
            <a:noAutofit/>
          </a:bodyPr>
          <a:lstStyle/>
          <a:p>
            <a:pPr marL="0" lvl="1"/>
            <a:r>
              <a:rPr lang="en-US" sz="1600" b="0" dirty="0">
                <a:solidFill>
                  <a:srgbClr val="504C4C"/>
                </a:solidFill>
              </a:rPr>
              <a:t>Gift Equal to Interest Payment</a:t>
            </a:r>
            <a:endParaRPr lang="en-US" sz="1600" b="0" dirty="0">
              <a:solidFill>
                <a:srgbClr val="504C4C"/>
              </a:solidFill>
              <a:latin typeface="+mj-lt"/>
            </a:endParaRPr>
          </a:p>
        </p:txBody>
      </p:sp>
      <p:cxnSp>
        <p:nvCxnSpPr>
          <p:cNvPr id="40" name="Straight Arrow Connector 39"/>
          <p:cNvCxnSpPr/>
          <p:nvPr/>
        </p:nvCxnSpPr>
        <p:spPr>
          <a:xfrm flipV="1">
            <a:off x="1694576" y="3200400"/>
            <a:ext cx="5257800" cy="914400"/>
          </a:xfrm>
          <a:prstGeom prst="bentConnector3">
            <a:avLst>
              <a:gd name="adj1" fmla="val 100000"/>
            </a:avLst>
          </a:prstGeom>
          <a:ln>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266576" y="2133600"/>
            <a:ext cx="1676400" cy="914400"/>
          </a:xfrm>
          <a:prstGeom prst="rect">
            <a:avLst/>
          </a:prstGeom>
          <a:solidFill>
            <a:schemeClr val="bg1">
              <a:lumMod val="65000"/>
            </a:schemeClr>
          </a:solidFill>
        </p:spPr>
        <p:txBody>
          <a:bodyPr wrap="square" lIns="0" tIns="0" rIns="0" bIns="0" rtlCol="0" anchor="ctr" anchorCtr="0">
            <a:noAutofit/>
          </a:bodyPr>
          <a:lstStyle/>
          <a:p>
            <a:pPr>
              <a:lnSpc>
                <a:spcPts val="1820"/>
              </a:lnSpc>
            </a:pPr>
            <a:r>
              <a:rPr lang="en-US" sz="1600" b="0" dirty="0"/>
              <a:t>ILIT Owns</a:t>
            </a:r>
            <a:br>
              <a:rPr lang="en-US" sz="1600" b="0" dirty="0"/>
            </a:br>
            <a:r>
              <a:rPr lang="en-US" sz="1600" b="0" dirty="0"/>
              <a:t>Prudential Policy</a:t>
            </a:r>
            <a:endParaRPr lang="en-US" sz="1600" b="0" dirty="0">
              <a:latin typeface="+mj-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5"/>
          <p:cNvSpPr>
            <a:spLocks noGrp="1" noChangeArrowheads="1"/>
          </p:cNvSpPr>
          <p:nvPr>
            <p:ph type="body" sz="quarter" idx="13"/>
          </p:nvPr>
        </p:nvSpPr>
        <p:spPr>
          <a:xfrm>
            <a:off x="609600" y="1752600"/>
            <a:ext cx="8686800" cy="4495800"/>
          </a:xfrm>
          <a:prstGeom prst="rect">
            <a:avLst/>
          </a:prstGeom>
          <a:noFill/>
        </p:spPr>
        <p:txBody>
          <a:bodyPr/>
          <a:lstStyle/>
          <a:p>
            <a:pPr eaLnBrk="1" hangingPunct="1">
              <a:spcAft>
                <a:spcPts val="300"/>
              </a:spcAft>
            </a:pPr>
            <a:r>
              <a:rPr lang="en-US" dirty="0"/>
              <a:t>Interest may be the only gift necessary</a:t>
            </a:r>
          </a:p>
          <a:p>
            <a:pPr marL="1150938" lvl="1" indent="-403225" eaLnBrk="1" hangingPunct="1">
              <a:spcAft>
                <a:spcPts val="2400"/>
              </a:spcAft>
              <a:buNone/>
            </a:pPr>
            <a:r>
              <a:rPr lang="en-US" dirty="0">
                <a:solidFill>
                  <a:srgbClr val="8C8686"/>
                </a:solidFill>
              </a:rPr>
              <a:t>– Rate may be fixed for the life of the loan</a:t>
            </a:r>
          </a:p>
          <a:p>
            <a:pPr eaLnBrk="1" hangingPunct="1">
              <a:spcAft>
                <a:spcPts val="300"/>
              </a:spcAft>
            </a:pPr>
            <a:r>
              <a:rPr lang="en-US" dirty="0"/>
              <a:t>Cash value over the premium accrues to the ILIT</a:t>
            </a:r>
          </a:p>
          <a:p>
            <a:pPr marL="1150938" lvl="1" indent="-403225">
              <a:spcAft>
                <a:spcPts val="2400"/>
              </a:spcAft>
              <a:buNone/>
            </a:pPr>
            <a:r>
              <a:rPr lang="en-US" dirty="0">
                <a:solidFill>
                  <a:srgbClr val="8C8686"/>
                </a:solidFill>
              </a:rPr>
              <a:t>– Potential ability to roll out with cash values</a:t>
            </a:r>
          </a:p>
          <a:p>
            <a:pPr eaLnBrk="1" hangingPunct="1">
              <a:spcAft>
                <a:spcPts val="2400"/>
              </a:spcAft>
            </a:pPr>
            <a:r>
              <a:rPr lang="en-US" dirty="0"/>
              <a:t>Insurance death benefit in excess of any collateral should be outside the estate of the </a:t>
            </a:r>
            <a:r>
              <a:rPr lang="en-US" dirty="0" err="1"/>
              <a:t>insured(s</a:t>
            </a:r>
            <a:r>
              <a:rPr lang="en-US" dirty="0"/>
              <a:t>)</a:t>
            </a:r>
          </a:p>
          <a:p>
            <a:pPr eaLnBrk="1" hangingPunct="1">
              <a:spcAft>
                <a:spcPts val="1800"/>
              </a:spcAft>
            </a:pPr>
            <a:r>
              <a:rPr lang="en-US" dirty="0"/>
              <a:t>Right to be repaid the premiums</a:t>
            </a:r>
          </a:p>
        </p:txBody>
      </p:sp>
      <p:sp>
        <p:nvSpPr>
          <p:cNvPr id="6" name="Title 5"/>
          <p:cNvSpPr>
            <a:spLocks noGrp="1"/>
          </p:cNvSpPr>
          <p:nvPr>
            <p:ph type="title"/>
          </p:nvPr>
        </p:nvSpPr>
        <p:spPr/>
        <p:txBody>
          <a:bodyPr/>
          <a:lstStyle/>
          <a:p>
            <a:r>
              <a:rPr lang="en-US" dirty="0"/>
              <a:t>Benefits of Private Split Dollar—</a:t>
            </a:r>
            <a:r>
              <a:rPr lang="en-US" i="1" cap="all" dirty="0"/>
              <a:t>Loan Arrangement</a:t>
            </a:r>
            <a:endParaRPr lang="en-US" i="1" dirty="0"/>
          </a:p>
        </p:txBody>
      </p:sp>
      <p:sp>
        <p:nvSpPr>
          <p:cNvPr id="13" name="Footer Placeholder 12"/>
          <p:cNvSpPr txBox="1">
            <a:spLocks/>
          </p:cNvSpPr>
          <p:nvPr/>
        </p:nvSpPr>
        <p:spPr>
          <a:xfrm>
            <a:off x="849313" y="7268680"/>
            <a:ext cx="4114800" cy="490537"/>
          </a:xfrm>
          <a:prstGeom prst="rect">
            <a:avLst/>
          </a:prstGeom>
        </p:spPr>
        <p:txBody>
          <a:bodyPr vert="horz" wrap="square" lIns="91381" tIns="45692" rIns="91381" bIns="45692" numCol="1" anchor="ctr" anchorCtr="0" compatLnSpc="1">
            <a:prstTxWarp prst="textNoShape">
              <a:avLst/>
            </a:prstTxWarp>
          </a:bodyPr>
          <a:lstStyle>
            <a:lvl1pPr>
              <a:defRPr sz="1000" b="1" cap="all" baseline="0">
                <a:solidFill>
                  <a:schemeClr val="tx1">
                    <a:lumMod val="75000"/>
                    <a:lumOff val="25000"/>
                  </a:schemeClr>
                </a:solidFill>
                <a:latin typeface="Arial Narrow" pitchFamily="34" charset="0"/>
                <a:ea typeface="ＭＳ Ｐゴシック"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all" spc="0" normalizeH="0" baseline="0" noProof="0">
                <a:ln>
                  <a:noFill/>
                </a:ln>
                <a:solidFill>
                  <a:schemeClr val="tx1">
                    <a:lumMod val="75000"/>
                    <a:lumOff val="25000"/>
                  </a:schemeClr>
                </a:solidFill>
                <a:effectLst/>
                <a:uLnTx/>
                <a:uFillTx/>
                <a:latin typeface="Arial Narrow" pitchFamily="34" charset="0"/>
                <a:ea typeface="ＭＳ Ｐゴシック" charset="0"/>
                <a:cs typeface="Arial" pitchFamily="34" charset="0"/>
              </a:rPr>
              <a:t>NOT FOR CONSUMER USE.</a:t>
            </a:r>
            <a:endParaRPr kumimoji="0" lang="en-US" sz="1000" b="1" i="0" u="none" strike="noStrike" kern="1200" cap="all" spc="0" normalizeH="0" baseline="0" noProof="0" dirty="0">
              <a:ln>
                <a:noFill/>
              </a:ln>
              <a:solidFill>
                <a:schemeClr val="tx1">
                  <a:lumMod val="75000"/>
                  <a:lumOff val="25000"/>
                </a:schemeClr>
              </a:solidFill>
              <a:effectLst/>
              <a:uLnTx/>
              <a:uFillTx/>
              <a:latin typeface="Arial Narrow" pitchFamily="34" charset="0"/>
              <a:ea typeface="ＭＳ Ｐゴシック" charset="0"/>
              <a:cs typeface="Arial" pitchFamily="34" charset="0"/>
            </a:endParaRPr>
          </a:p>
        </p:txBody>
      </p:sp>
      <p:sp>
        <p:nvSpPr>
          <p:cNvPr id="14" name="Slide Number Placeholder 13"/>
          <p:cNvSpPr txBox="1">
            <a:spLocks/>
          </p:cNvSpPr>
          <p:nvPr/>
        </p:nvSpPr>
        <p:spPr>
          <a:xfrm>
            <a:off x="481013" y="7268680"/>
            <a:ext cx="409575" cy="490537"/>
          </a:xfrm>
          <a:prstGeom prst="rect">
            <a:avLst/>
          </a:prstGeom>
        </p:spPr>
        <p:txBody>
          <a:bodyPr vert="horz" wrap="square" lIns="91381" tIns="45692" rIns="91381" bIns="45692" numCol="1" anchor="ctr" anchorCtr="0" compatLnSpc="1">
            <a:prstTxWarp prst="textNoShape">
              <a:avLst/>
            </a:prstTxWarp>
          </a:bodyPr>
          <a:lstStyle>
            <a:lvl1pPr algn="l">
              <a:defRPr sz="1100" b="1">
                <a:solidFill>
                  <a:schemeClr val="tx1">
                    <a:lumMod val="75000"/>
                    <a:lumOff val="25000"/>
                  </a:schemeClr>
                </a:solidFill>
                <a:latin typeface="Arial Narrow" pitchFamily="34" charset="0"/>
                <a:ea typeface="ＭＳ Ｐゴシック"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AA07EEE-029C-492D-A17B-6C02F33FAA6F}" type="slidenum">
              <a:rPr kumimoji="0" lang="en-US" sz="1100" b="1" i="0" u="none" strike="noStrike" kern="1200" cap="none" spc="0" normalizeH="0" baseline="0" noProof="0" smtClean="0">
                <a:ln>
                  <a:noFill/>
                </a:ln>
                <a:solidFill>
                  <a:schemeClr val="tx1">
                    <a:lumMod val="75000"/>
                    <a:lumOff val="25000"/>
                  </a:schemeClr>
                </a:solidFill>
                <a:effectLst/>
                <a:uLnTx/>
                <a:uFillTx/>
                <a:latin typeface="Arial Narrow" pitchFamily="34" charset="0"/>
                <a:ea typeface="ＭＳ Ｐゴシック" charset="0"/>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21</a:t>
            </a:fld>
            <a:endParaRPr kumimoji="0" lang="en-US" sz="1100" b="1" i="0" u="none" strike="noStrike" kern="1200" cap="none" spc="0" normalizeH="0" baseline="0" noProof="0" dirty="0">
              <a:ln>
                <a:noFill/>
              </a:ln>
              <a:solidFill>
                <a:schemeClr val="tx1">
                  <a:lumMod val="75000"/>
                  <a:lumOff val="25000"/>
                </a:schemeClr>
              </a:solidFill>
              <a:effectLst/>
              <a:uLnTx/>
              <a:uFillTx/>
              <a:latin typeface="Arial Narrow" pitchFamily="34" charset="0"/>
              <a:ea typeface="ＭＳ Ｐゴシック"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More About Interest Rates…</a:t>
            </a:r>
          </a:p>
        </p:txBody>
      </p:sp>
      <p:sp>
        <p:nvSpPr>
          <p:cNvPr id="23557" name="Text Box 6"/>
          <p:cNvSpPr txBox="1">
            <a:spLocks noChangeArrowheads="1"/>
          </p:cNvSpPr>
          <p:nvPr/>
        </p:nvSpPr>
        <p:spPr bwMode="auto">
          <a:xfrm>
            <a:off x="586740" y="7010400"/>
            <a:ext cx="5158557" cy="183384"/>
          </a:xfrm>
          <a:prstGeom prst="rect">
            <a:avLst/>
          </a:prstGeom>
          <a:noFill/>
          <a:ln w="9525">
            <a:noFill/>
            <a:miter lim="800000"/>
            <a:headEnd/>
            <a:tailEnd/>
          </a:ln>
        </p:spPr>
        <p:txBody>
          <a:bodyPr wrap="none" lIns="0" tIns="0" rIns="0" bIns="0">
            <a:spAutoFit/>
          </a:bodyPr>
          <a:lstStyle/>
          <a:p>
            <a:pPr algn="l" eaLnBrk="0" hangingPunct="0">
              <a:lnSpc>
                <a:spcPct val="90000"/>
              </a:lnSpc>
              <a:spcBef>
                <a:spcPct val="20000"/>
              </a:spcBef>
              <a:buClr>
                <a:srgbClr val="4E5C9A"/>
              </a:buClr>
            </a:pPr>
            <a:r>
              <a:rPr lang="en-US" sz="1300" cap="all" dirty="0">
                <a:solidFill>
                  <a:srgbClr val="003158"/>
                </a:solidFill>
                <a:latin typeface="+mj-lt"/>
              </a:rPr>
              <a:t>Note: </a:t>
            </a:r>
            <a:r>
              <a:rPr lang="en-US" sz="1300" b="0" dirty="0">
                <a:solidFill>
                  <a:srgbClr val="003158"/>
                </a:solidFill>
                <a:latin typeface="+mj-lt"/>
              </a:rPr>
              <a:t>The loan arrangement referenced here is a non-recourse loan.</a:t>
            </a:r>
          </a:p>
        </p:txBody>
      </p:sp>
      <p:sp>
        <p:nvSpPr>
          <p:cNvPr id="14" name="Footer Placeholder 12"/>
          <p:cNvSpPr txBox="1">
            <a:spLocks/>
          </p:cNvSpPr>
          <p:nvPr/>
        </p:nvSpPr>
        <p:spPr>
          <a:xfrm>
            <a:off x="849313" y="7268680"/>
            <a:ext cx="4114800" cy="490537"/>
          </a:xfrm>
          <a:prstGeom prst="rect">
            <a:avLst/>
          </a:prstGeom>
        </p:spPr>
        <p:txBody>
          <a:bodyPr vert="horz" wrap="square" lIns="91381" tIns="45692" rIns="91381" bIns="45692" numCol="1" anchor="ctr" anchorCtr="0" compatLnSpc="1">
            <a:prstTxWarp prst="textNoShape">
              <a:avLst/>
            </a:prstTxWarp>
          </a:bodyPr>
          <a:lstStyle>
            <a:lvl1pPr>
              <a:defRPr sz="1000" b="1" cap="all" baseline="0">
                <a:solidFill>
                  <a:schemeClr val="tx1">
                    <a:lumMod val="75000"/>
                    <a:lumOff val="25000"/>
                  </a:schemeClr>
                </a:solidFill>
                <a:latin typeface="Arial Narrow" pitchFamily="34" charset="0"/>
                <a:ea typeface="ＭＳ Ｐゴシック"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all" spc="0" normalizeH="0" baseline="0" noProof="0">
                <a:ln>
                  <a:noFill/>
                </a:ln>
                <a:solidFill>
                  <a:schemeClr val="tx1">
                    <a:lumMod val="75000"/>
                    <a:lumOff val="25000"/>
                  </a:schemeClr>
                </a:solidFill>
                <a:effectLst/>
                <a:uLnTx/>
                <a:uFillTx/>
                <a:latin typeface="Arial Narrow" pitchFamily="34" charset="0"/>
                <a:ea typeface="ＭＳ Ｐゴシック" charset="0"/>
                <a:cs typeface="Arial" pitchFamily="34" charset="0"/>
              </a:rPr>
              <a:t>NOT FOR CONSUMER USE.</a:t>
            </a:r>
            <a:endParaRPr kumimoji="0" lang="en-US" sz="1000" b="1" i="0" u="none" strike="noStrike" kern="1200" cap="all" spc="0" normalizeH="0" baseline="0" noProof="0" dirty="0">
              <a:ln>
                <a:noFill/>
              </a:ln>
              <a:solidFill>
                <a:schemeClr val="tx1">
                  <a:lumMod val="75000"/>
                  <a:lumOff val="25000"/>
                </a:schemeClr>
              </a:solidFill>
              <a:effectLst/>
              <a:uLnTx/>
              <a:uFillTx/>
              <a:latin typeface="Arial Narrow" pitchFamily="34" charset="0"/>
              <a:ea typeface="ＭＳ Ｐゴシック" charset="0"/>
              <a:cs typeface="Arial" pitchFamily="34" charset="0"/>
            </a:endParaRPr>
          </a:p>
        </p:txBody>
      </p:sp>
      <p:sp>
        <p:nvSpPr>
          <p:cNvPr id="15" name="Slide Number Placeholder 13"/>
          <p:cNvSpPr txBox="1">
            <a:spLocks/>
          </p:cNvSpPr>
          <p:nvPr/>
        </p:nvSpPr>
        <p:spPr>
          <a:xfrm>
            <a:off x="481013" y="7268680"/>
            <a:ext cx="409575" cy="490537"/>
          </a:xfrm>
          <a:prstGeom prst="rect">
            <a:avLst/>
          </a:prstGeom>
        </p:spPr>
        <p:txBody>
          <a:bodyPr vert="horz" wrap="square" lIns="91381" tIns="45692" rIns="91381" bIns="45692" numCol="1" anchor="ctr" anchorCtr="0" compatLnSpc="1">
            <a:prstTxWarp prst="textNoShape">
              <a:avLst/>
            </a:prstTxWarp>
          </a:bodyPr>
          <a:lstStyle>
            <a:lvl1pPr algn="l">
              <a:defRPr sz="1100" b="1">
                <a:solidFill>
                  <a:schemeClr val="tx1">
                    <a:lumMod val="75000"/>
                    <a:lumOff val="25000"/>
                  </a:schemeClr>
                </a:solidFill>
                <a:latin typeface="Arial Narrow" pitchFamily="34" charset="0"/>
                <a:ea typeface="ＭＳ Ｐゴシック"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AA07EEE-029C-492D-A17B-6C02F33FAA6F}" type="slidenum">
              <a:rPr kumimoji="0" lang="en-US" sz="1100" b="1" i="0" u="none" strike="noStrike" kern="1200" cap="none" spc="0" normalizeH="0" baseline="0" noProof="0" smtClean="0">
                <a:ln>
                  <a:noFill/>
                </a:ln>
                <a:solidFill>
                  <a:schemeClr val="tx1">
                    <a:lumMod val="75000"/>
                    <a:lumOff val="25000"/>
                  </a:schemeClr>
                </a:solidFill>
                <a:effectLst/>
                <a:uLnTx/>
                <a:uFillTx/>
                <a:latin typeface="Arial Narrow" pitchFamily="34" charset="0"/>
                <a:ea typeface="ＭＳ Ｐゴシック" charset="0"/>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22</a:t>
            </a:fld>
            <a:endParaRPr kumimoji="0" lang="en-US" sz="1100" b="1" i="0" u="none" strike="noStrike" kern="1200" cap="none" spc="0" normalizeH="0" baseline="0" noProof="0" dirty="0">
              <a:ln>
                <a:noFill/>
              </a:ln>
              <a:solidFill>
                <a:schemeClr val="tx1">
                  <a:lumMod val="75000"/>
                  <a:lumOff val="25000"/>
                </a:schemeClr>
              </a:solidFill>
              <a:effectLst/>
              <a:uLnTx/>
              <a:uFillTx/>
              <a:latin typeface="Arial Narrow" pitchFamily="34" charset="0"/>
              <a:ea typeface="ＭＳ Ｐゴシック" charset="0"/>
              <a:cs typeface="Arial" pitchFamily="34" charset="0"/>
            </a:endParaRPr>
          </a:p>
        </p:txBody>
      </p:sp>
      <p:sp>
        <p:nvSpPr>
          <p:cNvPr id="7" name="Rectangle 6"/>
          <p:cNvSpPr txBox="1">
            <a:spLocks noChangeArrowheads="1"/>
          </p:cNvSpPr>
          <p:nvPr/>
        </p:nvSpPr>
        <p:spPr>
          <a:xfrm>
            <a:off x="609600" y="1752600"/>
            <a:ext cx="9144000" cy="2590800"/>
          </a:xfrm>
          <a:prstGeom prst="rect">
            <a:avLst/>
          </a:prstGeom>
        </p:spPr>
        <p:txBody>
          <a:bodyPr lIns="0" tIns="0" rIns="0" bIns="0"/>
          <a:lstStyle/>
          <a:p>
            <a:pPr marL="684213" marR="0" lvl="0" indent="-341313" algn="l" defTabSz="1014413" rtl="0" eaLnBrk="1" fontAlgn="base" latinLnBrk="0" hangingPunct="1">
              <a:lnSpc>
                <a:spcPts val="2900"/>
              </a:lnSpc>
              <a:spcBef>
                <a:spcPct val="20000"/>
              </a:spcBef>
              <a:spcAft>
                <a:spcPts val="300"/>
              </a:spcAft>
              <a:buClr>
                <a:srgbClr val="0089B9"/>
              </a:buClr>
              <a:buSzTx/>
              <a:buFont typeface="Arial"/>
              <a:buChar char="•"/>
              <a:tabLst/>
              <a:defRPr/>
            </a:pPr>
            <a:r>
              <a:rPr kumimoji="0" lang="en-US" sz="2800" b="0" i="0" u="none" strike="noStrike" kern="1200" cap="none" spc="0" normalizeH="0" baseline="0" noProof="0" dirty="0">
                <a:ln>
                  <a:noFill/>
                </a:ln>
                <a:solidFill>
                  <a:srgbClr val="003158"/>
                </a:solidFill>
                <a:effectLst/>
                <a:uLnTx/>
                <a:uFillTx/>
                <a:latin typeface="Arial" pitchFamily="34" charset="0"/>
                <a:ea typeface="ヒラギノ角ゴ Pro W3" charset="-128"/>
                <a:cs typeface="Arial" pitchFamily="34" charset="0"/>
              </a:rPr>
              <a:t>Demand loans not recommended for many private loan split dollar arrangements</a:t>
            </a:r>
          </a:p>
          <a:p>
            <a:pPr marL="1030288" marR="0" lvl="1" indent="-282575" algn="l" defTabSz="1014413" rtl="0" eaLnBrk="1" fontAlgn="base" latinLnBrk="0" hangingPunct="1">
              <a:lnSpc>
                <a:spcPct val="100000"/>
              </a:lnSpc>
              <a:spcBef>
                <a:spcPct val="20000"/>
              </a:spcBef>
              <a:spcAft>
                <a:spcPts val="2400"/>
              </a:spcAft>
              <a:buClr>
                <a:srgbClr val="00AFD8"/>
              </a:buClr>
              <a:buSzTx/>
              <a:buFont typeface="Arial"/>
              <a:buNone/>
              <a:tabLst/>
              <a:defRPr/>
            </a:pPr>
            <a:r>
              <a:rPr kumimoji="0" lang="en-US" sz="2400" b="0" i="0" u="none" strike="noStrike" kern="1200" cap="none" spc="0" normalizeH="0" baseline="0" noProof="0" dirty="0">
                <a:ln>
                  <a:noFill/>
                </a:ln>
                <a:solidFill>
                  <a:srgbClr val="8C8686"/>
                </a:solidFill>
                <a:effectLst/>
                <a:uLnTx/>
                <a:uFillTx/>
                <a:latin typeface="Arial" pitchFamily="34" charset="0"/>
                <a:ea typeface="ヒラギノ角ゴ Pro W3" charset="-128"/>
                <a:cs typeface="Arial" pitchFamily="34" charset="0"/>
              </a:rPr>
              <a:t>– Possible incident of ownership</a:t>
            </a:r>
          </a:p>
          <a:p>
            <a:pPr marL="684213" marR="0" lvl="0" indent="-341313" algn="l" defTabSz="1014413" rtl="0" eaLnBrk="1" fontAlgn="base" latinLnBrk="0" hangingPunct="1">
              <a:lnSpc>
                <a:spcPts val="2900"/>
              </a:lnSpc>
              <a:spcBef>
                <a:spcPct val="20000"/>
              </a:spcBef>
              <a:spcAft>
                <a:spcPts val="300"/>
              </a:spcAft>
              <a:buClr>
                <a:srgbClr val="0089B9"/>
              </a:buClr>
              <a:buSzTx/>
              <a:buFont typeface="Arial"/>
              <a:buChar char="•"/>
              <a:tabLst/>
              <a:defRPr/>
            </a:pPr>
            <a:r>
              <a:rPr kumimoji="0" lang="en-US" sz="2800" b="0" i="0" u="none" strike="noStrike" kern="1200" cap="none" spc="0" normalizeH="0" baseline="0" noProof="0" dirty="0">
                <a:ln>
                  <a:noFill/>
                </a:ln>
                <a:solidFill>
                  <a:srgbClr val="003158"/>
                </a:solidFill>
                <a:effectLst/>
                <a:uLnTx/>
                <a:uFillTx/>
                <a:latin typeface="Arial" pitchFamily="34" charset="0"/>
                <a:ea typeface="ヒラギノ角ゴ Pro W3" charset="-128"/>
                <a:cs typeface="Arial" pitchFamily="34" charset="0"/>
              </a:rPr>
              <a:t>Remember the term loan rate chart</a:t>
            </a:r>
          </a:p>
          <a:p>
            <a:pPr marL="1030288" marR="0" lvl="1" indent="-282575" algn="l" defTabSz="1014413" rtl="0" eaLnBrk="1" fontAlgn="base" latinLnBrk="0" hangingPunct="1">
              <a:lnSpc>
                <a:spcPct val="100000"/>
              </a:lnSpc>
              <a:spcBef>
                <a:spcPct val="20000"/>
              </a:spcBef>
              <a:spcAft>
                <a:spcPts val="600"/>
              </a:spcAft>
              <a:buClr>
                <a:srgbClr val="00AFD8"/>
              </a:buClr>
              <a:buSzTx/>
              <a:buFont typeface="Arial"/>
              <a:buNone/>
              <a:tabLst/>
              <a:defRPr/>
            </a:pPr>
            <a:r>
              <a:rPr kumimoji="0" lang="en-US" sz="2400" b="0" i="0" u="none" strike="noStrike" kern="1200" cap="none" spc="0" normalizeH="0" baseline="0" noProof="0" dirty="0">
                <a:ln>
                  <a:noFill/>
                </a:ln>
                <a:solidFill>
                  <a:srgbClr val="8C8686"/>
                </a:solidFill>
                <a:effectLst/>
                <a:uLnTx/>
                <a:uFillTx/>
                <a:latin typeface="Arial" pitchFamily="34" charset="0"/>
                <a:ea typeface="ヒラギノ角ゴ Pro W3" charset="-128"/>
                <a:cs typeface="Arial" pitchFamily="34" charset="0"/>
              </a:rPr>
              <a:t>– Fixed rate based on the term of the loan</a:t>
            </a:r>
          </a:p>
        </p:txBody>
      </p:sp>
      <p:sp>
        <p:nvSpPr>
          <p:cNvPr id="10" name="Rectangle 9"/>
          <p:cNvSpPr/>
          <p:nvPr/>
        </p:nvSpPr>
        <p:spPr>
          <a:xfrm>
            <a:off x="1600200" y="4343400"/>
            <a:ext cx="7391400" cy="1676400"/>
          </a:xfrm>
          <a:prstGeom prst="rect">
            <a:avLst/>
          </a:prstGeom>
          <a:solidFill>
            <a:srgbClr val="C4C4C0">
              <a:alpha val="40000"/>
            </a:srgbClr>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Rectangle 6"/>
          <p:cNvSpPr txBox="1">
            <a:spLocks noChangeArrowheads="1"/>
          </p:cNvSpPr>
          <p:nvPr/>
        </p:nvSpPr>
        <p:spPr>
          <a:xfrm>
            <a:off x="1828800" y="4572000"/>
            <a:ext cx="6934200" cy="1295400"/>
          </a:xfrm>
          <a:prstGeom prst="rect">
            <a:avLst/>
          </a:prstGeom>
        </p:spPr>
        <p:txBody>
          <a:bodyPr lIns="0" tIns="0" rIns="0" bIns="0"/>
          <a:lstStyle/>
          <a:p>
            <a:pPr marL="0" marR="0" lvl="2" algn="l" defTabSz="1014413" rtl="0" eaLnBrk="1" fontAlgn="base" latinLnBrk="0" hangingPunct="1">
              <a:lnSpc>
                <a:spcPts val="2500"/>
              </a:lnSpc>
              <a:spcBef>
                <a:spcPct val="20000"/>
              </a:spcBef>
              <a:spcAft>
                <a:spcPts val="300"/>
              </a:spcAft>
              <a:buClr>
                <a:schemeClr val="tx1">
                  <a:lumMod val="50000"/>
                  <a:lumOff val="50000"/>
                </a:schemeClr>
              </a:buClr>
              <a:buSzTx/>
              <a:tabLst>
                <a:tab pos="365125" algn="l"/>
              </a:tabLst>
              <a:defRPr/>
            </a:pPr>
            <a:r>
              <a:rPr lang="en-US" sz="2200" dirty="0">
                <a:solidFill>
                  <a:srgbClr val="003158"/>
                </a:solidFill>
                <a:latin typeface="Arial" pitchFamily="34" charset="0"/>
                <a:ea typeface="ヒラギノ角ゴ Pro W3" charset="-128"/>
                <a:cs typeface="Arial" pitchFamily="34" charset="0"/>
              </a:rPr>
              <a:t>Not over 3 years </a:t>
            </a:r>
            <a:r>
              <a:rPr lang="en-US" sz="2200" b="0" dirty="0">
                <a:solidFill>
                  <a:srgbClr val="003158"/>
                </a:solidFill>
                <a:latin typeface="Arial" pitchFamily="34" charset="0"/>
                <a:ea typeface="ヒラギノ角ゴ Pro W3" charset="-128"/>
                <a:cs typeface="Arial" pitchFamily="34" charset="0"/>
              </a:rPr>
              <a:t>= Short-term rate</a:t>
            </a:r>
            <a:endParaRPr lang="en-US" sz="2000" b="0" i="1" dirty="0">
              <a:solidFill>
                <a:srgbClr val="003158"/>
              </a:solidFill>
              <a:latin typeface="Arial" pitchFamily="34" charset="0"/>
              <a:ea typeface="ヒラギノ角ゴ Pro W3" charset="-128"/>
              <a:cs typeface="Arial" pitchFamily="34" charset="0"/>
            </a:endParaRPr>
          </a:p>
          <a:p>
            <a:pPr marL="0" marR="0" lvl="2" algn="l" defTabSz="1014413" rtl="0" eaLnBrk="1" fontAlgn="base" latinLnBrk="0" hangingPunct="1">
              <a:lnSpc>
                <a:spcPts val="2500"/>
              </a:lnSpc>
              <a:spcBef>
                <a:spcPct val="20000"/>
              </a:spcBef>
              <a:spcAft>
                <a:spcPts val="300"/>
              </a:spcAft>
              <a:buClr>
                <a:schemeClr val="tx1">
                  <a:lumMod val="50000"/>
                  <a:lumOff val="50000"/>
                </a:schemeClr>
              </a:buClr>
              <a:buSzTx/>
              <a:tabLst>
                <a:tab pos="365125" algn="l"/>
              </a:tabLst>
              <a:defRPr/>
            </a:pPr>
            <a:r>
              <a:rPr lang="en-US" sz="2200" dirty="0">
                <a:solidFill>
                  <a:srgbClr val="003158"/>
                </a:solidFill>
                <a:latin typeface="Arial" pitchFamily="34" charset="0"/>
                <a:ea typeface="ヒラギノ角ゴ Pro W3" charset="-128"/>
                <a:cs typeface="Arial" pitchFamily="34" charset="0"/>
              </a:rPr>
              <a:t>Over 3 years but not over 9 years </a:t>
            </a:r>
            <a:r>
              <a:rPr lang="en-US" sz="2200" b="0" dirty="0">
                <a:solidFill>
                  <a:srgbClr val="003158"/>
                </a:solidFill>
                <a:latin typeface="Arial" pitchFamily="34" charset="0"/>
                <a:ea typeface="ヒラギノ角ゴ Pro W3" charset="-128"/>
                <a:cs typeface="Arial" pitchFamily="34" charset="0"/>
              </a:rPr>
              <a:t>= Mid-term rate</a:t>
            </a:r>
            <a:endParaRPr lang="en-US" sz="2000" b="0" i="1" dirty="0">
              <a:solidFill>
                <a:srgbClr val="003158"/>
              </a:solidFill>
              <a:latin typeface="Arial" pitchFamily="34" charset="0"/>
              <a:ea typeface="ヒラギノ角ゴ Pro W3" charset="-128"/>
              <a:cs typeface="Arial" pitchFamily="34" charset="0"/>
            </a:endParaRPr>
          </a:p>
          <a:p>
            <a:pPr marL="0" marR="0" lvl="2" algn="l" defTabSz="1014413" rtl="0" eaLnBrk="1" fontAlgn="base" latinLnBrk="0" hangingPunct="1">
              <a:lnSpc>
                <a:spcPts val="2500"/>
              </a:lnSpc>
              <a:spcBef>
                <a:spcPct val="20000"/>
              </a:spcBef>
              <a:spcAft>
                <a:spcPts val="300"/>
              </a:spcAft>
              <a:buClr>
                <a:schemeClr val="tx1">
                  <a:lumMod val="50000"/>
                  <a:lumOff val="50000"/>
                </a:schemeClr>
              </a:buClr>
              <a:buSzTx/>
              <a:tabLst>
                <a:tab pos="365125" algn="l"/>
              </a:tabLst>
              <a:defRPr/>
            </a:pPr>
            <a:r>
              <a:rPr lang="en-US" sz="2200" dirty="0">
                <a:solidFill>
                  <a:srgbClr val="003158"/>
                </a:solidFill>
                <a:latin typeface="Arial" pitchFamily="34" charset="0"/>
                <a:ea typeface="ヒラギノ角ゴ Pro W3" charset="-128"/>
                <a:cs typeface="Arial" pitchFamily="34" charset="0"/>
              </a:rPr>
              <a:t>Over 9 years </a:t>
            </a:r>
            <a:r>
              <a:rPr lang="en-US" sz="2200" b="0" dirty="0">
                <a:solidFill>
                  <a:srgbClr val="003158"/>
                </a:solidFill>
                <a:latin typeface="Arial" pitchFamily="34" charset="0"/>
                <a:ea typeface="ヒラギノ角ゴ Pro W3" charset="-128"/>
                <a:cs typeface="Arial" pitchFamily="34" charset="0"/>
              </a:rPr>
              <a:t>= Long-term rate</a:t>
            </a:r>
            <a:endParaRPr lang="en-US" sz="2000" b="0" i="1" dirty="0">
              <a:solidFill>
                <a:srgbClr val="003158"/>
              </a:solidFill>
              <a:latin typeface="Arial" pitchFamily="34" charset="0"/>
              <a:ea typeface="ヒラギノ角ゴ Pro W3" charset="-128"/>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7"/>
          <p:cNvSpPr>
            <a:spLocks noGrp="1" noChangeArrowheads="1"/>
          </p:cNvSpPr>
          <p:nvPr>
            <p:ph type="body" sz="quarter" idx="13"/>
          </p:nvPr>
        </p:nvSpPr>
        <p:spPr>
          <a:xfrm>
            <a:off x="609600" y="1752600"/>
            <a:ext cx="8295866" cy="1036320"/>
          </a:xfrm>
          <a:prstGeom prst="rect">
            <a:avLst/>
          </a:prstGeom>
          <a:noFill/>
        </p:spPr>
        <p:txBody>
          <a:bodyPr/>
          <a:lstStyle/>
          <a:p>
            <a:pPr eaLnBrk="1" hangingPunct="1">
              <a:spcAft>
                <a:spcPts val="300"/>
              </a:spcAft>
            </a:pPr>
            <a:r>
              <a:rPr lang="en-US" dirty="0"/>
              <a:t>Transfer cash value interest to the other party</a:t>
            </a:r>
          </a:p>
          <a:p>
            <a:pPr marL="1147763" lvl="1" indent="-344488">
              <a:buNone/>
            </a:pPr>
            <a:r>
              <a:rPr lang="en-US" dirty="0">
                <a:solidFill>
                  <a:srgbClr val="8C8686"/>
                </a:solidFill>
              </a:rPr>
              <a:t>– Could be done in lump sum or over a period of time</a:t>
            </a:r>
          </a:p>
        </p:txBody>
      </p:sp>
      <p:sp>
        <p:nvSpPr>
          <p:cNvPr id="7" name="Title 6"/>
          <p:cNvSpPr>
            <a:spLocks noGrp="1"/>
          </p:cNvSpPr>
          <p:nvPr>
            <p:ph type="title"/>
          </p:nvPr>
        </p:nvSpPr>
        <p:spPr/>
        <p:txBody>
          <a:bodyPr/>
          <a:lstStyle/>
          <a:p>
            <a:r>
              <a:rPr lang="en-US" dirty="0"/>
              <a:t>Terminating a Split Dollar Program</a:t>
            </a:r>
          </a:p>
        </p:txBody>
      </p:sp>
      <p:sp>
        <p:nvSpPr>
          <p:cNvPr id="13" name="Footer Placeholder 12"/>
          <p:cNvSpPr txBox="1">
            <a:spLocks/>
          </p:cNvSpPr>
          <p:nvPr/>
        </p:nvSpPr>
        <p:spPr>
          <a:xfrm>
            <a:off x="849313" y="7268680"/>
            <a:ext cx="4114800" cy="490537"/>
          </a:xfrm>
          <a:prstGeom prst="rect">
            <a:avLst/>
          </a:prstGeom>
        </p:spPr>
        <p:txBody>
          <a:bodyPr vert="horz" wrap="square" lIns="91381" tIns="45692" rIns="91381" bIns="45692" numCol="1" anchor="ctr" anchorCtr="0" compatLnSpc="1">
            <a:prstTxWarp prst="textNoShape">
              <a:avLst/>
            </a:prstTxWarp>
          </a:bodyPr>
          <a:lstStyle>
            <a:lvl1pPr>
              <a:defRPr sz="1000" b="1" cap="all" baseline="0">
                <a:solidFill>
                  <a:schemeClr val="tx1">
                    <a:lumMod val="75000"/>
                    <a:lumOff val="25000"/>
                  </a:schemeClr>
                </a:solidFill>
                <a:latin typeface="Arial Narrow" pitchFamily="34" charset="0"/>
                <a:ea typeface="ＭＳ Ｐゴシック"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all" spc="0" normalizeH="0" baseline="0" noProof="0">
                <a:ln>
                  <a:noFill/>
                </a:ln>
                <a:solidFill>
                  <a:schemeClr val="tx1">
                    <a:lumMod val="75000"/>
                    <a:lumOff val="25000"/>
                  </a:schemeClr>
                </a:solidFill>
                <a:effectLst/>
                <a:uLnTx/>
                <a:uFillTx/>
                <a:latin typeface="Arial Narrow" pitchFamily="34" charset="0"/>
                <a:ea typeface="ＭＳ Ｐゴシック" charset="0"/>
                <a:cs typeface="Arial" pitchFamily="34" charset="0"/>
              </a:rPr>
              <a:t>NOT FOR CONSUMER USE.</a:t>
            </a:r>
            <a:endParaRPr kumimoji="0" lang="en-US" sz="1000" b="1" i="0" u="none" strike="noStrike" kern="1200" cap="all" spc="0" normalizeH="0" baseline="0" noProof="0" dirty="0">
              <a:ln>
                <a:noFill/>
              </a:ln>
              <a:solidFill>
                <a:schemeClr val="tx1">
                  <a:lumMod val="75000"/>
                  <a:lumOff val="25000"/>
                </a:schemeClr>
              </a:solidFill>
              <a:effectLst/>
              <a:uLnTx/>
              <a:uFillTx/>
              <a:latin typeface="Arial Narrow" pitchFamily="34" charset="0"/>
              <a:ea typeface="ＭＳ Ｐゴシック" charset="0"/>
              <a:cs typeface="Arial" pitchFamily="34" charset="0"/>
            </a:endParaRPr>
          </a:p>
        </p:txBody>
      </p:sp>
      <p:sp>
        <p:nvSpPr>
          <p:cNvPr id="14" name="Slide Number Placeholder 13"/>
          <p:cNvSpPr txBox="1">
            <a:spLocks/>
          </p:cNvSpPr>
          <p:nvPr/>
        </p:nvSpPr>
        <p:spPr>
          <a:xfrm>
            <a:off x="481013" y="7268680"/>
            <a:ext cx="409575" cy="490537"/>
          </a:xfrm>
          <a:prstGeom prst="rect">
            <a:avLst/>
          </a:prstGeom>
        </p:spPr>
        <p:txBody>
          <a:bodyPr vert="horz" wrap="square" lIns="91381" tIns="45692" rIns="91381" bIns="45692" numCol="1" anchor="ctr" anchorCtr="0" compatLnSpc="1">
            <a:prstTxWarp prst="textNoShape">
              <a:avLst/>
            </a:prstTxWarp>
          </a:bodyPr>
          <a:lstStyle>
            <a:lvl1pPr algn="l">
              <a:defRPr sz="1100" b="1">
                <a:solidFill>
                  <a:schemeClr val="tx1">
                    <a:lumMod val="75000"/>
                    <a:lumOff val="25000"/>
                  </a:schemeClr>
                </a:solidFill>
                <a:latin typeface="Arial Narrow" pitchFamily="34" charset="0"/>
                <a:ea typeface="ＭＳ Ｐゴシック"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AA07EEE-029C-492D-A17B-6C02F33FAA6F}" type="slidenum">
              <a:rPr kumimoji="0" lang="en-US" sz="1100" b="1" i="0" u="none" strike="noStrike" kern="1200" cap="none" spc="0" normalizeH="0" baseline="0" noProof="0" smtClean="0">
                <a:ln>
                  <a:noFill/>
                </a:ln>
                <a:solidFill>
                  <a:schemeClr val="tx1">
                    <a:lumMod val="75000"/>
                    <a:lumOff val="25000"/>
                  </a:schemeClr>
                </a:solidFill>
                <a:effectLst/>
                <a:uLnTx/>
                <a:uFillTx/>
                <a:latin typeface="Arial Narrow" pitchFamily="34" charset="0"/>
                <a:ea typeface="ＭＳ Ｐゴシック" charset="0"/>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23</a:t>
            </a:fld>
            <a:endParaRPr kumimoji="0" lang="en-US" sz="1100" b="1" i="0" u="none" strike="noStrike" kern="1200" cap="none" spc="0" normalizeH="0" baseline="0" noProof="0" dirty="0">
              <a:ln>
                <a:noFill/>
              </a:ln>
              <a:solidFill>
                <a:schemeClr val="tx1">
                  <a:lumMod val="75000"/>
                  <a:lumOff val="25000"/>
                </a:schemeClr>
              </a:solidFill>
              <a:effectLst/>
              <a:uLnTx/>
              <a:uFillTx/>
              <a:latin typeface="Arial Narrow" pitchFamily="34" charset="0"/>
              <a:ea typeface="ＭＳ Ｐゴシック" charset="0"/>
              <a:cs typeface="Arial" pitchFamily="34" charset="0"/>
            </a:endParaRPr>
          </a:p>
        </p:txBody>
      </p:sp>
      <p:sp>
        <p:nvSpPr>
          <p:cNvPr id="8" name="Rectangle 7"/>
          <p:cNvSpPr txBox="1">
            <a:spLocks noChangeArrowheads="1"/>
          </p:cNvSpPr>
          <p:nvPr/>
        </p:nvSpPr>
        <p:spPr>
          <a:xfrm>
            <a:off x="609600" y="4267200"/>
            <a:ext cx="8295866" cy="2971800"/>
          </a:xfrm>
          <a:prstGeom prst="rect">
            <a:avLst/>
          </a:prstGeom>
          <a:noFill/>
        </p:spPr>
        <p:txBody>
          <a:bodyPr lIns="0" tIns="0" rIns="0" bIns="0"/>
          <a:lstStyle/>
          <a:p>
            <a:pPr marL="684213" marR="0" lvl="0" indent="-341313" algn="l" defTabSz="1014413" latinLnBrk="0">
              <a:lnSpc>
                <a:spcPts val="2900"/>
              </a:lnSpc>
              <a:spcBef>
                <a:spcPct val="20000"/>
              </a:spcBef>
              <a:spcAft>
                <a:spcPts val="300"/>
              </a:spcAft>
              <a:buClr>
                <a:srgbClr val="0089B9"/>
              </a:buClr>
              <a:buSzTx/>
              <a:buFont typeface="Arial"/>
              <a:buChar char="•"/>
              <a:tabLst/>
              <a:defRPr/>
            </a:pPr>
            <a:r>
              <a:rPr lang="en-US" sz="2800" b="0" dirty="0">
                <a:solidFill>
                  <a:srgbClr val="003158"/>
                </a:solidFill>
                <a:latin typeface="Arial" pitchFamily="34" charset="0"/>
                <a:ea typeface="ヒラギノ角ゴ Pro W3" charset="-128"/>
                <a:cs typeface="Arial" pitchFamily="34" charset="0"/>
              </a:rPr>
              <a:t>Repay the amount owed</a:t>
            </a:r>
          </a:p>
          <a:p>
            <a:pPr marL="1147763" lvl="1" indent="-344488" algn="l" defTabSz="1014413">
              <a:spcBef>
                <a:spcPct val="20000"/>
              </a:spcBef>
              <a:spcAft>
                <a:spcPts val="0"/>
              </a:spcAft>
              <a:buClr>
                <a:srgbClr val="00AFD8"/>
              </a:buClr>
            </a:pPr>
            <a:r>
              <a:rPr lang="en-US" sz="2400" b="0" dirty="0">
                <a:solidFill>
                  <a:srgbClr val="8C8686"/>
                </a:solidFill>
                <a:latin typeface="Arial" pitchFamily="34" charset="0"/>
                <a:ea typeface="ヒラギノ角ゴ Pro W3" charset="-128"/>
                <a:cs typeface="Arial" pitchFamily="34" charset="0"/>
              </a:rPr>
              <a:t>– Cash values may be used</a:t>
            </a:r>
          </a:p>
          <a:p>
            <a:pPr marL="1147763" lvl="1" indent="-344488" algn="l" defTabSz="1014413">
              <a:spcBef>
                <a:spcPct val="20000"/>
              </a:spcBef>
              <a:spcAft>
                <a:spcPts val="2400"/>
              </a:spcAft>
              <a:buClr>
                <a:srgbClr val="00AFD8"/>
              </a:buClr>
            </a:pPr>
            <a:r>
              <a:rPr lang="en-US" sz="2400" b="0" dirty="0">
                <a:solidFill>
                  <a:srgbClr val="8C8686"/>
                </a:solidFill>
                <a:latin typeface="Arial" pitchFamily="34" charset="0"/>
                <a:ea typeface="ヒラギノ角ゴ Pro W3" charset="-128"/>
                <a:cs typeface="Arial" pitchFamily="34" charset="0"/>
              </a:rPr>
              <a:t>– Payment may be in kind with other funds</a:t>
            </a:r>
          </a:p>
          <a:p>
            <a:pPr marL="684213" indent="-341313" algn="l" defTabSz="1014413" eaLnBrk="1" hangingPunct="1">
              <a:lnSpc>
                <a:spcPts val="2900"/>
              </a:lnSpc>
              <a:spcBef>
                <a:spcPct val="20000"/>
              </a:spcBef>
              <a:spcAft>
                <a:spcPts val="300"/>
              </a:spcAft>
              <a:buClr>
                <a:srgbClr val="0089B9"/>
              </a:buClr>
              <a:buFont typeface="Arial"/>
              <a:buChar char="•"/>
            </a:pPr>
            <a:r>
              <a:rPr lang="en-US" sz="2800" b="0" dirty="0">
                <a:solidFill>
                  <a:srgbClr val="003158"/>
                </a:solidFill>
                <a:latin typeface="Arial" pitchFamily="34" charset="0"/>
                <a:ea typeface="ヒラギノ角ゴ Pro W3" charset="-128"/>
                <a:cs typeface="Arial" pitchFamily="34" charset="0"/>
              </a:rPr>
              <a:t>Advanced planning strategies</a:t>
            </a:r>
          </a:p>
          <a:p>
            <a:pPr marL="1147763" lvl="1" indent="-344488" algn="l" defTabSz="1014413">
              <a:spcBef>
                <a:spcPct val="20000"/>
              </a:spcBef>
              <a:spcAft>
                <a:spcPts val="600"/>
              </a:spcAft>
              <a:buClr>
                <a:srgbClr val="00AFD8"/>
              </a:buClr>
            </a:pPr>
            <a:r>
              <a:rPr lang="en-US" sz="2400" b="0" dirty="0">
                <a:solidFill>
                  <a:srgbClr val="8C8686"/>
                </a:solidFill>
                <a:latin typeface="Arial" pitchFamily="34" charset="0"/>
                <a:ea typeface="ヒラギノ角ゴ Pro W3" charset="-128"/>
                <a:cs typeface="Arial" pitchFamily="34" charset="0"/>
              </a:rPr>
              <a:t>– Discounted gifts: FLP, GRAT, CLT</a:t>
            </a:r>
          </a:p>
        </p:txBody>
      </p:sp>
      <p:sp>
        <p:nvSpPr>
          <p:cNvPr id="10" name="Rectangle 9"/>
          <p:cNvSpPr/>
          <p:nvPr/>
        </p:nvSpPr>
        <p:spPr>
          <a:xfrm>
            <a:off x="1676400" y="2743200"/>
            <a:ext cx="7315200" cy="1097280"/>
          </a:xfrm>
          <a:prstGeom prst="rect">
            <a:avLst/>
          </a:prstGeom>
          <a:solidFill>
            <a:srgbClr val="C4C4C0">
              <a:alpha val="40000"/>
            </a:srgbClr>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Rectangle 6"/>
          <p:cNvSpPr txBox="1">
            <a:spLocks noChangeArrowheads="1"/>
          </p:cNvSpPr>
          <p:nvPr/>
        </p:nvSpPr>
        <p:spPr>
          <a:xfrm>
            <a:off x="1981200" y="2907792"/>
            <a:ext cx="6553200" cy="902208"/>
          </a:xfrm>
          <a:prstGeom prst="rect">
            <a:avLst/>
          </a:prstGeom>
        </p:spPr>
        <p:txBody>
          <a:bodyPr lIns="0" tIns="0" rIns="0" bIns="0"/>
          <a:lstStyle/>
          <a:p>
            <a:pPr marL="0" marR="0" lvl="2" algn="l" defTabSz="1014413" rtl="0" eaLnBrk="1" fontAlgn="base" latinLnBrk="0" hangingPunct="1">
              <a:lnSpc>
                <a:spcPts val="2500"/>
              </a:lnSpc>
              <a:spcBef>
                <a:spcPct val="20000"/>
              </a:spcBef>
              <a:spcAft>
                <a:spcPts val="0"/>
              </a:spcAft>
              <a:buClr>
                <a:schemeClr val="tx1">
                  <a:lumMod val="50000"/>
                  <a:lumOff val="50000"/>
                </a:schemeClr>
              </a:buClr>
              <a:buSzTx/>
              <a:tabLst>
                <a:tab pos="365125" algn="l"/>
              </a:tabLst>
              <a:defRPr/>
            </a:pPr>
            <a:r>
              <a:rPr lang="en-US" sz="2200" dirty="0">
                <a:solidFill>
                  <a:srgbClr val="003158"/>
                </a:solidFill>
                <a:latin typeface="Arial" pitchFamily="34" charset="0"/>
                <a:ea typeface="ヒラギノ角ゴ Pro W3" charset="-128"/>
                <a:cs typeface="Arial" pitchFamily="34" charset="0"/>
              </a:rPr>
              <a:t>Corporate split dollar </a:t>
            </a:r>
            <a:r>
              <a:rPr lang="en-US" sz="2200" b="0" dirty="0">
                <a:solidFill>
                  <a:srgbClr val="003158"/>
                </a:solidFill>
                <a:latin typeface="Arial" pitchFamily="34" charset="0"/>
                <a:ea typeface="ヒラギノ角ゴ Pro W3" charset="-128"/>
                <a:cs typeface="Arial" pitchFamily="34" charset="0"/>
              </a:rPr>
              <a:t>= income taxable event</a:t>
            </a:r>
            <a:endParaRPr lang="en-US" sz="2000" b="0" i="1" dirty="0">
              <a:solidFill>
                <a:srgbClr val="003158"/>
              </a:solidFill>
              <a:latin typeface="Arial" pitchFamily="34" charset="0"/>
              <a:ea typeface="ヒラギノ角ゴ Pro W3" charset="-128"/>
              <a:cs typeface="Arial" pitchFamily="34" charset="0"/>
            </a:endParaRPr>
          </a:p>
          <a:p>
            <a:pPr marL="0" marR="0" lvl="2" algn="l" defTabSz="1014413" rtl="0" eaLnBrk="1" fontAlgn="base" latinLnBrk="0" hangingPunct="1">
              <a:lnSpc>
                <a:spcPts val="2500"/>
              </a:lnSpc>
              <a:spcBef>
                <a:spcPct val="20000"/>
              </a:spcBef>
              <a:spcAft>
                <a:spcPts val="700"/>
              </a:spcAft>
              <a:buClr>
                <a:schemeClr val="tx1">
                  <a:lumMod val="50000"/>
                  <a:lumOff val="50000"/>
                </a:schemeClr>
              </a:buClr>
              <a:buSzTx/>
              <a:tabLst>
                <a:tab pos="365125" algn="l"/>
              </a:tabLst>
              <a:defRPr/>
            </a:pPr>
            <a:r>
              <a:rPr lang="en-US" sz="2200" dirty="0">
                <a:solidFill>
                  <a:srgbClr val="003158"/>
                </a:solidFill>
                <a:latin typeface="Arial" pitchFamily="34" charset="0"/>
                <a:ea typeface="ヒラギノ角ゴ Pro W3" charset="-128"/>
                <a:cs typeface="Arial" pitchFamily="34" charset="0"/>
              </a:rPr>
              <a:t>Private split dollar </a:t>
            </a:r>
            <a:r>
              <a:rPr lang="en-US" sz="2200" b="0" dirty="0">
                <a:solidFill>
                  <a:srgbClr val="003158"/>
                </a:solidFill>
                <a:latin typeface="Arial" pitchFamily="34" charset="0"/>
                <a:ea typeface="ヒラギノ角ゴ Pro W3" charset="-128"/>
                <a:cs typeface="Arial" pitchFamily="34" charset="0"/>
              </a:rPr>
              <a:t>= gift taxable event</a:t>
            </a:r>
            <a:endParaRPr lang="en-US" sz="2000" b="0" i="1" dirty="0">
              <a:solidFill>
                <a:srgbClr val="003158"/>
              </a:solidFill>
              <a:latin typeface="Arial" pitchFamily="34" charset="0"/>
              <a:ea typeface="ヒラギノ角ゴ Pro W3" charset="-128"/>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Rectangle 36"/>
          <p:cNvSpPr>
            <a:spLocks noChangeArrowheads="1"/>
          </p:cNvSpPr>
          <p:nvPr/>
        </p:nvSpPr>
        <p:spPr bwMode="auto">
          <a:xfrm>
            <a:off x="335280" y="259080"/>
            <a:ext cx="8214360" cy="1036320"/>
          </a:xfrm>
          <a:prstGeom prst="rect">
            <a:avLst/>
          </a:prstGeom>
          <a:noFill/>
          <a:ln w="9525">
            <a:noFill/>
            <a:miter lim="800000"/>
            <a:headEnd/>
            <a:tailEnd/>
          </a:ln>
        </p:spPr>
        <p:txBody>
          <a:bodyPr lIns="101882" tIns="50941" rIns="101882" bIns="50941" anchor="ctr"/>
          <a:lstStyle/>
          <a:p>
            <a:r>
              <a:rPr lang="en-US" sz="3300" dirty="0"/>
              <a:t>Thank You!</a:t>
            </a:r>
          </a:p>
        </p:txBody>
      </p:sp>
      <p:sp>
        <p:nvSpPr>
          <p:cNvPr id="25639" name="Rectangle 39"/>
          <p:cNvSpPr>
            <a:spLocks noChangeArrowheads="1"/>
          </p:cNvSpPr>
          <p:nvPr/>
        </p:nvSpPr>
        <p:spPr bwMode="auto">
          <a:xfrm>
            <a:off x="609600" y="1505636"/>
            <a:ext cx="8991600" cy="4955203"/>
          </a:xfrm>
          <a:prstGeom prst="rect">
            <a:avLst/>
          </a:prstGeom>
          <a:noFill/>
          <a:ln w="9525">
            <a:noFill/>
            <a:miter lim="800000"/>
            <a:headEnd/>
            <a:tailEnd/>
          </a:ln>
          <a:effectLst/>
        </p:spPr>
        <p:txBody>
          <a:bodyPr wrap="square" lIns="0" tIns="0" rIns="0" bIns="0" anchor="ctr">
            <a:spAutoFit/>
          </a:bodyPr>
          <a:lstStyle/>
          <a:p>
            <a:pPr algn="l">
              <a:spcAft>
                <a:spcPts val="1200"/>
              </a:spcAft>
            </a:pPr>
            <a:r>
              <a:rPr lang="en-US" sz="1600" b="0" dirty="0">
                <a:solidFill>
                  <a:srgbClr val="003158"/>
                </a:solidFill>
              </a:rPr>
              <a:t>This material has been prepared by The Prudential Insurance Company of America to assist financial professionals. It is designed to provide general information about the subject matter covered. It should be used with the understanding that Prudential is not rendering legal, accounting, or tax advice. Such services should be provided by the client’s advisors.</a:t>
            </a:r>
          </a:p>
          <a:p>
            <a:pPr algn="l">
              <a:spcAft>
                <a:spcPts val="1200"/>
              </a:spcAft>
            </a:pPr>
            <a:r>
              <a:rPr lang="en-US" sz="1600" b="0" dirty="0">
                <a:solidFill>
                  <a:srgbClr val="003158"/>
                </a:solidFill>
              </a:rPr>
              <a:t>Life insurance is issued by The Prudential Insurance Company of America and its affiliates, Newark, NJ. Variable universal life insurance policies are offered through Pruco Securities, LLC (Member SIPC) a Prudential Financial subsidiary, 751 Broad Street, Newark, NJ 07102-3777.</a:t>
            </a:r>
          </a:p>
          <a:p>
            <a:pPr algn="l">
              <a:spcAft>
                <a:spcPts val="1200"/>
              </a:spcAft>
            </a:pPr>
            <a:r>
              <a:rPr lang="en-US" sz="1600" dirty="0">
                <a:solidFill>
                  <a:srgbClr val="003158"/>
                </a:solidFill>
              </a:rPr>
              <a:t>Your client should consider the investment objectives, risks, and charges and expenses carefully before investing in the contract, and/or underlying portfolios. The prospectus and, if available, the summary prospectus, contains this information as well as other important information. A copy of the prospectus may be obtained from www.prudential.com or from a financial professional. Your clients should read the prospectus carefully before investing.</a:t>
            </a:r>
          </a:p>
          <a:p>
            <a:pPr algn="l">
              <a:spcAft>
                <a:spcPts val="1200"/>
              </a:spcAft>
            </a:pPr>
            <a:r>
              <a:rPr lang="en-US" sz="1600" dirty="0">
                <a:solidFill>
                  <a:srgbClr val="003158"/>
                </a:solidFill>
              </a:rPr>
              <a:t>It is possible to lose money by investing in securities.</a:t>
            </a:r>
          </a:p>
          <a:p>
            <a:pPr algn="l">
              <a:spcAft>
                <a:spcPts val="1200"/>
              </a:spcAft>
            </a:pPr>
            <a:r>
              <a:rPr lang="en-US" sz="1600" b="0" dirty="0">
                <a:solidFill>
                  <a:srgbClr val="003158"/>
                </a:solidFill>
              </a:rPr>
              <a:t>PruTerm</a:t>
            </a:r>
            <a:r>
              <a:rPr lang="en-US" sz="1600" b="0" baseline="30000" dirty="0">
                <a:solidFill>
                  <a:srgbClr val="003158"/>
                </a:solidFill>
              </a:rPr>
              <a:t>SM</a:t>
            </a:r>
            <a:r>
              <a:rPr lang="en-US" sz="1600" b="0" dirty="0">
                <a:solidFill>
                  <a:srgbClr val="003158"/>
                </a:solidFill>
              </a:rPr>
              <a:t> One</a:t>
            </a:r>
            <a:r>
              <a:rPr lang="en-US" sz="1600" b="0" baseline="30000" dirty="0">
                <a:solidFill>
                  <a:srgbClr val="003158"/>
                </a:solidFill>
              </a:rPr>
              <a:t> </a:t>
            </a:r>
            <a:r>
              <a:rPr lang="en-US" sz="1600" b="0" dirty="0">
                <a:solidFill>
                  <a:srgbClr val="003158"/>
                </a:solidFill>
              </a:rPr>
              <a:t>is issued by Pruco Life Insurance Company except in New York, where it is issued by Pruco Life Insurance Company of New Jersey. Both are Prudential Financial companies located in Newark, NJ. </a:t>
            </a:r>
          </a:p>
          <a:p>
            <a:pPr algn="l">
              <a:spcAft>
                <a:spcPts val="1200"/>
              </a:spcAft>
            </a:pPr>
            <a:r>
              <a:rPr lang="en-US" sz="1600" b="0" dirty="0">
                <a:solidFill>
                  <a:srgbClr val="003158"/>
                </a:solidFill>
              </a:rPr>
              <a:t>© 2018 Prudential Financial, Inc. and its related entities.</a:t>
            </a:r>
            <a:endParaRPr lang="en-US" sz="1300" b="0" dirty="0">
              <a:solidFill>
                <a:srgbClr val="003158"/>
              </a:solidFill>
            </a:endParaRPr>
          </a:p>
        </p:txBody>
      </p:sp>
      <p:sp>
        <p:nvSpPr>
          <p:cNvPr id="13" name="Title 12"/>
          <p:cNvSpPr>
            <a:spLocks noGrp="1"/>
          </p:cNvSpPr>
          <p:nvPr>
            <p:ph type="title"/>
          </p:nvPr>
        </p:nvSpPr>
        <p:spPr/>
        <p:txBody>
          <a:bodyPr/>
          <a:lstStyle/>
          <a:p>
            <a:r>
              <a:rPr lang="en-US" dirty="0">
                <a:ea typeface="ヒラギノ角ゴ Pro W3"/>
                <a:cs typeface="Arial" charset="0"/>
              </a:rPr>
              <a:t>Important Notice</a:t>
            </a:r>
            <a:endParaRPr lang="en-US" dirty="0"/>
          </a:p>
        </p:txBody>
      </p:sp>
      <p:sp>
        <p:nvSpPr>
          <p:cNvPr id="18" name="Footer Placeholder 12"/>
          <p:cNvSpPr txBox="1">
            <a:spLocks/>
          </p:cNvSpPr>
          <p:nvPr/>
        </p:nvSpPr>
        <p:spPr>
          <a:xfrm>
            <a:off x="849313" y="7268680"/>
            <a:ext cx="4114800" cy="490537"/>
          </a:xfrm>
          <a:prstGeom prst="rect">
            <a:avLst/>
          </a:prstGeom>
        </p:spPr>
        <p:txBody>
          <a:bodyPr vert="horz" wrap="square" lIns="91381" tIns="45692" rIns="91381" bIns="45692" numCol="1" anchor="ctr" anchorCtr="0" compatLnSpc="1">
            <a:prstTxWarp prst="textNoShape">
              <a:avLst/>
            </a:prstTxWarp>
          </a:bodyPr>
          <a:lstStyle>
            <a:lvl1pPr>
              <a:defRPr sz="1000" b="1" cap="all" baseline="0">
                <a:solidFill>
                  <a:schemeClr val="tx1">
                    <a:lumMod val="75000"/>
                    <a:lumOff val="25000"/>
                  </a:schemeClr>
                </a:solidFill>
                <a:latin typeface="Arial Narrow" pitchFamily="34" charset="0"/>
                <a:ea typeface="ＭＳ Ｐゴシック"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all" spc="0" normalizeH="0" baseline="0" noProof="0">
                <a:ln>
                  <a:noFill/>
                </a:ln>
                <a:solidFill>
                  <a:schemeClr val="tx1">
                    <a:lumMod val="75000"/>
                    <a:lumOff val="25000"/>
                  </a:schemeClr>
                </a:solidFill>
                <a:effectLst/>
                <a:uLnTx/>
                <a:uFillTx/>
                <a:latin typeface="Arial Narrow" pitchFamily="34" charset="0"/>
                <a:ea typeface="ＭＳ Ｐゴシック" charset="0"/>
                <a:cs typeface="Arial" pitchFamily="34" charset="0"/>
              </a:rPr>
              <a:t>NOT FOR CONSUMER USE.</a:t>
            </a:r>
            <a:endParaRPr kumimoji="0" lang="en-US" sz="1000" b="1" i="0" u="none" strike="noStrike" kern="1200" cap="all" spc="0" normalizeH="0" baseline="0" noProof="0" dirty="0">
              <a:ln>
                <a:noFill/>
              </a:ln>
              <a:solidFill>
                <a:schemeClr val="tx1">
                  <a:lumMod val="75000"/>
                  <a:lumOff val="25000"/>
                </a:schemeClr>
              </a:solidFill>
              <a:effectLst/>
              <a:uLnTx/>
              <a:uFillTx/>
              <a:latin typeface="Arial Narrow" pitchFamily="34" charset="0"/>
              <a:ea typeface="ＭＳ Ｐゴシック" charset="0"/>
              <a:cs typeface="Arial" pitchFamily="34" charset="0"/>
            </a:endParaRPr>
          </a:p>
        </p:txBody>
      </p:sp>
      <p:sp>
        <p:nvSpPr>
          <p:cNvPr id="19" name="Slide Number Placeholder 13"/>
          <p:cNvSpPr txBox="1">
            <a:spLocks/>
          </p:cNvSpPr>
          <p:nvPr/>
        </p:nvSpPr>
        <p:spPr>
          <a:xfrm>
            <a:off x="481013" y="7268680"/>
            <a:ext cx="409575" cy="490537"/>
          </a:xfrm>
          <a:prstGeom prst="rect">
            <a:avLst/>
          </a:prstGeom>
        </p:spPr>
        <p:txBody>
          <a:bodyPr vert="horz" wrap="square" lIns="91381" tIns="45692" rIns="91381" bIns="45692" numCol="1" anchor="ctr" anchorCtr="0" compatLnSpc="1">
            <a:prstTxWarp prst="textNoShape">
              <a:avLst/>
            </a:prstTxWarp>
          </a:bodyPr>
          <a:lstStyle>
            <a:lvl1pPr algn="l">
              <a:defRPr sz="1100" b="1">
                <a:solidFill>
                  <a:schemeClr val="tx1">
                    <a:lumMod val="75000"/>
                    <a:lumOff val="25000"/>
                  </a:schemeClr>
                </a:solidFill>
                <a:latin typeface="Arial Narrow" pitchFamily="34" charset="0"/>
                <a:ea typeface="ＭＳ Ｐゴシック"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AA07EEE-029C-492D-A17B-6C02F33FAA6F}" type="slidenum">
              <a:rPr kumimoji="0" lang="en-US" sz="1100" b="1" i="0" u="none" strike="noStrike" kern="1200" cap="none" spc="0" normalizeH="0" baseline="0" noProof="0" smtClean="0">
                <a:ln>
                  <a:noFill/>
                </a:ln>
                <a:solidFill>
                  <a:schemeClr val="tx1">
                    <a:lumMod val="75000"/>
                    <a:lumOff val="25000"/>
                  </a:schemeClr>
                </a:solidFill>
                <a:effectLst/>
                <a:uLnTx/>
                <a:uFillTx/>
                <a:latin typeface="Arial Narrow" pitchFamily="34" charset="0"/>
                <a:ea typeface="ＭＳ Ｐゴシック" charset="0"/>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24</a:t>
            </a:fld>
            <a:endParaRPr kumimoji="0" lang="en-US" sz="1100" b="1" i="0" u="none" strike="noStrike" kern="1200" cap="none" spc="0" normalizeH="0" baseline="0" noProof="0" dirty="0">
              <a:ln>
                <a:noFill/>
              </a:ln>
              <a:solidFill>
                <a:schemeClr val="tx1">
                  <a:lumMod val="75000"/>
                  <a:lumOff val="25000"/>
                </a:schemeClr>
              </a:solidFill>
              <a:effectLst/>
              <a:uLnTx/>
              <a:uFillTx/>
              <a:latin typeface="Arial Narrow" pitchFamily="34" charset="0"/>
              <a:ea typeface="ＭＳ Ｐゴシック" charset="0"/>
              <a:cs typeface="Arial" pitchFamily="34" charset="0"/>
            </a:endParaRPr>
          </a:p>
        </p:txBody>
      </p:sp>
    </p:spTree>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 Placeholder 62"/>
          <p:cNvSpPr>
            <a:spLocks noGrp="1"/>
          </p:cNvSpPr>
          <p:nvPr>
            <p:ph type="body" sz="quarter" idx="13"/>
          </p:nvPr>
        </p:nvSpPr>
        <p:spPr>
          <a:xfrm>
            <a:off x="990600" y="1950720"/>
            <a:ext cx="8153400" cy="4831080"/>
          </a:xfrm>
        </p:spPr>
        <p:txBody>
          <a:bodyPr/>
          <a:lstStyle/>
          <a:p>
            <a:pPr>
              <a:lnSpc>
                <a:spcPts val="3100"/>
              </a:lnSpc>
              <a:spcAft>
                <a:spcPts val="2400"/>
              </a:spcAft>
            </a:pPr>
            <a:r>
              <a:rPr lang="en-US" dirty="0"/>
              <a:t>Allocation of costs </a:t>
            </a:r>
            <a:r>
              <a:rPr lang="en-US" i="1" dirty="0"/>
              <a:t>(premiums) </a:t>
            </a:r>
            <a:r>
              <a:rPr lang="en-US" dirty="0"/>
              <a:t>and benefits </a:t>
            </a:r>
            <a:r>
              <a:rPr lang="en-US" i="1" dirty="0"/>
              <a:t>(cash value and death benefit) </a:t>
            </a:r>
            <a:r>
              <a:rPr lang="en-US" dirty="0"/>
              <a:t>between two parties that rewards them both with valuable life insurance benefits</a:t>
            </a:r>
          </a:p>
          <a:p>
            <a:pPr>
              <a:lnSpc>
                <a:spcPts val="3100"/>
              </a:lnSpc>
              <a:spcAft>
                <a:spcPts val="2400"/>
              </a:spcAft>
            </a:pPr>
            <a:r>
              <a:rPr lang="en-US" dirty="0"/>
              <a:t>Must comply with final regulations issued in Sept. 2003</a:t>
            </a:r>
          </a:p>
          <a:p>
            <a:pPr>
              <a:lnSpc>
                <a:spcPts val="3100"/>
              </a:lnSpc>
              <a:spcAft>
                <a:spcPts val="2400"/>
              </a:spcAft>
            </a:pPr>
            <a:r>
              <a:rPr lang="en-US" dirty="0"/>
              <a:t>Split dollar arrangements can provide fringe benefits to executives and key person protection</a:t>
            </a:r>
          </a:p>
          <a:p>
            <a:pPr>
              <a:spcAft>
                <a:spcPts val="2400"/>
              </a:spcAft>
              <a:buNone/>
            </a:pPr>
            <a:endParaRPr lang="en-US" dirty="0"/>
          </a:p>
        </p:txBody>
      </p:sp>
      <p:sp>
        <p:nvSpPr>
          <p:cNvPr id="16" name="Title 15"/>
          <p:cNvSpPr>
            <a:spLocks noGrp="1"/>
          </p:cNvSpPr>
          <p:nvPr>
            <p:ph type="title"/>
          </p:nvPr>
        </p:nvSpPr>
        <p:spPr/>
        <p:txBody>
          <a:bodyPr/>
          <a:lstStyle/>
          <a:p>
            <a:r>
              <a:rPr lang="en-US"/>
              <a:t>Current Split Dollar Arrangements</a:t>
            </a:r>
            <a:endParaRPr lang="en-US" dirty="0"/>
          </a:p>
        </p:txBody>
      </p:sp>
      <p:sp>
        <p:nvSpPr>
          <p:cNvPr id="64" name="Footer Placeholder 12"/>
          <p:cNvSpPr txBox="1">
            <a:spLocks/>
          </p:cNvSpPr>
          <p:nvPr/>
        </p:nvSpPr>
        <p:spPr>
          <a:xfrm>
            <a:off x="849313" y="7268680"/>
            <a:ext cx="4114800" cy="490537"/>
          </a:xfrm>
          <a:prstGeom prst="rect">
            <a:avLst/>
          </a:prstGeom>
        </p:spPr>
        <p:txBody>
          <a:bodyPr vert="horz" wrap="square" lIns="91381" tIns="45692" rIns="91381" bIns="45692" numCol="1" anchor="ctr" anchorCtr="0" compatLnSpc="1">
            <a:prstTxWarp prst="textNoShape">
              <a:avLst/>
            </a:prstTxWarp>
          </a:bodyPr>
          <a:lstStyle>
            <a:lvl1pPr>
              <a:defRPr sz="1000" b="1" cap="all" baseline="0">
                <a:solidFill>
                  <a:schemeClr val="tx1">
                    <a:lumMod val="75000"/>
                    <a:lumOff val="25000"/>
                  </a:schemeClr>
                </a:solidFill>
                <a:latin typeface="Arial Narrow" pitchFamily="34" charset="0"/>
                <a:ea typeface="ＭＳ Ｐゴシック"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all" spc="0" normalizeH="0" baseline="0" noProof="0">
                <a:ln>
                  <a:noFill/>
                </a:ln>
                <a:solidFill>
                  <a:schemeClr val="tx1">
                    <a:lumMod val="75000"/>
                    <a:lumOff val="25000"/>
                  </a:schemeClr>
                </a:solidFill>
                <a:effectLst/>
                <a:uLnTx/>
                <a:uFillTx/>
                <a:latin typeface="Arial Narrow" pitchFamily="34" charset="0"/>
                <a:ea typeface="ＭＳ Ｐゴシック" charset="0"/>
                <a:cs typeface="Arial" pitchFamily="34" charset="0"/>
              </a:rPr>
              <a:t>NOT FOR CONSUMER USE.</a:t>
            </a:r>
            <a:endParaRPr kumimoji="0" lang="en-US" sz="1000" b="1" i="0" u="none" strike="noStrike" kern="1200" cap="all" spc="0" normalizeH="0" baseline="0" noProof="0" dirty="0">
              <a:ln>
                <a:noFill/>
              </a:ln>
              <a:solidFill>
                <a:schemeClr val="tx1">
                  <a:lumMod val="75000"/>
                  <a:lumOff val="25000"/>
                </a:schemeClr>
              </a:solidFill>
              <a:effectLst/>
              <a:uLnTx/>
              <a:uFillTx/>
              <a:latin typeface="Arial Narrow" pitchFamily="34" charset="0"/>
              <a:ea typeface="ＭＳ Ｐゴシック" charset="0"/>
              <a:cs typeface="Arial" pitchFamily="34" charset="0"/>
            </a:endParaRPr>
          </a:p>
        </p:txBody>
      </p:sp>
      <p:sp>
        <p:nvSpPr>
          <p:cNvPr id="65" name="Slide Number Placeholder 13"/>
          <p:cNvSpPr txBox="1">
            <a:spLocks/>
          </p:cNvSpPr>
          <p:nvPr/>
        </p:nvSpPr>
        <p:spPr>
          <a:xfrm>
            <a:off x="481013" y="7268680"/>
            <a:ext cx="409575" cy="490537"/>
          </a:xfrm>
          <a:prstGeom prst="rect">
            <a:avLst/>
          </a:prstGeom>
        </p:spPr>
        <p:txBody>
          <a:bodyPr vert="horz" wrap="square" lIns="91381" tIns="45692" rIns="91381" bIns="45692" numCol="1" anchor="ctr" anchorCtr="0" compatLnSpc="1">
            <a:prstTxWarp prst="textNoShape">
              <a:avLst/>
            </a:prstTxWarp>
          </a:bodyPr>
          <a:lstStyle>
            <a:lvl1pPr algn="l">
              <a:defRPr sz="1100" b="1">
                <a:solidFill>
                  <a:schemeClr val="tx1">
                    <a:lumMod val="75000"/>
                    <a:lumOff val="25000"/>
                  </a:schemeClr>
                </a:solidFill>
                <a:latin typeface="Arial Narrow" pitchFamily="34" charset="0"/>
                <a:ea typeface="ＭＳ Ｐゴシック"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AA07EEE-029C-492D-A17B-6C02F33FAA6F}" type="slidenum">
              <a:rPr kumimoji="0" lang="en-US" sz="1100" b="1" i="0" u="none" strike="noStrike" kern="1200" cap="none" spc="0" normalizeH="0" baseline="0" noProof="0" smtClean="0">
                <a:ln>
                  <a:noFill/>
                </a:ln>
                <a:solidFill>
                  <a:schemeClr val="tx1">
                    <a:lumMod val="75000"/>
                    <a:lumOff val="25000"/>
                  </a:schemeClr>
                </a:solidFill>
                <a:effectLst/>
                <a:uLnTx/>
                <a:uFillTx/>
                <a:latin typeface="Arial Narrow" pitchFamily="34" charset="0"/>
                <a:ea typeface="ＭＳ Ｐゴシック" charset="0"/>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3</a:t>
            </a:fld>
            <a:endParaRPr kumimoji="0" lang="en-US" sz="1100" b="1" i="0" u="none" strike="noStrike" kern="1200" cap="none" spc="0" normalizeH="0" baseline="0" noProof="0" dirty="0">
              <a:ln>
                <a:noFill/>
              </a:ln>
              <a:solidFill>
                <a:schemeClr val="tx1">
                  <a:lumMod val="75000"/>
                  <a:lumOff val="25000"/>
                </a:schemeClr>
              </a:solidFill>
              <a:effectLst/>
              <a:uLnTx/>
              <a:uFillTx/>
              <a:latin typeface="Arial Narrow" pitchFamily="34" charset="0"/>
              <a:ea typeface="ＭＳ Ｐゴシック"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Group 91"/>
          <p:cNvGrpSpPr/>
          <p:nvPr/>
        </p:nvGrpSpPr>
        <p:grpSpPr>
          <a:xfrm>
            <a:off x="510540" y="5872480"/>
            <a:ext cx="8938260" cy="1295400"/>
            <a:chOff x="510540" y="5872480"/>
            <a:chExt cx="8938260" cy="1295400"/>
          </a:xfrm>
        </p:grpSpPr>
        <p:grpSp>
          <p:nvGrpSpPr>
            <p:cNvPr id="93" name="Group 76"/>
            <p:cNvGrpSpPr/>
            <p:nvPr/>
          </p:nvGrpSpPr>
          <p:grpSpPr>
            <a:xfrm>
              <a:off x="5158740" y="5872480"/>
              <a:ext cx="4290060" cy="1295400"/>
              <a:chOff x="5158740" y="5872480"/>
              <a:chExt cx="4290060" cy="1295400"/>
            </a:xfrm>
          </p:grpSpPr>
          <p:sp>
            <p:nvSpPr>
              <p:cNvPr id="112" name="Line 123"/>
              <p:cNvSpPr>
                <a:spLocks noChangeShapeType="1"/>
              </p:cNvSpPr>
              <p:nvPr/>
            </p:nvSpPr>
            <p:spPr bwMode="auto">
              <a:xfrm>
                <a:off x="8722678" y="5872480"/>
                <a:ext cx="167640" cy="518160"/>
              </a:xfrm>
              <a:prstGeom prst="line">
                <a:avLst/>
              </a:prstGeom>
              <a:noFill/>
              <a:ln w="22225">
                <a:solidFill>
                  <a:schemeClr val="tx1"/>
                </a:solidFill>
                <a:round/>
                <a:headEnd/>
                <a:tailEnd type="stealth" w="lg" len="lg"/>
              </a:ln>
            </p:spPr>
            <p:txBody>
              <a:bodyPr lIns="101882" tIns="50941" rIns="101882" bIns="50941"/>
              <a:lstStyle/>
              <a:p>
                <a:endParaRPr lang="en-US" dirty="0"/>
              </a:p>
            </p:txBody>
          </p:sp>
          <p:sp>
            <p:nvSpPr>
              <p:cNvPr id="113" name="Line 123"/>
              <p:cNvSpPr>
                <a:spLocks noChangeShapeType="1"/>
              </p:cNvSpPr>
              <p:nvPr/>
            </p:nvSpPr>
            <p:spPr bwMode="auto">
              <a:xfrm flipH="1">
                <a:off x="8219758" y="5872480"/>
                <a:ext cx="167640" cy="518160"/>
              </a:xfrm>
              <a:prstGeom prst="line">
                <a:avLst/>
              </a:prstGeom>
              <a:noFill/>
              <a:ln w="22225">
                <a:solidFill>
                  <a:schemeClr val="tx1"/>
                </a:solidFill>
                <a:round/>
                <a:headEnd/>
                <a:tailEnd type="stealth" w="lg" len="lg"/>
              </a:ln>
            </p:spPr>
            <p:txBody>
              <a:bodyPr lIns="101882" tIns="50941" rIns="101882" bIns="50941"/>
              <a:lstStyle/>
              <a:p>
                <a:endParaRPr lang="en-US" dirty="0"/>
              </a:p>
            </p:txBody>
          </p:sp>
          <p:sp>
            <p:nvSpPr>
              <p:cNvPr id="114" name="Line 123"/>
              <p:cNvSpPr>
                <a:spLocks noChangeShapeType="1"/>
              </p:cNvSpPr>
              <p:nvPr/>
            </p:nvSpPr>
            <p:spPr bwMode="auto">
              <a:xfrm flipH="1">
                <a:off x="6024722" y="5872480"/>
                <a:ext cx="167640" cy="518160"/>
              </a:xfrm>
              <a:prstGeom prst="line">
                <a:avLst/>
              </a:prstGeom>
              <a:noFill/>
              <a:ln w="22225">
                <a:solidFill>
                  <a:schemeClr val="tx1"/>
                </a:solidFill>
                <a:round/>
                <a:headEnd/>
                <a:tailEnd type="stealth" w="lg" len="lg"/>
              </a:ln>
            </p:spPr>
            <p:txBody>
              <a:bodyPr lIns="101882" tIns="50941" rIns="101882" bIns="50941"/>
              <a:lstStyle/>
              <a:p>
                <a:endParaRPr lang="en-US" dirty="0"/>
              </a:p>
            </p:txBody>
          </p:sp>
          <p:sp>
            <p:nvSpPr>
              <p:cNvPr id="115" name="Line 123"/>
              <p:cNvSpPr>
                <a:spLocks noChangeShapeType="1"/>
              </p:cNvSpPr>
              <p:nvPr/>
            </p:nvSpPr>
            <p:spPr bwMode="auto">
              <a:xfrm>
                <a:off x="6527642" y="5872480"/>
                <a:ext cx="167640" cy="518160"/>
              </a:xfrm>
              <a:prstGeom prst="line">
                <a:avLst/>
              </a:prstGeom>
              <a:noFill/>
              <a:ln w="22225">
                <a:solidFill>
                  <a:schemeClr val="tx1"/>
                </a:solidFill>
                <a:round/>
                <a:headEnd/>
                <a:tailEnd type="stealth" w="lg" len="lg"/>
              </a:ln>
            </p:spPr>
            <p:txBody>
              <a:bodyPr lIns="101882" tIns="50941" rIns="101882" bIns="50941"/>
              <a:lstStyle/>
              <a:p>
                <a:endParaRPr lang="en-US" dirty="0"/>
              </a:p>
            </p:txBody>
          </p:sp>
          <p:grpSp>
            <p:nvGrpSpPr>
              <p:cNvPr id="116" name="Group 72"/>
              <p:cNvGrpSpPr/>
              <p:nvPr/>
            </p:nvGrpSpPr>
            <p:grpSpPr>
              <a:xfrm>
                <a:off x="5158740" y="6390640"/>
                <a:ext cx="4290060" cy="777240"/>
                <a:chOff x="4800600" y="6390640"/>
                <a:chExt cx="4290060" cy="777240"/>
              </a:xfrm>
            </p:grpSpPr>
            <p:grpSp>
              <p:nvGrpSpPr>
                <p:cNvPr id="117" name="Group 58"/>
                <p:cNvGrpSpPr/>
                <p:nvPr/>
              </p:nvGrpSpPr>
              <p:grpSpPr>
                <a:xfrm>
                  <a:off x="4800600" y="6390640"/>
                  <a:ext cx="1188720" cy="777240"/>
                  <a:chOff x="152400" y="6390640"/>
                  <a:chExt cx="1188720" cy="777240"/>
                </a:xfrm>
              </p:grpSpPr>
              <p:sp>
                <p:nvSpPr>
                  <p:cNvPr id="127" name="Rounded Rectangle 126"/>
                  <p:cNvSpPr/>
                  <p:nvPr/>
                </p:nvSpPr>
                <p:spPr bwMode="auto">
                  <a:xfrm>
                    <a:off x="152400" y="6390640"/>
                    <a:ext cx="1188720" cy="777240"/>
                  </a:xfrm>
                  <a:prstGeom prst="roundRect">
                    <a:avLst>
                      <a:gd name="adj" fmla="val 25926"/>
                    </a:avLst>
                  </a:prstGeom>
                  <a:solidFill>
                    <a:srgbClr val="C4C4C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101882" tIns="50941" rIns="101882" bIns="50941" anchor="ctr"/>
                  <a:lstStyle/>
                  <a:p>
                    <a:pPr eaLnBrk="0" hangingPunct="0">
                      <a:defRPr/>
                    </a:pPr>
                    <a:endParaRPr lang="en-US" sz="1600" dirty="0">
                      <a:solidFill>
                        <a:srgbClr val="000000"/>
                      </a:solidFill>
                    </a:endParaRPr>
                  </a:p>
                </p:txBody>
              </p:sp>
              <p:sp>
                <p:nvSpPr>
                  <p:cNvPr id="128" name="TextBox 45"/>
                  <p:cNvSpPr txBox="1">
                    <a:spLocks noChangeArrowheads="1"/>
                  </p:cNvSpPr>
                  <p:nvPr/>
                </p:nvSpPr>
                <p:spPr bwMode="auto">
                  <a:xfrm>
                    <a:off x="163204" y="6477000"/>
                    <a:ext cx="1132196" cy="551262"/>
                  </a:xfrm>
                  <a:prstGeom prst="rect">
                    <a:avLst/>
                  </a:prstGeom>
                  <a:noFill/>
                  <a:ln w="9525">
                    <a:noFill/>
                    <a:miter lim="800000"/>
                    <a:headEnd/>
                    <a:tailEnd/>
                  </a:ln>
                </p:spPr>
                <p:txBody>
                  <a:bodyPr wrap="square" lIns="0" tIns="0" rIns="0" bIns="0" anchor="ctr" anchorCtr="0">
                    <a:spAutoFit/>
                  </a:bodyPr>
                  <a:lstStyle/>
                  <a:p>
                    <a:pPr>
                      <a:lnSpc>
                        <a:spcPts val="1360"/>
                      </a:lnSpc>
                    </a:pPr>
                    <a:r>
                      <a:rPr lang="en-US" sz="1300" dirty="0">
                        <a:solidFill>
                          <a:srgbClr val="003158"/>
                        </a:solidFill>
                      </a:rPr>
                      <a:t>Non-equity </a:t>
                    </a:r>
                  </a:p>
                  <a:p>
                    <a:pPr>
                      <a:lnSpc>
                        <a:spcPts val="1360"/>
                      </a:lnSpc>
                    </a:pPr>
                    <a:r>
                      <a:rPr lang="en-US" sz="1300" dirty="0">
                        <a:solidFill>
                          <a:srgbClr val="003158"/>
                        </a:solidFill>
                      </a:rPr>
                      <a:t>collateral</a:t>
                    </a:r>
                  </a:p>
                  <a:p>
                    <a:pPr>
                      <a:lnSpc>
                        <a:spcPts val="1360"/>
                      </a:lnSpc>
                    </a:pPr>
                    <a:r>
                      <a:rPr lang="en-US" sz="1300" dirty="0">
                        <a:solidFill>
                          <a:srgbClr val="003158"/>
                        </a:solidFill>
                      </a:rPr>
                      <a:t>assignment</a:t>
                    </a:r>
                  </a:p>
                </p:txBody>
              </p:sp>
            </p:grpSp>
            <p:grpSp>
              <p:nvGrpSpPr>
                <p:cNvPr id="118" name="Group 61"/>
                <p:cNvGrpSpPr/>
                <p:nvPr/>
              </p:nvGrpSpPr>
              <p:grpSpPr>
                <a:xfrm>
                  <a:off x="6073140" y="6390640"/>
                  <a:ext cx="1318260" cy="431800"/>
                  <a:chOff x="1424940" y="6390640"/>
                  <a:chExt cx="1318260" cy="431800"/>
                </a:xfrm>
              </p:grpSpPr>
              <p:sp>
                <p:nvSpPr>
                  <p:cNvPr id="125" name="Rounded Rectangle 124"/>
                  <p:cNvSpPr/>
                  <p:nvPr/>
                </p:nvSpPr>
                <p:spPr bwMode="auto">
                  <a:xfrm>
                    <a:off x="1424940" y="6390640"/>
                    <a:ext cx="1318260" cy="431800"/>
                  </a:xfrm>
                  <a:prstGeom prst="roundRect">
                    <a:avLst>
                      <a:gd name="adj" fmla="val 25926"/>
                    </a:avLst>
                  </a:prstGeom>
                  <a:solidFill>
                    <a:srgbClr val="C4C4C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101882" tIns="50941" rIns="101882" bIns="50941" anchor="ctr"/>
                  <a:lstStyle/>
                  <a:p>
                    <a:pPr eaLnBrk="0" hangingPunct="0">
                      <a:defRPr/>
                    </a:pPr>
                    <a:endParaRPr lang="en-US" sz="1600" dirty="0">
                      <a:solidFill>
                        <a:srgbClr val="000000"/>
                      </a:solidFill>
                    </a:endParaRPr>
                  </a:p>
                </p:txBody>
              </p:sp>
              <p:sp>
                <p:nvSpPr>
                  <p:cNvPr id="126" name="TextBox 46"/>
                  <p:cNvSpPr txBox="1">
                    <a:spLocks noChangeArrowheads="1"/>
                  </p:cNvSpPr>
                  <p:nvPr/>
                </p:nvSpPr>
                <p:spPr bwMode="auto">
                  <a:xfrm>
                    <a:off x="1447800" y="6522644"/>
                    <a:ext cx="1283494" cy="182956"/>
                  </a:xfrm>
                  <a:prstGeom prst="rect">
                    <a:avLst/>
                  </a:prstGeom>
                  <a:noFill/>
                  <a:ln w="9525">
                    <a:noFill/>
                    <a:miter lim="800000"/>
                    <a:headEnd/>
                    <a:tailEnd/>
                  </a:ln>
                </p:spPr>
                <p:txBody>
                  <a:bodyPr wrap="square" lIns="0" tIns="0" rIns="0" bIns="0">
                    <a:spAutoFit/>
                  </a:bodyPr>
                  <a:lstStyle/>
                  <a:p>
                    <a:pPr>
                      <a:lnSpc>
                        <a:spcPts val="1360"/>
                      </a:lnSpc>
                    </a:pPr>
                    <a:r>
                      <a:rPr lang="en-US" sz="1300" dirty="0">
                        <a:solidFill>
                          <a:srgbClr val="003158"/>
                        </a:solidFill>
                      </a:rPr>
                      <a:t>Endorsement</a:t>
                    </a:r>
                  </a:p>
                </p:txBody>
              </p:sp>
            </p:grpSp>
            <p:grpSp>
              <p:nvGrpSpPr>
                <p:cNvPr id="119" name="Group 66"/>
                <p:cNvGrpSpPr/>
                <p:nvPr/>
              </p:nvGrpSpPr>
              <p:grpSpPr>
                <a:xfrm>
                  <a:off x="7498080" y="6390640"/>
                  <a:ext cx="838200" cy="431800"/>
                  <a:chOff x="2849880" y="6390640"/>
                  <a:chExt cx="838200" cy="431800"/>
                </a:xfrm>
              </p:grpSpPr>
              <p:sp>
                <p:nvSpPr>
                  <p:cNvPr id="123" name="Rounded Rectangle 122"/>
                  <p:cNvSpPr/>
                  <p:nvPr/>
                </p:nvSpPr>
                <p:spPr bwMode="auto">
                  <a:xfrm>
                    <a:off x="2849880" y="6390640"/>
                    <a:ext cx="838200" cy="431800"/>
                  </a:xfrm>
                  <a:prstGeom prst="roundRect">
                    <a:avLst>
                      <a:gd name="adj" fmla="val 25926"/>
                    </a:avLst>
                  </a:prstGeom>
                  <a:solidFill>
                    <a:srgbClr val="C4C4C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101882" tIns="50941" rIns="101882" bIns="50941" anchor="ctr"/>
                  <a:lstStyle/>
                  <a:p>
                    <a:pPr eaLnBrk="0" hangingPunct="0">
                      <a:defRPr/>
                    </a:pPr>
                    <a:endParaRPr lang="en-US" sz="1600" dirty="0">
                      <a:solidFill>
                        <a:srgbClr val="000000"/>
                      </a:solidFill>
                    </a:endParaRPr>
                  </a:p>
                </p:txBody>
              </p:sp>
              <p:sp>
                <p:nvSpPr>
                  <p:cNvPr id="124" name="TextBox 53"/>
                  <p:cNvSpPr txBox="1">
                    <a:spLocks noChangeArrowheads="1"/>
                  </p:cNvSpPr>
                  <p:nvPr/>
                </p:nvSpPr>
                <p:spPr bwMode="auto">
                  <a:xfrm>
                    <a:off x="2895600" y="6522644"/>
                    <a:ext cx="762000" cy="182956"/>
                  </a:xfrm>
                  <a:prstGeom prst="rect">
                    <a:avLst/>
                  </a:prstGeom>
                  <a:noFill/>
                  <a:ln w="9525">
                    <a:noFill/>
                    <a:miter lim="800000"/>
                    <a:headEnd/>
                    <a:tailEnd/>
                  </a:ln>
                </p:spPr>
                <p:txBody>
                  <a:bodyPr wrap="square" lIns="0" tIns="0" rIns="0" bIns="0">
                    <a:spAutoFit/>
                  </a:bodyPr>
                  <a:lstStyle/>
                  <a:p>
                    <a:pPr>
                      <a:lnSpc>
                        <a:spcPts val="1360"/>
                      </a:lnSpc>
                    </a:pPr>
                    <a:r>
                      <a:rPr lang="en-US" sz="1300" dirty="0">
                        <a:solidFill>
                          <a:srgbClr val="003158"/>
                        </a:solidFill>
                      </a:rPr>
                      <a:t>Demand</a:t>
                    </a:r>
                  </a:p>
                </p:txBody>
              </p:sp>
            </p:grpSp>
            <p:grpSp>
              <p:nvGrpSpPr>
                <p:cNvPr id="120" name="Group 69"/>
                <p:cNvGrpSpPr/>
                <p:nvPr/>
              </p:nvGrpSpPr>
              <p:grpSpPr>
                <a:xfrm>
                  <a:off x="8420100" y="6390640"/>
                  <a:ext cx="670560" cy="431800"/>
                  <a:chOff x="3771900" y="6390640"/>
                  <a:chExt cx="670560" cy="431800"/>
                </a:xfrm>
              </p:grpSpPr>
              <p:sp>
                <p:nvSpPr>
                  <p:cNvPr id="121" name="Rounded Rectangle 120"/>
                  <p:cNvSpPr/>
                  <p:nvPr/>
                </p:nvSpPr>
                <p:spPr bwMode="auto">
                  <a:xfrm>
                    <a:off x="3771900" y="6390640"/>
                    <a:ext cx="670560" cy="431800"/>
                  </a:xfrm>
                  <a:prstGeom prst="roundRect">
                    <a:avLst>
                      <a:gd name="adj" fmla="val 25926"/>
                    </a:avLst>
                  </a:prstGeom>
                  <a:solidFill>
                    <a:srgbClr val="C4C4C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101882" tIns="50941" rIns="101882" bIns="50941" anchor="ctr"/>
                  <a:lstStyle/>
                  <a:p>
                    <a:pPr eaLnBrk="0" hangingPunct="0">
                      <a:defRPr/>
                    </a:pPr>
                    <a:endParaRPr lang="en-US" sz="1600" dirty="0">
                      <a:solidFill>
                        <a:srgbClr val="000000"/>
                      </a:solidFill>
                    </a:endParaRPr>
                  </a:p>
                </p:txBody>
              </p:sp>
              <p:sp>
                <p:nvSpPr>
                  <p:cNvPr id="122" name="TextBox 54"/>
                  <p:cNvSpPr txBox="1">
                    <a:spLocks noChangeArrowheads="1"/>
                  </p:cNvSpPr>
                  <p:nvPr/>
                </p:nvSpPr>
                <p:spPr bwMode="auto">
                  <a:xfrm>
                    <a:off x="3805080" y="6522644"/>
                    <a:ext cx="614520" cy="182956"/>
                  </a:xfrm>
                  <a:prstGeom prst="rect">
                    <a:avLst/>
                  </a:prstGeom>
                  <a:noFill/>
                  <a:ln w="9525">
                    <a:noFill/>
                    <a:miter lim="800000"/>
                    <a:headEnd/>
                    <a:tailEnd/>
                  </a:ln>
                </p:spPr>
                <p:txBody>
                  <a:bodyPr wrap="square" lIns="0" tIns="0" rIns="0" bIns="0">
                    <a:spAutoFit/>
                  </a:bodyPr>
                  <a:lstStyle/>
                  <a:p>
                    <a:pPr>
                      <a:lnSpc>
                        <a:spcPts val="1360"/>
                      </a:lnSpc>
                    </a:pPr>
                    <a:r>
                      <a:rPr lang="en-US" sz="1300" dirty="0">
                        <a:solidFill>
                          <a:srgbClr val="003158"/>
                        </a:solidFill>
                      </a:rPr>
                      <a:t>Term</a:t>
                    </a:r>
                  </a:p>
                </p:txBody>
              </p:sp>
            </p:grpSp>
          </p:grpSp>
        </p:grpSp>
        <p:grpSp>
          <p:nvGrpSpPr>
            <p:cNvPr id="94" name="Group 75"/>
            <p:cNvGrpSpPr/>
            <p:nvPr/>
          </p:nvGrpSpPr>
          <p:grpSpPr>
            <a:xfrm>
              <a:off x="510540" y="5872480"/>
              <a:ext cx="4290060" cy="1295400"/>
              <a:chOff x="510540" y="5872480"/>
              <a:chExt cx="4290060" cy="1295400"/>
            </a:xfrm>
          </p:grpSpPr>
          <p:sp>
            <p:nvSpPr>
              <p:cNvPr id="95" name="Line 123"/>
              <p:cNvSpPr>
                <a:spLocks noChangeShapeType="1"/>
              </p:cNvSpPr>
              <p:nvPr/>
            </p:nvSpPr>
            <p:spPr bwMode="auto">
              <a:xfrm>
                <a:off x="4133533" y="5872480"/>
                <a:ext cx="167640" cy="518160"/>
              </a:xfrm>
              <a:prstGeom prst="line">
                <a:avLst/>
              </a:prstGeom>
              <a:noFill/>
              <a:ln w="22225">
                <a:solidFill>
                  <a:schemeClr val="tx1"/>
                </a:solidFill>
                <a:round/>
                <a:headEnd/>
                <a:tailEnd type="stealth" w="lg" len="lg"/>
              </a:ln>
            </p:spPr>
            <p:txBody>
              <a:bodyPr lIns="101882" tIns="50941" rIns="101882" bIns="50941"/>
              <a:lstStyle/>
              <a:p>
                <a:endParaRPr lang="en-US" dirty="0"/>
              </a:p>
            </p:txBody>
          </p:sp>
          <p:sp>
            <p:nvSpPr>
              <p:cNvPr id="96" name="Line 123"/>
              <p:cNvSpPr>
                <a:spLocks noChangeShapeType="1"/>
              </p:cNvSpPr>
              <p:nvPr/>
            </p:nvSpPr>
            <p:spPr bwMode="auto">
              <a:xfrm flipH="1">
                <a:off x="3630613" y="5872480"/>
                <a:ext cx="167640" cy="518160"/>
              </a:xfrm>
              <a:prstGeom prst="line">
                <a:avLst/>
              </a:prstGeom>
              <a:noFill/>
              <a:ln w="22225">
                <a:solidFill>
                  <a:schemeClr val="tx1"/>
                </a:solidFill>
                <a:round/>
                <a:headEnd/>
                <a:tailEnd type="stealth" w="lg" len="lg"/>
              </a:ln>
            </p:spPr>
            <p:txBody>
              <a:bodyPr lIns="101882" tIns="50941" rIns="101882" bIns="50941"/>
              <a:lstStyle/>
              <a:p>
                <a:endParaRPr lang="en-US" dirty="0"/>
              </a:p>
            </p:txBody>
          </p:sp>
          <p:sp>
            <p:nvSpPr>
              <p:cNvPr id="97" name="Line 123"/>
              <p:cNvSpPr>
                <a:spLocks noChangeShapeType="1"/>
              </p:cNvSpPr>
              <p:nvPr/>
            </p:nvSpPr>
            <p:spPr bwMode="auto">
              <a:xfrm>
                <a:off x="2001362" y="5872480"/>
                <a:ext cx="167640" cy="518160"/>
              </a:xfrm>
              <a:prstGeom prst="line">
                <a:avLst/>
              </a:prstGeom>
              <a:noFill/>
              <a:ln w="22225">
                <a:solidFill>
                  <a:schemeClr val="tx1"/>
                </a:solidFill>
                <a:round/>
                <a:headEnd/>
                <a:tailEnd type="stealth" w="lg" len="lg"/>
              </a:ln>
            </p:spPr>
            <p:txBody>
              <a:bodyPr lIns="101882" tIns="50941" rIns="101882" bIns="50941"/>
              <a:lstStyle/>
              <a:p>
                <a:endParaRPr lang="en-US" dirty="0"/>
              </a:p>
            </p:txBody>
          </p:sp>
          <p:sp>
            <p:nvSpPr>
              <p:cNvPr id="98" name="Line 123"/>
              <p:cNvSpPr>
                <a:spLocks noChangeShapeType="1"/>
              </p:cNvSpPr>
              <p:nvPr/>
            </p:nvSpPr>
            <p:spPr bwMode="auto">
              <a:xfrm flipH="1">
                <a:off x="1498442" y="5872480"/>
                <a:ext cx="167640" cy="518160"/>
              </a:xfrm>
              <a:prstGeom prst="line">
                <a:avLst/>
              </a:prstGeom>
              <a:noFill/>
              <a:ln w="22225">
                <a:solidFill>
                  <a:schemeClr val="tx1"/>
                </a:solidFill>
                <a:round/>
                <a:headEnd/>
                <a:tailEnd type="stealth" w="lg" len="lg"/>
              </a:ln>
            </p:spPr>
            <p:txBody>
              <a:bodyPr lIns="101882" tIns="50941" rIns="101882" bIns="50941"/>
              <a:lstStyle/>
              <a:p>
                <a:endParaRPr lang="en-US" dirty="0"/>
              </a:p>
            </p:txBody>
          </p:sp>
          <p:grpSp>
            <p:nvGrpSpPr>
              <p:cNvPr id="99" name="Group 73"/>
              <p:cNvGrpSpPr/>
              <p:nvPr/>
            </p:nvGrpSpPr>
            <p:grpSpPr>
              <a:xfrm>
                <a:off x="510540" y="6390640"/>
                <a:ext cx="4290060" cy="777240"/>
                <a:chOff x="152400" y="6390640"/>
                <a:chExt cx="4290060" cy="777240"/>
              </a:xfrm>
            </p:grpSpPr>
            <p:grpSp>
              <p:nvGrpSpPr>
                <p:cNvPr id="100" name="Group 42"/>
                <p:cNvGrpSpPr/>
                <p:nvPr/>
              </p:nvGrpSpPr>
              <p:grpSpPr>
                <a:xfrm>
                  <a:off x="152400" y="6390640"/>
                  <a:ext cx="1188720" cy="777240"/>
                  <a:chOff x="152400" y="6390640"/>
                  <a:chExt cx="1188720" cy="777240"/>
                </a:xfrm>
              </p:grpSpPr>
              <p:sp>
                <p:nvSpPr>
                  <p:cNvPr id="110" name="Rounded Rectangle 109"/>
                  <p:cNvSpPr/>
                  <p:nvPr/>
                </p:nvSpPr>
                <p:spPr bwMode="auto">
                  <a:xfrm>
                    <a:off x="152400" y="6390640"/>
                    <a:ext cx="1188720" cy="777240"/>
                  </a:xfrm>
                  <a:prstGeom prst="roundRect">
                    <a:avLst>
                      <a:gd name="adj" fmla="val 25926"/>
                    </a:avLst>
                  </a:prstGeom>
                  <a:solidFill>
                    <a:srgbClr val="C4C4C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101882" tIns="50941" rIns="101882" bIns="50941" anchor="ctr"/>
                  <a:lstStyle/>
                  <a:p>
                    <a:pPr eaLnBrk="0" hangingPunct="0">
                      <a:defRPr/>
                    </a:pPr>
                    <a:endParaRPr lang="en-US" sz="1600" dirty="0">
                      <a:solidFill>
                        <a:srgbClr val="000000"/>
                      </a:solidFill>
                    </a:endParaRPr>
                  </a:p>
                </p:txBody>
              </p:sp>
              <p:sp>
                <p:nvSpPr>
                  <p:cNvPr id="111" name="TextBox 45"/>
                  <p:cNvSpPr txBox="1">
                    <a:spLocks noChangeArrowheads="1"/>
                  </p:cNvSpPr>
                  <p:nvPr/>
                </p:nvSpPr>
                <p:spPr bwMode="auto">
                  <a:xfrm>
                    <a:off x="163204" y="6477000"/>
                    <a:ext cx="1132196" cy="551262"/>
                  </a:xfrm>
                  <a:prstGeom prst="rect">
                    <a:avLst/>
                  </a:prstGeom>
                  <a:noFill/>
                  <a:ln w="9525">
                    <a:noFill/>
                    <a:miter lim="800000"/>
                    <a:headEnd/>
                    <a:tailEnd/>
                  </a:ln>
                </p:spPr>
                <p:txBody>
                  <a:bodyPr wrap="square" lIns="0" tIns="0" rIns="0" bIns="0" anchor="ctr" anchorCtr="0">
                    <a:spAutoFit/>
                  </a:bodyPr>
                  <a:lstStyle/>
                  <a:p>
                    <a:pPr>
                      <a:lnSpc>
                        <a:spcPts val="1360"/>
                      </a:lnSpc>
                    </a:pPr>
                    <a:r>
                      <a:rPr lang="en-US" sz="1300" dirty="0">
                        <a:solidFill>
                          <a:srgbClr val="003158"/>
                        </a:solidFill>
                      </a:rPr>
                      <a:t>Non-equity </a:t>
                    </a:r>
                  </a:p>
                  <a:p>
                    <a:pPr>
                      <a:lnSpc>
                        <a:spcPts val="1360"/>
                      </a:lnSpc>
                    </a:pPr>
                    <a:r>
                      <a:rPr lang="en-US" sz="1300" dirty="0">
                        <a:solidFill>
                          <a:srgbClr val="003158"/>
                        </a:solidFill>
                      </a:rPr>
                      <a:t>collateral</a:t>
                    </a:r>
                  </a:p>
                  <a:p>
                    <a:pPr>
                      <a:lnSpc>
                        <a:spcPts val="1360"/>
                      </a:lnSpc>
                    </a:pPr>
                    <a:r>
                      <a:rPr lang="en-US" sz="1300" dirty="0">
                        <a:solidFill>
                          <a:srgbClr val="003158"/>
                        </a:solidFill>
                      </a:rPr>
                      <a:t>assignment</a:t>
                    </a:r>
                  </a:p>
                </p:txBody>
              </p:sp>
            </p:grpSp>
            <p:grpSp>
              <p:nvGrpSpPr>
                <p:cNvPr id="101" name="Group 53"/>
                <p:cNvGrpSpPr/>
                <p:nvPr/>
              </p:nvGrpSpPr>
              <p:grpSpPr>
                <a:xfrm>
                  <a:off x="1424940" y="6390640"/>
                  <a:ext cx="1318260" cy="431800"/>
                  <a:chOff x="1424940" y="6390640"/>
                  <a:chExt cx="1318260" cy="431800"/>
                </a:xfrm>
              </p:grpSpPr>
              <p:sp>
                <p:nvSpPr>
                  <p:cNvPr id="108" name="Rounded Rectangle 107"/>
                  <p:cNvSpPr/>
                  <p:nvPr/>
                </p:nvSpPr>
                <p:spPr bwMode="auto">
                  <a:xfrm>
                    <a:off x="1424940" y="6390640"/>
                    <a:ext cx="1318260" cy="431800"/>
                  </a:xfrm>
                  <a:prstGeom prst="roundRect">
                    <a:avLst>
                      <a:gd name="adj" fmla="val 25926"/>
                    </a:avLst>
                  </a:prstGeom>
                  <a:solidFill>
                    <a:srgbClr val="C4C4C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101882" tIns="50941" rIns="101882" bIns="50941" anchor="ctr"/>
                  <a:lstStyle/>
                  <a:p>
                    <a:pPr eaLnBrk="0" hangingPunct="0">
                      <a:defRPr/>
                    </a:pPr>
                    <a:endParaRPr lang="en-US" sz="1600" dirty="0">
                      <a:solidFill>
                        <a:srgbClr val="000000"/>
                      </a:solidFill>
                    </a:endParaRPr>
                  </a:p>
                </p:txBody>
              </p:sp>
              <p:sp>
                <p:nvSpPr>
                  <p:cNvPr id="109" name="TextBox 46"/>
                  <p:cNvSpPr txBox="1">
                    <a:spLocks noChangeArrowheads="1"/>
                  </p:cNvSpPr>
                  <p:nvPr/>
                </p:nvSpPr>
                <p:spPr bwMode="auto">
                  <a:xfrm>
                    <a:off x="1447800" y="6522644"/>
                    <a:ext cx="1283494" cy="182956"/>
                  </a:xfrm>
                  <a:prstGeom prst="rect">
                    <a:avLst/>
                  </a:prstGeom>
                  <a:noFill/>
                  <a:ln w="9525">
                    <a:noFill/>
                    <a:miter lim="800000"/>
                    <a:headEnd/>
                    <a:tailEnd/>
                  </a:ln>
                </p:spPr>
                <p:txBody>
                  <a:bodyPr wrap="square" lIns="0" tIns="0" rIns="0" bIns="0">
                    <a:spAutoFit/>
                  </a:bodyPr>
                  <a:lstStyle/>
                  <a:p>
                    <a:pPr>
                      <a:lnSpc>
                        <a:spcPts val="1360"/>
                      </a:lnSpc>
                    </a:pPr>
                    <a:r>
                      <a:rPr lang="en-US" sz="1300" dirty="0">
                        <a:solidFill>
                          <a:srgbClr val="003158"/>
                        </a:solidFill>
                      </a:rPr>
                      <a:t>Endorsement</a:t>
                    </a:r>
                  </a:p>
                </p:txBody>
              </p:sp>
            </p:grpSp>
            <p:grpSp>
              <p:nvGrpSpPr>
                <p:cNvPr id="102" name="Group 55"/>
                <p:cNvGrpSpPr/>
                <p:nvPr/>
              </p:nvGrpSpPr>
              <p:grpSpPr>
                <a:xfrm>
                  <a:off x="2849880" y="6390640"/>
                  <a:ext cx="838200" cy="431800"/>
                  <a:chOff x="2849880" y="6390640"/>
                  <a:chExt cx="838200" cy="431800"/>
                </a:xfrm>
              </p:grpSpPr>
              <p:sp>
                <p:nvSpPr>
                  <p:cNvPr id="106" name="Rounded Rectangle 105"/>
                  <p:cNvSpPr/>
                  <p:nvPr/>
                </p:nvSpPr>
                <p:spPr bwMode="auto">
                  <a:xfrm>
                    <a:off x="2849880" y="6390640"/>
                    <a:ext cx="838200" cy="431800"/>
                  </a:xfrm>
                  <a:prstGeom prst="roundRect">
                    <a:avLst>
                      <a:gd name="adj" fmla="val 25926"/>
                    </a:avLst>
                  </a:prstGeom>
                  <a:solidFill>
                    <a:srgbClr val="C4C4C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101882" tIns="50941" rIns="101882" bIns="50941" anchor="ctr"/>
                  <a:lstStyle/>
                  <a:p>
                    <a:pPr eaLnBrk="0" hangingPunct="0">
                      <a:defRPr/>
                    </a:pPr>
                    <a:endParaRPr lang="en-US" sz="1600" dirty="0">
                      <a:solidFill>
                        <a:srgbClr val="000000"/>
                      </a:solidFill>
                    </a:endParaRPr>
                  </a:p>
                </p:txBody>
              </p:sp>
              <p:sp>
                <p:nvSpPr>
                  <p:cNvPr id="107" name="TextBox 53"/>
                  <p:cNvSpPr txBox="1">
                    <a:spLocks noChangeArrowheads="1"/>
                  </p:cNvSpPr>
                  <p:nvPr/>
                </p:nvSpPr>
                <p:spPr bwMode="auto">
                  <a:xfrm>
                    <a:off x="2895600" y="6522644"/>
                    <a:ext cx="762000" cy="182956"/>
                  </a:xfrm>
                  <a:prstGeom prst="rect">
                    <a:avLst/>
                  </a:prstGeom>
                  <a:noFill/>
                  <a:ln w="9525">
                    <a:noFill/>
                    <a:miter lim="800000"/>
                    <a:headEnd/>
                    <a:tailEnd/>
                  </a:ln>
                </p:spPr>
                <p:txBody>
                  <a:bodyPr wrap="square" lIns="0" tIns="0" rIns="0" bIns="0">
                    <a:spAutoFit/>
                  </a:bodyPr>
                  <a:lstStyle/>
                  <a:p>
                    <a:pPr>
                      <a:lnSpc>
                        <a:spcPts val="1360"/>
                      </a:lnSpc>
                    </a:pPr>
                    <a:r>
                      <a:rPr lang="en-US" sz="1300" dirty="0">
                        <a:solidFill>
                          <a:srgbClr val="003158"/>
                        </a:solidFill>
                      </a:rPr>
                      <a:t>Demand</a:t>
                    </a:r>
                  </a:p>
                </p:txBody>
              </p:sp>
            </p:grpSp>
            <p:grpSp>
              <p:nvGrpSpPr>
                <p:cNvPr id="103" name="Group 56"/>
                <p:cNvGrpSpPr/>
                <p:nvPr/>
              </p:nvGrpSpPr>
              <p:grpSpPr>
                <a:xfrm>
                  <a:off x="3771900" y="6390640"/>
                  <a:ext cx="670560" cy="431800"/>
                  <a:chOff x="3771900" y="6390640"/>
                  <a:chExt cx="670560" cy="431800"/>
                </a:xfrm>
              </p:grpSpPr>
              <p:sp>
                <p:nvSpPr>
                  <p:cNvPr id="104" name="Rounded Rectangle 103"/>
                  <p:cNvSpPr/>
                  <p:nvPr/>
                </p:nvSpPr>
                <p:spPr bwMode="auto">
                  <a:xfrm>
                    <a:off x="3771900" y="6390640"/>
                    <a:ext cx="670560" cy="431800"/>
                  </a:xfrm>
                  <a:prstGeom prst="roundRect">
                    <a:avLst>
                      <a:gd name="adj" fmla="val 25926"/>
                    </a:avLst>
                  </a:prstGeom>
                  <a:solidFill>
                    <a:srgbClr val="C4C4C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101882" tIns="50941" rIns="101882" bIns="50941" anchor="ctr"/>
                  <a:lstStyle/>
                  <a:p>
                    <a:pPr eaLnBrk="0" hangingPunct="0">
                      <a:defRPr/>
                    </a:pPr>
                    <a:endParaRPr lang="en-US" sz="1600" dirty="0">
                      <a:solidFill>
                        <a:srgbClr val="000000"/>
                      </a:solidFill>
                    </a:endParaRPr>
                  </a:p>
                </p:txBody>
              </p:sp>
              <p:sp>
                <p:nvSpPr>
                  <p:cNvPr id="105" name="TextBox 54"/>
                  <p:cNvSpPr txBox="1">
                    <a:spLocks noChangeArrowheads="1"/>
                  </p:cNvSpPr>
                  <p:nvPr/>
                </p:nvSpPr>
                <p:spPr bwMode="auto">
                  <a:xfrm>
                    <a:off x="3805080" y="6522644"/>
                    <a:ext cx="614520" cy="182956"/>
                  </a:xfrm>
                  <a:prstGeom prst="rect">
                    <a:avLst/>
                  </a:prstGeom>
                  <a:noFill/>
                  <a:ln w="9525">
                    <a:noFill/>
                    <a:miter lim="800000"/>
                    <a:headEnd/>
                    <a:tailEnd/>
                  </a:ln>
                </p:spPr>
                <p:txBody>
                  <a:bodyPr wrap="square" lIns="0" tIns="0" rIns="0" bIns="0">
                    <a:spAutoFit/>
                  </a:bodyPr>
                  <a:lstStyle/>
                  <a:p>
                    <a:pPr>
                      <a:lnSpc>
                        <a:spcPts val="1360"/>
                      </a:lnSpc>
                    </a:pPr>
                    <a:r>
                      <a:rPr lang="en-US" sz="1300" dirty="0">
                        <a:solidFill>
                          <a:srgbClr val="003158"/>
                        </a:solidFill>
                      </a:rPr>
                      <a:t>Term</a:t>
                    </a:r>
                  </a:p>
                </p:txBody>
              </p:sp>
            </p:grpSp>
          </p:grpSp>
        </p:grpSp>
      </p:grpSp>
      <p:sp>
        <p:nvSpPr>
          <p:cNvPr id="129" name="Rectangle 128"/>
          <p:cNvSpPr/>
          <p:nvPr/>
        </p:nvSpPr>
        <p:spPr>
          <a:xfrm>
            <a:off x="0" y="1524000"/>
            <a:ext cx="10058400" cy="441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3" name="Group 82"/>
          <p:cNvGrpSpPr/>
          <p:nvPr/>
        </p:nvGrpSpPr>
        <p:grpSpPr>
          <a:xfrm>
            <a:off x="1067118" y="4231640"/>
            <a:ext cx="8259762" cy="1727200"/>
            <a:chOff x="1067118" y="4231640"/>
            <a:chExt cx="8259762" cy="1727200"/>
          </a:xfrm>
        </p:grpSpPr>
        <p:sp>
          <p:nvSpPr>
            <p:cNvPr id="84" name="Line 126"/>
            <p:cNvSpPr>
              <a:spLocks noChangeShapeType="1"/>
            </p:cNvSpPr>
            <p:nvPr/>
          </p:nvSpPr>
          <p:spPr bwMode="auto">
            <a:xfrm>
              <a:off x="7818120" y="4231640"/>
              <a:ext cx="419100" cy="1209040"/>
            </a:xfrm>
            <a:prstGeom prst="line">
              <a:avLst/>
            </a:prstGeom>
            <a:noFill/>
            <a:ln w="22225">
              <a:solidFill>
                <a:schemeClr val="tx1"/>
              </a:solidFill>
              <a:round/>
              <a:headEnd/>
              <a:tailEnd type="stealth" w="lg" len="lg"/>
            </a:ln>
          </p:spPr>
          <p:txBody>
            <a:bodyPr lIns="101882" tIns="50941" rIns="101882" bIns="50941"/>
            <a:lstStyle/>
            <a:p>
              <a:endParaRPr lang="en-US" dirty="0"/>
            </a:p>
          </p:txBody>
        </p:sp>
        <p:sp>
          <p:nvSpPr>
            <p:cNvPr id="85" name="Line 125"/>
            <p:cNvSpPr>
              <a:spLocks noChangeShapeType="1"/>
            </p:cNvSpPr>
            <p:nvPr/>
          </p:nvSpPr>
          <p:spPr bwMode="auto">
            <a:xfrm flipH="1">
              <a:off x="6979920" y="4231640"/>
              <a:ext cx="335280" cy="1173057"/>
            </a:xfrm>
            <a:prstGeom prst="line">
              <a:avLst/>
            </a:prstGeom>
            <a:noFill/>
            <a:ln w="22225">
              <a:solidFill>
                <a:schemeClr val="tx1"/>
              </a:solidFill>
              <a:round/>
              <a:headEnd/>
              <a:tailEnd type="stealth" w="lg" len="lg"/>
            </a:ln>
          </p:spPr>
          <p:txBody>
            <a:bodyPr lIns="101882" tIns="50941" rIns="101882" bIns="50941"/>
            <a:lstStyle/>
            <a:p>
              <a:endParaRPr lang="en-US" dirty="0"/>
            </a:p>
          </p:txBody>
        </p:sp>
        <p:sp>
          <p:nvSpPr>
            <p:cNvPr id="86" name="Line 124"/>
            <p:cNvSpPr>
              <a:spLocks noChangeShapeType="1"/>
            </p:cNvSpPr>
            <p:nvPr/>
          </p:nvSpPr>
          <p:spPr bwMode="auto">
            <a:xfrm>
              <a:off x="3330258" y="4231640"/>
              <a:ext cx="419100" cy="1173057"/>
            </a:xfrm>
            <a:prstGeom prst="line">
              <a:avLst/>
            </a:prstGeom>
            <a:noFill/>
            <a:ln w="22225">
              <a:solidFill>
                <a:schemeClr val="tx1"/>
              </a:solidFill>
              <a:round/>
              <a:headEnd/>
              <a:tailEnd type="stealth" w="lg" len="lg"/>
            </a:ln>
          </p:spPr>
          <p:txBody>
            <a:bodyPr lIns="101882" tIns="50941" rIns="101882" bIns="50941"/>
            <a:lstStyle/>
            <a:p>
              <a:endParaRPr lang="en-US" dirty="0"/>
            </a:p>
          </p:txBody>
        </p:sp>
        <p:sp>
          <p:nvSpPr>
            <p:cNvPr id="87" name="Line 123"/>
            <p:cNvSpPr>
              <a:spLocks noChangeShapeType="1"/>
            </p:cNvSpPr>
            <p:nvPr/>
          </p:nvSpPr>
          <p:spPr bwMode="auto">
            <a:xfrm flipH="1">
              <a:off x="2408238" y="4231640"/>
              <a:ext cx="419100" cy="1173057"/>
            </a:xfrm>
            <a:prstGeom prst="line">
              <a:avLst/>
            </a:prstGeom>
            <a:noFill/>
            <a:ln w="22225">
              <a:solidFill>
                <a:schemeClr val="tx1"/>
              </a:solidFill>
              <a:round/>
              <a:headEnd/>
              <a:tailEnd type="stealth" w="lg" len="lg"/>
            </a:ln>
          </p:spPr>
          <p:txBody>
            <a:bodyPr lIns="101882" tIns="50941" rIns="101882" bIns="50941"/>
            <a:lstStyle/>
            <a:p>
              <a:endParaRPr lang="en-US" dirty="0"/>
            </a:p>
          </p:txBody>
        </p:sp>
        <p:sp>
          <p:nvSpPr>
            <p:cNvPr id="88" name="Rounded Rectangle 87"/>
            <p:cNvSpPr/>
            <p:nvPr/>
          </p:nvSpPr>
          <p:spPr bwMode="auto">
            <a:xfrm>
              <a:off x="1067118" y="5440680"/>
              <a:ext cx="1592580" cy="518160"/>
            </a:xfrm>
            <a:prstGeom prst="roundRect">
              <a:avLst>
                <a:gd name="adj" fmla="val 25926"/>
              </a:avLst>
            </a:prstGeom>
            <a:solidFill>
              <a:srgbClr val="003158"/>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101882" tIns="50941" rIns="101882" bIns="50941" anchor="ctr"/>
            <a:lstStyle/>
            <a:p>
              <a:pPr eaLnBrk="0" hangingPunct="0">
                <a:lnSpc>
                  <a:spcPts val="1520"/>
                </a:lnSpc>
                <a:defRPr/>
              </a:pPr>
              <a:r>
                <a:rPr lang="en-US" sz="1600" dirty="0"/>
                <a:t>Economic </a:t>
              </a:r>
            </a:p>
            <a:p>
              <a:pPr eaLnBrk="0" hangingPunct="0">
                <a:lnSpc>
                  <a:spcPts val="1520"/>
                </a:lnSpc>
                <a:defRPr/>
              </a:pPr>
              <a:r>
                <a:rPr lang="en-US" sz="1600" dirty="0"/>
                <a:t>Benefit</a:t>
              </a:r>
            </a:p>
          </p:txBody>
        </p:sp>
        <p:sp>
          <p:nvSpPr>
            <p:cNvPr id="89" name="Rounded Rectangle 88"/>
            <p:cNvSpPr/>
            <p:nvPr/>
          </p:nvSpPr>
          <p:spPr bwMode="auto">
            <a:xfrm>
              <a:off x="3162618" y="5440680"/>
              <a:ext cx="1592580" cy="518160"/>
            </a:xfrm>
            <a:prstGeom prst="roundRect">
              <a:avLst>
                <a:gd name="adj" fmla="val 25926"/>
              </a:avLst>
            </a:prstGeom>
            <a:solidFill>
              <a:srgbClr val="003158"/>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101882" tIns="50941" rIns="101882" bIns="50941" anchor="ctr"/>
            <a:lstStyle/>
            <a:p>
              <a:pPr eaLnBrk="0" hangingPunct="0">
                <a:lnSpc>
                  <a:spcPts val="1520"/>
                </a:lnSpc>
                <a:defRPr/>
              </a:pPr>
              <a:r>
                <a:rPr lang="en-US" sz="1600" dirty="0"/>
                <a:t>Loan</a:t>
              </a:r>
            </a:p>
            <a:p>
              <a:pPr eaLnBrk="0" hangingPunct="0">
                <a:lnSpc>
                  <a:spcPts val="1520"/>
                </a:lnSpc>
                <a:defRPr/>
              </a:pPr>
              <a:r>
                <a:rPr lang="en-US" sz="1600" dirty="0"/>
                <a:t>Arrangement</a:t>
              </a:r>
            </a:p>
          </p:txBody>
        </p:sp>
        <p:sp>
          <p:nvSpPr>
            <p:cNvPr id="90" name="Rounded Rectangle 89"/>
            <p:cNvSpPr/>
            <p:nvPr/>
          </p:nvSpPr>
          <p:spPr bwMode="auto">
            <a:xfrm>
              <a:off x="5593398" y="5440680"/>
              <a:ext cx="1592580" cy="518160"/>
            </a:xfrm>
            <a:prstGeom prst="roundRect">
              <a:avLst>
                <a:gd name="adj" fmla="val 25926"/>
              </a:avLst>
            </a:prstGeom>
            <a:solidFill>
              <a:srgbClr val="003158"/>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101882" tIns="50941" rIns="101882" bIns="50941" anchor="ctr"/>
            <a:lstStyle/>
            <a:p>
              <a:pPr eaLnBrk="0" hangingPunct="0">
                <a:lnSpc>
                  <a:spcPts val="1520"/>
                </a:lnSpc>
                <a:defRPr/>
              </a:pPr>
              <a:r>
                <a:rPr lang="en-US" sz="1600" dirty="0"/>
                <a:t>Economic </a:t>
              </a:r>
            </a:p>
            <a:p>
              <a:pPr eaLnBrk="0" hangingPunct="0">
                <a:lnSpc>
                  <a:spcPts val="1520"/>
                </a:lnSpc>
                <a:defRPr/>
              </a:pPr>
              <a:r>
                <a:rPr lang="en-US" sz="1600" dirty="0"/>
                <a:t>Benefit</a:t>
              </a:r>
            </a:p>
          </p:txBody>
        </p:sp>
        <p:sp>
          <p:nvSpPr>
            <p:cNvPr id="91" name="Rounded Rectangle 90"/>
            <p:cNvSpPr/>
            <p:nvPr/>
          </p:nvSpPr>
          <p:spPr bwMode="auto">
            <a:xfrm>
              <a:off x="7734300" y="5440680"/>
              <a:ext cx="1592580" cy="518160"/>
            </a:xfrm>
            <a:prstGeom prst="roundRect">
              <a:avLst>
                <a:gd name="adj" fmla="val 25926"/>
              </a:avLst>
            </a:prstGeom>
            <a:solidFill>
              <a:srgbClr val="003158"/>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101882" tIns="50941" rIns="101882" bIns="50941" anchor="ctr" anchorCtr="0"/>
            <a:lstStyle/>
            <a:p>
              <a:pPr eaLnBrk="0" hangingPunct="0">
                <a:lnSpc>
                  <a:spcPts val="1520"/>
                </a:lnSpc>
                <a:defRPr/>
              </a:pPr>
              <a:r>
                <a:rPr lang="en-US" sz="1600" dirty="0"/>
                <a:t>Loan</a:t>
              </a:r>
            </a:p>
            <a:p>
              <a:pPr eaLnBrk="0" hangingPunct="0">
                <a:lnSpc>
                  <a:spcPts val="1520"/>
                </a:lnSpc>
                <a:defRPr/>
              </a:pPr>
              <a:r>
                <a:rPr lang="en-US" sz="1600" dirty="0"/>
                <a:t>Arrangement</a:t>
              </a:r>
            </a:p>
          </p:txBody>
        </p:sp>
      </p:grpSp>
      <p:sp>
        <p:nvSpPr>
          <p:cNvPr id="75" name="Rectangle 74"/>
          <p:cNvSpPr/>
          <p:nvPr/>
        </p:nvSpPr>
        <p:spPr>
          <a:xfrm>
            <a:off x="0" y="1371600"/>
            <a:ext cx="10058400" cy="2895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71" name="Text Box 107"/>
          <p:cNvSpPr txBox="1">
            <a:spLocks noChangeArrowheads="1"/>
          </p:cNvSpPr>
          <p:nvPr/>
        </p:nvSpPr>
        <p:spPr bwMode="auto">
          <a:xfrm>
            <a:off x="2324418" y="3627424"/>
            <a:ext cx="1592580" cy="546132"/>
          </a:xfrm>
          <a:prstGeom prst="rect">
            <a:avLst/>
          </a:prstGeom>
          <a:noFill/>
          <a:ln w="9525">
            <a:noFill/>
            <a:miter lim="800000"/>
            <a:headEnd/>
            <a:tailEnd/>
          </a:ln>
        </p:spPr>
        <p:txBody>
          <a:bodyPr wrap="square" lIns="0" tIns="0" rIns="0" bIns="0" anchor="ctr" anchorCtr="0">
            <a:spAutoFit/>
          </a:bodyPr>
          <a:lstStyle/>
          <a:p>
            <a:pPr eaLnBrk="0" hangingPunct="0"/>
            <a:r>
              <a:rPr lang="en-US" dirty="0"/>
              <a:t>Corporate</a:t>
            </a:r>
          </a:p>
          <a:p>
            <a:pPr eaLnBrk="0" hangingPunct="0">
              <a:lnSpc>
                <a:spcPts val="1960"/>
              </a:lnSpc>
            </a:pPr>
            <a:r>
              <a:rPr lang="en-US" dirty="0"/>
              <a:t>Split Dollar</a:t>
            </a:r>
          </a:p>
        </p:txBody>
      </p:sp>
      <p:sp>
        <p:nvSpPr>
          <p:cNvPr id="58" name="Title 57"/>
          <p:cNvSpPr>
            <a:spLocks noGrp="1"/>
          </p:cNvSpPr>
          <p:nvPr>
            <p:ph type="title"/>
          </p:nvPr>
        </p:nvSpPr>
        <p:spPr/>
        <p:txBody>
          <a:bodyPr/>
          <a:lstStyle/>
          <a:p>
            <a:r>
              <a:rPr lang="en-US" dirty="0"/>
              <a:t>The Broad Universe of Split Dollar </a:t>
            </a:r>
          </a:p>
        </p:txBody>
      </p:sp>
      <p:sp>
        <p:nvSpPr>
          <p:cNvPr id="64" name="Footer Placeholder 12"/>
          <p:cNvSpPr txBox="1">
            <a:spLocks/>
          </p:cNvSpPr>
          <p:nvPr/>
        </p:nvSpPr>
        <p:spPr>
          <a:xfrm>
            <a:off x="849313" y="7268680"/>
            <a:ext cx="4114800" cy="490537"/>
          </a:xfrm>
          <a:prstGeom prst="rect">
            <a:avLst/>
          </a:prstGeom>
        </p:spPr>
        <p:txBody>
          <a:bodyPr vert="horz" wrap="square" lIns="91381" tIns="45692" rIns="91381" bIns="45692" numCol="1" anchor="ctr" anchorCtr="0" compatLnSpc="1">
            <a:prstTxWarp prst="textNoShape">
              <a:avLst/>
            </a:prstTxWarp>
          </a:bodyPr>
          <a:lstStyle>
            <a:lvl1pPr>
              <a:defRPr sz="1000" b="1" cap="all" baseline="0">
                <a:solidFill>
                  <a:schemeClr val="tx1">
                    <a:lumMod val="75000"/>
                    <a:lumOff val="25000"/>
                  </a:schemeClr>
                </a:solidFill>
                <a:latin typeface="Arial Narrow" pitchFamily="34" charset="0"/>
                <a:ea typeface="ＭＳ Ｐゴシック"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all" spc="0" normalizeH="0" baseline="0" noProof="0">
                <a:ln>
                  <a:noFill/>
                </a:ln>
                <a:solidFill>
                  <a:schemeClr val="tx1">
                    <a:lumMod val="75000"/>
                    <a:lumOff val="25000"/>
                  </a:schemeClr>
                </a:solidFill>
                <a:effectLst/>
                <a:uLnTx/>
                <a:uFillTx/>
                <a:latin typeface="Arial Narrow" pitchFamily="34" charset="0"/>
                <a:ea typeface="ＭＳ Ｐゴシック" charset="0"/>
                <a:cs typeface="Arial" pitchFamily="34" charset="0"/>
              </a:rPr>
              <a:t>NOT FOR CONSUMER USE.</a:t>
            </a:r>
            <a:endParaRPr kumimoji="0" lang="en-US" sz="1000" b="1" i="0" u="none" strike="noStrike" kern="1200" cap="all" spc="0" normalizeH="0" baseline="0" noProof="0" dirty="0">
              <a:ln>
                <a:noFill/>
              </a:ln>
              <a:solidFill>
                <a:schemeClr val="tx1">
                  <a:lumMod val="75000"/>
                  <a:lumOff val="25000"/>
                </a:schemeClr>
              </a:solidFill>
              <a:effectLst/>
              <a:uLnTx/>
              <a:uFillTx/>
              <a:latin typeface="Arial Narrow" pitchFamily="34" charset="0"/>
              <a:ea typeface="ＭＳ Ｐゴシック" charset="0"/>
              <a:cs typeface="Arial" pitchFamily="34" charset="0"/>
            </a:endParaRPr>
          </a:p>
        </p:txBody>
      </p:sp>
      <p:sp>
        <p:nvSpPr>
          <p:cNvPr id="65" name="Slide Number Placeholder 13"/>
          <p:cNvSpPr txBox="1">
            <a:spLocks/>
          </p:cNvSpPr>
          <p:nvPr/>
        </p:nvSpPr>
        <p:spPr>
          <a:xfrm>
            <a:off x="481013" y="7268680"/>
            <a:ext cx="409575" cy="490537"/>
          </a:xfrm>
          <a:prstGeom prst="rect">
            <a:avLst/>
          </a:prstGeom>
        </p:spPr>
        <p:txBody>
          <a:bodyPr vert="horz" wrap="square" lIns="91381" tIns="45692" rIns="91381" bIns="45692" numCol="1" anchor="ctr" anchorCtr="0" compatLnSpc="1">
            <a:prstTxWarp prst="textNoShape">
              <a:avLst/>
            </a:prstTxWarp>
          </a:bodyPr>
          <a:lstStyle>
            <a:lvl1pPr algn="l">
              <a:defRPr sz="1100" b="1">
                <a:solidFill>
                  <a:schemeClr val="tx1">
                    <a:lumMod val="75000"/>
                    <a:lumOff val="25000"/>
                  </a:schemeClr>
                </a:solidFill>
                <a:latin typeface="Arial Narrow" pitchFamily="34" charset="0"/>
                <a:ea typeface="ＭＳ Ｐゴシック"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AA07EEE-029C-492D-A17B-6C02F33FAA6F}" type="slidenum">
              <a:rPr kumimoji="0" lang="en-US" sz="1100" b="1" i="0" u="none" strike="noStrike" kern="1200" cap="none" spc="0" normalizeH="0" baseline="0" noProof="0" smtClean="0">
                <a:ln>
                  <a:noFill/>
                </a:ln>
                <a:solidFill>
                  <a:schemeClr val="tx1">
                    <a:lumMod val="75000"/>
                    <a:lumOff val="25000"/>
                  </a:schemeClr>
                </a:solidFill>
                <a:effectLst/>
                <a:uLnTx/>
                <a:uFillTx/>
                <a:latin typeface="Arial Narrow" pitchFamily="34" charset="0"/>
                <a:ea typeface="ＭＳ Ｐゴシック" charset="0"/>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4</a:t>
            </a:fld>
            <a:endParaRPr kumimoji="0" lang="en-US" sz="1100" b="1" i="0" u="none" strike="noStrike" kern="1200" cap="none" spc="0" normalizeH="0" baseline="0" noProof="0" dirty="0">
              <a:ln>
                <a:noFill/>
              </a:ln>
              <a:solidFill>
                <a:schemeClr val="tx1">
                  <a:lumMod val="75000"/>
                  <a:lumOff val="25000"/>
                </a:schemeClr>
              </a:solidFill>
              <a:effectLst/>
              <a:uLnTx/>
              <a:uFillTx/>
              <a:latin typeface="Arial Narrow" pitchFamily="34" charset="0"/>
              <a:ea typeface="ＭＳ Ｐゴシック" charset="0"/>
              <a:cs typeface="Arial" pitchFamily="34" charset="0"/>
            </a:endParaRPr>
          </a:p>
        </p:txBody>
      </p:sp>
      <p:pic>
        <p:nvPicPr>
          <p:cNvPr id="74" name="Picture 73" descr="dollar-1.png"/>
          <p:cNvPicPr>
            <a:picLocks noChangeAspect="1"/>
          </p:cNvPicPr>
          <p:nvPr/>
        </p:nvPicPr>
        <p:blipFill>
          <a:blip r:embed="rId3" cstate="print"/>
          <a:stretch>
            <a:fillRect/>
          </a:stretch>
        </p:blipFill>
        <p:spPr>
          <a:xfrm>
            <a:off x="2865416" y="1356559"/>
            <a:ext cx="4449784" cy="2986841"/>
          </a:xfrm>
          <a:prstGeom prst="rect">
            <a:avLst/>
          </a:prstGeom>
        </p:spPr>
      </p:pic>
      <p:sp>
        <p:nvSpPr>
          <p:cNvPr id="76" name="Rounded Rectangle 75"/>
          <p:cNvSpPr/>
          <p:nvPr/>
        </p:nvSpPr>
        <p:spPr bwMode="auto">
          <a:xfrm>
            <a:off x="4297680" y="2072640"/>
            <a:ext cx="1927860" cy="777240"/>
          </a:xfrm>
          <a:prstGeom prst="roundRect">
            <a:avLst>
              <a:gd name="adj" fmla="val 25926"/>
            </a:avLst>
          </a:prstGeom>
          <a:solidFill>
            <a:srgbClr val="05BDDE"/>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101882" tIns="50941" rIns="101882" bIns="50941" anchor="ctr"/>
          <a:lstStyle/>
          <a:p>
            <a:pPr>
              <a:defRPr/>
            </a:pPr>
            <a:r>
              <a:rPr lang="en-US" dirty="0"/>
              <a:t>Split Dollar</a:t>
            </a:r>
          </a:p>
        </p:txBody>
      </p:sp>
      <p:grpSp>
        <p:nvGrpSpPr>
          <p:cNvPr id="130" name="Group 129"/>
          <p:cNvGrpSpPr/>
          <p:nvPr/>
        </p:nvGrpSpPr>
        <p:grpSpPr>
          <a:xfrm>
            <a:off x="2156778" y="3540760"/>
            <a:ext cx="6415722" cy="777240"/>
            <a:chOff x="2156778" y="3540760"/>
            <a:chExt cx="6415722" cy="777240"/>
          </a:xfrm>
        </p:grpSpPr>
        <p:grpSp>
          <p:nvGrpSpPr>
            <p:cNvPr id="77" name="Group 76"/>
            <p:cNvGrpSpPr/>
            <p:nvPr/>
          </p:nvGrpSpPr>
          <p:grpSpPr>
            <a:xfrm>
              <a:off x="2156778" y="3540760"/>
              <a:ext cx="1927860" cy="777240"/>
              <a:chOff x="2156778" y="3540760"/>
              <a:chExt cx="1927860" cy="777240"/>
            </a:xfrm>
          </p:grpSpPr>
          <p:sp>
            <p:nvSpPr>
              <p:cNvPr id="78" name="Rounded Rectangle 77"/>
              <p:cNvSpPr/>
              <p:nvPr/>
            </p:nvSpPr>
            <p:spPr bwMode="auto">
              <a:xfrm>
                <a:off x="2156778" y="3540760"/>
                <a:ext cx="1927860" cy="777240"/>
              </a:xfrm>
              <a:prstGeom prst="roundRect">
                <a:avLst>
                  <a:gd name="adj" fmla="val 25926"/>
                </a:avLst>
              </a:prstGeom>
              <a:solidFill>
                <a:srgbClr val="0779AC"/>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101882" tIns="50941" rIns="101882" bIns="50941" anchor="ctr"/>
              <a:lstStyle/>
              <a:p>
                <a:pPr>
                  <a:defRPr/>
                </a:pPr>
                <a:endParaRPr lang="en-US" dirty="0"/>
              </a:p>
            </p:txBody>
          </p:sp>
          <p:sp>
            <p:nvSpPr>
              <p:cNvPr id="79" name="Text Box 107"/>
              <p:cNvSpPr txBox="1">
                <a:spLocks noChangeArrowheads="1"/>
              </p:cNvSpPr>
              <p:nvPr/>
            </p:nvSpPr>
            <p:spPr bwMode="auto">
              <a:xfrm>
                <a:off x="2324418" y="3627424"/>
                <a:ext cx="1592580" cy="546132"/>
              </a:xfrm>
              <a:prstGeom prst="rect">
                <a:avLst/>
              </a:prstGeom>
              <a:noFill/>
              <a:ln w="9525">
                <a:noFill/>
                <a:miter lim="800000"/>
                <a:headEnd/>
                <a:tailEnd/>
              </a:ln>
            </p:spPr>
            <p:txBody>
              <a:bodyPr wrap="square" lIns="0" tIns="0" rIns="0" bIns="0" anchor="ctr" anchorCtr="0">
                <a:spAutoFit/>
              </a:bodyPr>
              <a:lstStyle/>
              <a:p>
                <a:pPr eaLnBrk="0" hangingPunct="0"/>
                <a:r>
                  <a:rPr lang="en-US" dirty="0"/>
                  <a:t>Corporate</a:t>
                </a:r>
              </a:p>
              <a:p>
                <a:pPr eaLnBrk="0" hangingPunct="0">
                  <a:lnSpc>
                    <a:spcPts val="1960"/>
                  </a:lnSpc>
                </a:pPr>
                <a:r>
                  <a:rPr lang="en-US" dirty="0"/>
                  <a:t>Split Dollar</a:t>
                </a:r>
              </a:p>
            </p:txBody>
          </p:sp>
        </p:grpSp>
        <p:grpSp>
          <p:nvGrpSpPr>
            <p:cNvPr id="80" name="Group 79"/>
            <p:cNvGrpSpPr/>
            <p:nvPr/>
          </p:nvGrpSpPr>
          <p:grpSpPr>
            <a:xfrm>
              <a:off x="6644640" y="3540760"/>
              <a:ext cx="1927860" cy="777240"/>
              <a:chOff x="6644640" y="3540760"/>
              <a:chExt cx="1927860" cy="777240"/>
            </a:xfrm>
          </p:grpSpPr>
          <p:sp>
            <p:nvSpPr>
              <p:cNvPr id="81" name="Rounded Rectangle 80"/>
              <p:cNvSpPr/>
              <p:nvPr/>
            </p:nvSpPr>
            <p:spPr bwMode="auto">
              <a:xfrm>
                <a:off x="6644640" y="3540760"/>
                <a:ext cx="1927860" cy="777240"/>
              </a:xfrm>
              <a:prstGeom prst="roundRect">
                <a:avLst>
                  <a:gd name="adj" fmla="val 25926"/>
                </a:avLst>
              </a:prstGeom>
              <a:solidFill>
                <a:srgbClr val="0779AC"/>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101882" tIns="50941" rIns="101882" bIns="50941" anchor="ctr"/>
              <a:lstStyle/>
              <a:p>
                <a:pPr>
                  <a:defRPr/>
                </a:pPr>
                <a:endParaRPr lang="en-US" dirty="0"/>
              </a:p>
            </p:txBody>
          </p:sp>
          <p:sp>
            <p:nvSpPr>
              <p:cNvPr id="82" name="Text Box 107"/>
              <p:cNvSpPr txBox="1">
                <a:spLocks noChangeArrowheads="1"/>
              </p:cNvSpPr>
              <p:nvPr/>
            </p:nvSpPr>
            <p:spPr bwMode="auto">
              <a:xfrm>
                <a:off x="6835140" y="3627424"/>
                <a:ext cx="1592580" cy="546132"/>
              </a:xfrm>
              <a:prstGeom prst="rect">
                <a:avLst/>
              </a:prstGeom>
              <a:noFill/>
              <a:ln w="9525">
                <a:noFill/>
                <a:miter lim="800000"/>
                <a:headEnd/>
                <a:tailEnd/>
              </a:ln>
            </p:spPr>
            <p:txBody>
              <a:bodyPr wrap="square" lIns="0" tIns="0" rIns="0" bIns="0" anchor="ctr" anchorCtr="0">
                <a:spAutoFit/>
              </a:bodyPr>
              <a:lstStyle/>
              <a:p>
                <a:pPr eaLnBrk="0" hangingPunct="0"/>
                <a:r>
                  <a:rPr lang="en-US" dirty="0"/>
                  <a:t>Private</a:t>
                </a:r>
              </a:p>
              <a:p>
                <a:pPr eaLnBrk="0" hangingPunct="0">
                  <a:lnSpc>
                    <a:spcPts val="1960"/>
                  </a:lnSpc>
                </a:pPr>
                <a:r>
                  <a:rPr lang="en-US" dirty="0"/>
                  <a:t>Split Dollar</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2" nodeType="withEffect">
                                  <p:stCondLst>
                                    <p:cond delay="500"/>
                                  </p:stCondLst>
                                  <p:iterate type="lt">
                                    <p:tmPct val="0"/>
                                  </p:iterate>
                                  <p:childTnLst>
                                    <p:set>
                                      <p:cBhvr>
                                        <p:cTn id="6" dur="1" fill="hold">
                                          <p:stCondLst>
                                            <p:cond delay="0"/>
                                          </p:stCondLst>
                                        </p:cTn>
                                        <p:tgtEl>
                                          <p:spTgt spid="76"/>
                                        </p:tgtEl>
                                        <p:attrNameLst>
                                          <p:attrName>style.visibility</p:attrName>
                                        </p:attrNameLst>
                                      </p:cBhvr>
                                      <p:to>
                                        <p:strVal val="visible"/>
                                      </p:to>
                                    </p:set>
                                    <p:anim calcmode="lin" valueType="num">
                                      <p:cBhvr>
                                        <p:cTn id="7" dur="1000" fill="hold"/>
                                        <p:tgtEl>
                                          <p:spTgt spid="76"/>
                                        </p:tgtEl>
                                        <p:attrNameLst>
                                          <p:attrName>ppt_w</p:attrName>
                                        </p:attrNameLst>
                                      </p:cBhvr>
                                      <p:tavLst>
                                        <p:tav tm="0">
                                          <p:val>
                                            <p:strVal val="#ppt_w*2.5"/>
                                          </p:val>
                                        </p:tav>
                                        <p:tav tm="100000">
                                          <p:val>
                                            <p:strVal val="#ppt_w"/>
                                          </p:val>
                                        </p:tav>
                                      </p:tavLst>
                                    </p:anim>
                                    <p:anim calcmode="lin" valueType="num">
                                      <p:cBhvr>
                                        <p:cTn id="8" dur="1000" fill="hold"/>
                                        <p:tgtEl>
                                          <p:spTgt spid="76"/>
                                        </p:tgtEl>
                                        <p:attrNameLst>
                                          <p:attrName>ppt_h</p:attrName>
                                        </p:attrNameLst>
                                      </p:cBhvr>
                                      <p:tavLst>
                                        <p:tav tm="0">
                                          <p:val>
                                            <p:strVal val="#ppt_h*0.01"/>
                                          </p:val>
                                        </p:tav>
                                        <p:tav tm="100000">
                                          <p:val>
                                            <p:strVal val="#ppt_h"/>
                                          </p:val>
                                        </p:tav>
                                      </p:tavLst>
                                    </p:anim>
                                    <p:anim calcmode="lin" valueType="num">
                                      <p:cBhvr>
                                        <p:cTn id="9" dur="1000" fill="hold"/>
                                        <p:tgtEl>
                                          <p:spTgt spid="76"/>
                                        </p:tgtEl>
                                        <p:attrNameLst>
                                          <p:attrName>ppt_x</p:attrName>
                                        </p:attrNameLst>
                                      </p:cBhvr>
                                      <p:tavLst>
                                        <p:tav tm="0">
                                          <p:val>
                                            <p:strVal val="#ppt_x"/>
                                          </p:val>
                                        </p:tav>
                                        <p:tav tm="100000">
                                          <p:val>
                                            <p:strVal val="#ppt_x"/>
                                          </p:val>
                                        </p:tav>
                                      </p:tavLst>
                                    </p:anim>
                                    <p:anim calcmode="lin" valueType="num">
                                      <p:cBhvr>
                                        <p:cTn id="10" dur="1000" fill="hold"/>
                                        <p:tgtEl>
                                          <p:spTgt spid="76"/>
                                        </p:tgtEl>
                                        <p:attrNameLst>
                                          <p:attrName>ppt_y</p:attrName>
                                        </p:attrNameLst>
                                      </p:cBhvr>
                                      <p:tavLst>
                                        <p:tav tm="0">
                                          <p:val>
                                            <p:strVal val="#ppt_h+1"/>
                                          </p:val>
                                        </p:tav>
                                        <p:tav tm="100000">
                                          <p:val>
                                            <p:strVal val="#ppt_y"/>
                                          </p:val>
                                        </p:tav>
                                      </p:tavLst>
                                    </p:anim>
                                    <p:animEffect transition="in" filter="fade">
                                      <p:cBhvr>
                                        <p:cTn id="11" dur="1000"/>
                                        <p:tgtEl>
                                          <p:spTgt spid="76"/>
                                        </p:tgtEl>
                                      </p:cBhvr>
                                    </p:animEffect>
                                  </p:childTnLst>
                                </p:cTn>
                              </p:par>
                            </p:childTnLst>
                          </p:cTn>
                        </p:par>
                        <p:par>
                          <p:cTn id="12" fill="hold">
                            <p:stCondLst>
                              <p:cond delay="1500"/>
                            </p:stCondLst>
                            <p:childTnLst>
                              <p:par>
                                <p:cTn id="13" presetID="42" presetClass="entr" presetSubtype="0" fill="hold" nodeType="afterEffect">
                                  <p:stCondLst>
                                    <p:cond delay="750"/>
                                  </p:stCondLst>
                                  <p:childTnLst>
                                    <p:set>
                                      <p:cBhvr>
                                        <p:cTn id="14" dur="1" fill="hold">
                                          <p:stCondLst>
                                            <p:cond delay="0"/>
                                          </p:stCondLst>
                                        </p:cTn>
                                        <p:tgtEl>
                                          <p:spTgt spid="130"/>
                                        </p:tgtEl>
                                        <p:attrNameLst>
                                          <p:attrName>style.visibility</p:attrName>
                                        </p:attrNameLst>
                                      </p:cBhvr>
                                      <p:to>
                                        <p:strVal val="visible"/>
                                      </p:to>
                                    </p:set>
                                    <p:animEffect transition="in" filter="fade">
                                      <p:cBhvr>
                                        <p:cTn id="15" dur="1000"/>
                                        <p:tgtEl>
                                          <p:spTgt spid="130"/>
                                        </p:tgtEl>
                                      </p:cBhvr>
                                    </p:animEffect>
                                    <p:anim calcmode="lin" valueType="num">
                                      <p:cBhvr>
                                        <p:cTn id="16" dur="1000" fill="hold"/>
                                        <p:tgtEl>
                                          <p:spTgt spid="130"/>
                                        </p:tgtEl>
                                        <p:attrNameLst>
                                          <p:attrName>ppt_x</p:attrName>
                                        </p:attrNameLst>
                                      </p:cBhvr>
                                      <p:tavLst>
                                        <p:tav tm="0">
                                          <p:val>
                                            <p:strVal val="#ppt_x"/>
                                          </p:val>
                                        </p:tav>
                                        <p:tav tm="100000">
                                          <p:val>
                                            <p:strVal val="#ppt_x"/>
                                          </p:val>
                                        </p:tav>
                                      </p:tavLst>
                                    </p:anim>
                                    <p:anim calcmode="lin" valueType="num">
                                      <p:cBhvr>
                                        <p:cTn id="17" dur="1000" fill="hold"/>
                                        <p:tgtEl>
                                          <p:spTgt spid="130"/>
                                        </p:tgtEl>
                                        <p:attrNameLst>
                                          <p:attrName>ppt_y</p:attrName>
                                        </p:attrNameLst>
                                      </p:cBhvr>
                                      <p:tavLst>
                                        <p:tav tm="0">
                                          <p:val>
                                            <p:strVal val="#ppt_y+.1"/>
                                          </p:val>
                                        </p:tav>
                                        <p:tav tm="100000">
                                          <p:val>
                                            <p:strVal val="#ppt_y"/>
                                          </p:val>
                                        </p:tav>
                                      </p:tavLst>
                                    </p:anim>
                                  </p:childTnLst>
                                </p:cTn>
                              </p:par>
                            </p:childTnLst>
                          </p:cTn>
                        </p:par>
                        <p:par>
                          <p:cTn id="18" fill="hold">
                            <p:stCondLst>
                              <p:cond delay="3250"/>
                            </p:stCondLst>
                            <p:childTnLst>
                              <p:par>
                                <p:cTn id="19" presetID="47" presetClass="entr" presetSubtype="0" fill="hold" nodeType="afterEffect">
                                  <p:stCondLst>
                                    <p:cond delay="500"/>
                                  </p:stCondLst>
                                  <p:childTnLst>
                                    <p:set>
                                      <p:cBhvr>
                                        <p:cTn id="20" dur="1" fill="hold">
                                          <p:stCondLst>
                                            <p:cond delay="0"/>
                                          </p:stCondLst>
                                        </p:cTn>
                                        <p:tgtEl>
                                          <p:spTgt spid="83"/>
                                        </p:tgtEl>
                                        <p:attrNameLst>
                                          <p:attrName>style.visibility</p:attrName>
                                        </p:attrNameLst>
                                      </p:cBhvr>
                                      <p:to>
                                        <p:strVal val="visible"/>
                                      </p:to>
                                    </p:set>
                                    <p:animEffect transition="in" filter="fade">
                                      <p:cBhvr>
                                        <p:cTn id="21" dur="1000"/>
                                        <p:tgtEl>
                                          <p:spTgt spid="83"/>
                                        </p:tgtEl>
                                      </p:cBhvr>
                                    </p:animEffect>
                                    <p:anim calcmode="lin" valueType="num">
                                      <p:cBhvr>
                                        <p:cTn id="22" dur="1000" fill="hold"/>
                                        <p:tgtEl>
                                          <p:spTgt spid="83"/>
                                        </p:tgtEl>
                                        <p:attrNameLst>
                                          <p:attrName>ppt_x</p:attrName>
                                        </p:attrNameLst>
                                      </p:cBhvr>
                                      <p:tavLst>
                                        <p:tav tm="0">
                                          <p:val>
                                            <p:strVal val="#ppt_x"/>
                                          </p:val>
                                        </p:tav>
                                        <p:tav tm="100000">
                                          <p:val>
                                            <p:strVal val="#ppt_x"/>
                                          </p:val>
                                        </p:tav>
                                      </p:tavLst>
                                    </p:anim>
                                    <p:anim calcmode="lin" valueType="num">
                                      <p:cBhvr>
                                        <p:cTn id="23" dur="1000" fill="hold"/>
                                        <p:tgtEl>
                                          <p:spTgt spid="83"/>
                                        </p:tgtEl>
                                        <p:attrNameLst>
                                          <p:attrName>ppt_y</p:attrName>
                                        </p:attrNameLst>
                                      </p:cBhvr>
                                      <p:tavLst>
                                        <p:tav tm="0">
                                          <p:val>
                                            <p:strVal val="#ppt_y-.1"/>
                                          </p:val>
                                        </p:tav>
                                        <p:tav tm="100000">
                                          <p:val>
                                            <p:strVal val="#ppt_y"/>
                                          </p:val>
                                        </p:tav>
                                      </p:tavLst>
                                    </p:anim>
                                  </p:childTnLst>
                                </p:cTn>
                              </p:par>
                            </p:childTnLst>
                          </p:cTn>
                        </p:par>
                        <p:par>
                          <p:cTn id="24" fill="hold">
                            <p:stCondLst>
                              <p:cond delay="4750"/>
                            </p:stCondLst>
                            <p:childTnLst>
                              <p:par>
                                <p:cTn id="25" presetID="47" presetClass="entr" presetSubtype="0" fill="hold" nodeType="after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fade">
                                      <p:cBhvr>
                                        <p:cTn id="27" dur="1000"/>
                                        <p:tgtEl>
                                          <p:spTgt spid="92"/>
                                        </p:tgtEl>
                                      </p:cBhvr>
                                    </p:animEffect>
                                    <p:anim calcmode="lin" valueType="num">
                                      <p:cBhvr>
                                        <p:cTn id="28" dur="1000" fill="hold"/>
                                        <p:tgtEl>
                                          <p:spTgt spid="92"/>
                                        </p:tgtEl>
                                        <p:attrNameLst>
                                          <p:attrName>ppt_x</p:attrName>
                                        </p:attrNameLst>
                                      </p:cBhvr>
                                      <p:tavLst>
                                        <p:tav tm="0">
                                          <p:val>
                                            <p:strVal val="#ppt_x"/>
                                          </p:val>
                                        </p:tav>
                                        <p:tav tm="100000">
                                          <p:val>
                                            <p:strVal val="#ppt_x"/>
                                          </p:val>
                                        </p:tav>
                                      </p:tavLst>
                                    </p:anim>
                                    <p:anim calcmode="lin" valueType="num">
                                      <p:cBhvr>
                                        <p:cTn id="2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noChangeArrowheads="1"/>
          </p:cNvSpPr>
          <p:nvPr>
            <p:ph type="body" sz="quarter" idx="13"/>
          </p:nvPr>
        </p:nvSpPr>
        <p:spPr>
          <a:xfrm>
            <a:off x="1143000" y="1783080"/>
            <a:ext cx="7620000" cy="1722120"/>
          </a:xfrm>
        </p:spPr>
        <p:txBody>
          <a:bodyPr/>
          <a:lstStyle/>
          <a:p>
            <a:r>
              <a:rPr lang="en-US" dirty="0"/>
              <a:t>Governed by Final Split Dollar Regulations</a:t>
            </a:r>
          </a:p>
          <a:p>
            <a:pPr marL="1150938" lvl="1" indent="-344488">
              <a:buNone/>
            </a:pPr>
            <a:r>
              <a:rPr lang="en-US" dirty="0">
                <a:solidFill>
                  <a:srgbClr val="8C8686"/>
                </a:solidFill>
              </a:rPr>
              <a:t>– Applies to arrangements after Sept. 17, 2003</a:t>
            </a:r>
          </a:p>
          <a:p>
            <a:pPr marL="1150938" lvl="1" indent="-344488">
              <a:buNone/>
            </a:pPr>
            <a:r>
              <a:rPr lang="en-US" dirty="0">
                <a:solidFill>
                  <a:srgbClr val="8C8686"/>
                </a:solidFill>
              </a:rPr>
              <a:t>– Two regimes</a:t>
            </a:r>
          </a:p>
        </p:txBody>
      </p:sp>
      <p:sp>
        <p:nvSpPr>
          <p:cNvPr id="11" name="Title 10"/>
          <p:cNvSpPr>
            <a:spLocks noGrp="1"/>
          </p:cNvSpPr>
          <p:nvPr>
            <p:ph type="title"/>
          </p:nvPr>
        </p:nvSpPr>
        <p:spPr/>
        <p:txBody>
          <a:bodyPr/>
          <a:lstStyle/>
          <a:p>
            <a:r>
              <a:rPr lang="en-US"/>
              <a:t>New Split Dollar Arrangements</a:t>
            </a:r>
            <a:endParaRPr lang="en-US" dirty="0"/>
          </a:p>
        </p:txBody>
      </p:sp>
      <p:sp>
        <p:nvSpPr>
          <p:cNvPr id="37" name="Rectangle 36"/>
          <p:cNvSpPr/>
          <p:nvPr/>
        </p:nvSpPr>
        <p:spPr>
          <a:xfrm>
            <a:off x="2219734" y="3505200"/>
            <a:ext cx="6172200" cy="1447800"/>
          </a:xfrm>
          <a:prstGeom prst="rect">
            <a:avLst/>
          </a:prstGeom>
          <a:solidFill>
            <a:srgbClr val="C4C4C0">
              <a:alpha val="40000"/>
            </a:srgbClr>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9" name="Rectangle 3"/>
          <p:cNvSpPr txBox="1">
            <a:spLocks noChangeArrowheads="1"/>
          </p:cNvSpPr>
          <p:nvPr/>
        </p:nvSpPr>
        <p:spPr>
          <a:xfrm>
            <a:off x="1676400" y="3657600"/>
            <a:ext cx="6314666" cy="1219200"/>
          </a:xfrm>
          <a:prstGeom prst="rect">
            <a:avLst/>
          </a:prstGeom>
        </p:spPr>
        <p:txBody>
          <a:bodyPr lIns="0" tIns="0" rIns="0" bIns="0"/>
          <a:lstStyle/>
          <a:p>
            <a:pPr marL="1143000" marR="0" lvl="2" indent="-228600" algn="l" defTabSz="1014413" rtl="0" eaLnBrk="1" fontAlgn="base" latinLnBrk="0" hangingPunct="1">
              <a:lnSpc>
                <a:spcPct val="100000"/>
              </a:lnSpc>
              <a:spcBef>
                <a:spcPct val="20000"/>
              </a:spcBef>
              <a:spcAft>
                <a:spcPts val="0"/>
              </a:spcAft>
              <a:buClrTx/>
              <a:buSzTx/>
              <a:buFont typeface="Arial" charset="0"/>
              <a:buNone/>
              <a:tabLst>
                <a:tab pos="365125" algn="l"/>
              </a:tabLst>
              <a:defRPr/>
            </a:pPr>
            <a:r>
              <a:rPr kumimoji="0" lang="en-US" sz="2200" b="0" i="0" u="none" strike="noStrike" kern="1200" cap="none" spc="0" normalizeH="0" baseline="0" noProof="0" dirty="0">
                <a:ln>
                  <a:noFill/>
                </a:ln>
                <a:solidFill>
                  <a:srgbClr val="0089B9"/>
                </a:solidFill>
                <a:effectLst/>
                <a:uLnTx/>
                <a:uFillTx/>
                <a:latin typeface="Arial" pitchFamily="34" charset="0"/>
                <a:ea typeface="ヒラギノ角ゴ Pro W3" charset="-128"/>
                <a:cs typeface="Arial" pitchFamily="34" charset="0"/>
              </a:rPr>
              <a:t>Economic benefit</a:t>
            </a:r>
          </a:p>
          <a:p>
            <a:pPr marL="1314450" marR="0" lvl="3" indent="-223838" algn="l" defTabSz="1014413" rtl="0" eaLnBrk="1" fontAlgn="base" latinLnBrk="0" hangingPunct="1">
              <a:lnSpc>
                <a:spcPct val="100000"/>
              </a:lnSpc>
              <a:spcBef>
                <a:spcPct val="20000"/>
              </a:spcBef>
              <a:spcAft>
                <a:spcPct val="0"/>
              </a:spcAft>
              <a:buClrTx/>
              <a:buSzTx/>
              <a:tabLst/>
              <a:defRPr/>
            </a:pPr>
            <a:r>
              <a:rPr lang="en-US" sz="2000" b="0" dirty="0">
                <a:solidFill>
                  <a:srgbClr val="003158"/>
                </a:solidFill>
                <a:latin typeface="Arial" pitchFamily="34" charset="0"/>
                <a:ea typeface="ヒラギノ角ゴ Pro W3" charset="-128"/>
                <a:cs typeface="Arial" pitchFamily="34" charset="0"/>
              </a:rPr>
              <a:t>–</a:t>
            </a:r>
            <a:r>
              <a:rPr kumimoji="0" lang="en-US" sz="2000" b="0" i="0" u="none" strike="noStrike" kern="1200" cap="none" spc="0" normalizeH="0" baseline="0" noProof="0" dirty="0">
                <a:ln>
                  <a:noFill/>
                </a:ln>
                <a:solidFill>
                  <a:srgbClr val="003158"/>
                </a:solidFill>
                <a:effectLst/>
                <a:uLnTx/>
                <a:uFillTx/>
                <a:latin typeface="Arial" pitchFamily="34" charset="0"/>
                <a:ea typeface="ヒラギノ角ゴ Pro W3" charset="-128"/>
                <a:cs typeface="Arial" pitchFamily="34" charset="0"/>
              </a:rPr>
              <a:t> Non-equity collateral assignment</a:t>
            </a:r>
          </a:p>
          <a:p>
            <a:pPr marL="1314450" lvl="3" indent="-223838" algn="l" defTabSz="1014413">
              <a:spcBef>
                <a:spcPct val="20000"/>
              </a:spcBef>
              <a:defRPr/>
            </a:pPr>
            <a:r>
              <a:rPr lang="en-US" sz="2000" b="0" dirty="0">
                <a:solidFill>
                  <a:srgbClr val="003158"/>
                </a:solidFill>
                <a:latin typeface="Arial" pitchFamily="34" charset="0"/>
                <a:ea typeface="ヒラギノ角ゴ Pro W3" charset="-128"/>
                <a:cs typeface="Arial" pitchFamily="34" charset="0"/>
              </a:rPr>
              <a:t>– Endorsement</a:t>
            </a:r>
            <a:endParaRPr kumimoji="0" lang="en-US" sz="2000" b="0" i="0" u="none" strike="noStrike" kern="1200" cap="none" spc="0" normalizeH="0" baseline="0" noProof="0" dirty="0">
              <a:ln>
                <a:noFill/>
              </a:ln>
              <a:solidFill>
                <a:srgbClr val="003158"/>
              </a:solidFill>
              <a:effectLst/>
              <a:uLnTx/>
              <a:uFillTx/>
              <a:latin typeface="Arial" pitchFamily="34" charset="0"/>
              <a:ea typeface="ヒラギノ角ゴ Pro W3" charset="-128"/>
              <a:cs typeface="Arial" pitchFamily="34" charset="0"/>
            </a:endParaRPr>
          </a:p>
        </p:txBody>
      </p:sp>
      <p:sp>
        <p:nvSpPr>
          <p:cNvPr id="40" name="Rectangle 39"/>
          <p:cNvSpPr/>
          <p:nvPr/>
        </p:nvSpPr>
        <p:spPr>
          <a:xfrm>
            <a:off x="2219734" y="5181600"/>
            <a:ext cx="6172200" cy="1447800"/>
          </a:xfrm>
          <a:prstGeom prst="rect">
            <a:avLst/>
          </a:prstGeom>
          <a:solidFill>
            <a:srgbClr val="C4C4C0">
              <a:alpha val="40000"/>
            </a:srgbClr>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1" name="Rectangle 3"/>
          <p:cNvSpPr txBox="1">
            <a:spLocks noChangeArrowheads="1"/>
          </p:cNvSpPr>
          <p:nvPr/>
        </p:nvSpPr>
        <p:spPr>
          <a:xfrm>
            <a:off x="1676400" y="5334000"/>
            <a:ext cx="6314666" cy="1219200"/>
          </a:xfrm>
          <a:prstGeom prst="rect">
            <a:avLst/>
          </a:prstGeom>
        </p:spPr>
        <p:txBody>
          <a:bodyPr lIns="0" tIns="0" rIns="0" bIns="0"/>
          <a:lstStyle/>
          <a:p>
            <a:pPr marL="1143000" marR="0" lvl="2" indent="-228600" algn="l" defTabSz="1014413" rtl="0" eaLnBrk="1" fontAlgn="base" latinLnBrk="0" hangingPunct="1">
              <a:lnSpc>
                <a:spcPct val="100000"/>
              </a:lnSpc>
              <a:spcBef>
                <a:spcPct val="20000"/>
              </a:spcBef>
              <a:spcAft>
                <a:spcPts val="0"/>
              </a:spcAft>
              <a:buClrTx/>
              <a:buSzTx/>
              <a:buFont typeface="Arial" charset="0"/>
              <a:buNone/>
              <a:tabLst>
                <a:tab pos="365125" algn="l"/>
              </a:tabLst>
              <a:defRPr/>
            </a:pPr>
            <a:r>
              <a:rPr kumimoji="0" lang="en-US" sz="2200" b="0" i="0" u="none" strike="noStrike" kern="1200" cap="none" spc="0" normalizeH="0" baseline="0" noProof="0" dirty="0">
                <a:ln>
                  <a:noFill/>
                </a:ln>
                <a:solidFill>
                  <a:srgbClr val="0089B9"/>
                </a:solidFill>
                <a:effectLst/>
                <a:uLnTx/>
                <a:uFillTx/>
                <a:latin typeface="Arial" pitchFamily="34" charset="0"/>
                <a:ea typeface="ヒラギノ角ゴ Pro W3" charset="-128"/>
                <a:cs typeface="Arial" pitchFamily="34" charset="0"/>
              </a:rPr>
              <a:t>Loan</a:t>
            </a:r>
          </a:p>
          <a:p>
            <a:pPr marL="1314450" lvl="3" indent="-223838" algn="l" defTabSz="1014413">
              <a:spcBef>
                <a:spcPct val="20000"/>
              </a:spcBef>
              <a:defRPr/>
            </a:pPr>
            <a:r>
              <a:rPr lang="en-US" sz="2000" b="0" dirty="0">
                <a:solidFill>
                  <a:srgbClr val="003158"/>
                </a:solidFill>
                <a:latin typeface="Arial" pitchFamily="34" charset="0"/>
                <a:ea typeface="ヒラギノ角ゴ Pro W3" charset="-128"/>
                <a:cs typeface="Arial" pitchFamily="34" charset="0"/>
              </a:rPr>
              <a:t>– Demand loan</a:t>
            </a:r>
            <a:endParaRPr kumimoji="0" lang="en-US" sz="2000" b="0" i="0" u="none" strike="noStrike" kern="1200" cap="none" spc="0" normalizeH="0" baseline="0" noProof="0" dirty="0">
              <a:ln>
                <a:noFill/>
              </a:ln>
              <a:solidFill>
                <a:srgbClr val="003158"/>
              </a:solidFill>
              <a:effectLst/>
              <a:uLnTx/>
              <a:uFillTx/>
              <a:latin typeface="Arial" pitchFamily="34" charset="0"/>
              <a:ea typeface="ヒラギノ角ゴ Pro W3" charset="-128"/>
              <a:cs typeface="Arial" pitchFamily="34" charset="0"/>
            </a:endParaRPr>
          </a:p>
          <a:p>
            <a:pPr marL="1314450" lvl="3" indent="-223838" algn="l" defTabSz="1014413">
              <a:spcBef>
                <a:spcPct val="20000"/>
              </a:spcBef>
              <a:defRPr/>
            </a:pPr>
            <a:r>
              <a:rPr lang="en-US" sz="2000" b="0" dirty="0">
                <a:solidFill>
                  <a:srgbClr val="003158"/>
                </a:solidFill>
                <a:latin typeface="Arial" pitchFamily="34" charset="0"/>
                <a:ea typeface="ヒラギノ角ゴ Pro W3" charset="-128"/>
                <a:cs typeface="Arial" pitchFamily="34" charset="0"/>
              </a:rPr>
              <a:t>– Term </a:t>
            </a:r>
            <a:r>
              <a:rPr kumimoji="0" lang="en-US" sz="2000" b="0" i="0" u="none" strike="noStrike" kern="1200" cap="none" spc="0" normalizeH="0" baseline="0" noProof="0" dirty="0">
                <a:ln>
                  <a:noFill/>
                </a:ln>
                <a:solidFill>
                  <a:srgbClr val="003158"/>
                </a:solidFill>
                <a:effectLst/>
                <a:uLnTx/>
                <a:uFillTx/>
                <a:latin typeface="Arial" pitchFamily="34" charset="0"/>
                <a:ea typeface="ヒラギノ角ゴ Pro W3" charset="-128"/>
                <a:cs typeface="Arial" pitchFamily="34" charset="0"/>
              </a:rPr>
              <a:t>loan</a:t>
            </a:r>
          </a:p>
        </p:txBody>
      </p:sp>
      <p:sp>
        <p:nvSpPr>
          <p:cNvPr id="44" name="Footer Placeholder 12"/>
          <p:cNvSpPr txBox="1">
            <a:spLocks/>
          </p:cNvSpPr>
          <p:nvPr/>
        </p:nvSpPr>
        <p:spPr>
          <a:xfrm>
            <a:off x="849313" y="7268680"/>
            <a:ext cx="4114800" cy="490537"/>
          </a:xfrm>
          <a:prstGeom prst="rect">
            <a:avLst/>
          </a:prstGeom>
        </p:spPr>
        <p:txBody>
          <a:bodyPr vert="horz" wrap="square" lIns="91381" tIns="45692" rIns="91381" bIns="45692" numCol="1" anchor="ctr" anchorCtr="0" compatLnSpc="1">
            <a:prstTxWarp prst="textNoShape">
              <a:avLst/>
            </a:prstTxWarp>
          </a:bodyPr>
          <a:lstStyle>
            <a:lvl1pPr>
              <a:defRPr sz="1000" b="1" cap="all" baseline="0">
                <a:solidFill>
                  <a:schemeClr val="tx1">
                    <a:lumMod val="75000"/>
                    <a:lumOff val="25000"/>
                  </a:schemeClr>
                </a:solidFill>
                <a:latin typeface="Arial Narrow" pitchFamily="34" charset="0"/>
                <a:ea typeface="ＭＳ Ｐゴシック"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all" spc="0" normalizeH="0" baseline="0" noProof="0">
                <a:ln>
                  <a:noFill/>
                </a:ln>
                <a:solidFill>
                  <a:schemeClr val="tx1">
                    <a:lumMod val="75000"/>
                    <a:lumOff val="25000"/>
                  </a:schemeClr>
                </a:solidFill>
                <a:effectLst/>
                <a:uLnTx/>
                <a:uFillTx/>
                <a:latin typeface="Arial Narrow" pitchFamily="34" charset="0"/>
                <a:ea typeface="ＭＳ Ｐゴシック" charset="0"/>
                <a:cs typeface="Arial" pitchFamily="34" charset="0"/>
              </a:rPr>
              <a:t>NOT FOR CONSUMER USE.</a:t>
            </a:r>
            <a:endParaRPr kumimoji="0" lang="en-US" sz="1000" b="1" i="0" u="none" strike="noStrike" kern="1200" cap="all" spc="0" normalizeH="0" baseline="0" noProof="0" dirty="0">
              <a:ln>
                <a:noFill/>
              </a:ln>
              <a:solidFill>
                <a:schemeClr val="tx1">
                  <a:lumMod val="75000"/>
                  <a:lumOff val="25000"/>
                </a:schemeClr>
              </a:solidFill>
              <a:effectLst/>
              <a:uLnTx/>
              <a:uFillTx/>
              <a:latin typeface="Arial Narrow" pitchFamily="34" charset="0"/>
              <a:ea typeface="ＭＳ Ｐゴシック" charset="0"/>
              <a:cs typeface="Arial" pitchFamily="34" charset="0"/>
            </a:endParaRPr>
          </a:p>
        </p:txBody>
      </p:sp>
      <p:sp>
        <p:nvSpPr>
          <p:cNvPr id="45" name="Slide Number Placeholder 13"/>
          <p:cNvSpPr txBox="1">
            <a:spLocks/>
          </p:cNvSpPr>
          <p:nvPr/>
        </p:nvSpPr>
        <p:spPr>
          <a:xfrm>
            <a:off x="481013" y="7268680"/>
            <a:ext cx="409575" cy="490537"/>
          </a:xfrm>
          <a:prstGeom prst="rect">
            <a:avLst/>
          </a:prstGeom>
        </p:spPr>
        <p:txBody>
          <a:bodyPr vert="horz" wrap="square" lIns="91381" tIns="45692" rIns="91381" bIns="45692" numCol="1" anchor="ctr" anchorCtr="0" compatLnSpc="1">
            <a:prstTxWarp prst="textNoShape">
              <a:avLst/>
            </a:prstTxWarp>
          </a:bodyPr>
          <a:lstStyle>
            <a:lvl1pPr algn="l">
              <a:defRPr sz="1100" b="1">
                <a:solidFill>
                  <a:schemeClr val="tx1">
                    <a:lumMod val="75000"/>
                    <a:lumOff val="25000"/>
                  </a:schemeClr>
                </a:solidFill>
                <a:latin typeface="Arial Narrow" pitchFamily="34" charset="0"/>
                <a:ea typeface="ＭＳ Ｐゴシック"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AA07EEE-029C-492D-A17B-6C02F33FAA6F}" type="slidenum">
              <a:rPr kumimoji="0" lang="en-US" sz="1100" b="1" i="0" u="none" strike="noStrike" kern="1200" cap="none" spc="0" normalizeH="0" baseline="0" noProof="0" smtClean="0">
                <a:ln>
                  <a:noFill/>
                </a:ln>
                <a:solidFill>
                  <a:schemeClr val="tx1">
                    <a:lumMod val="75000"/>
                    <a:lumOff val="25000"/>
                  </a:schemeClr>
                </a:solidFill>
                <a:effectLst/>
                <a:uLnTx/>
                <a:uFillTx/>
                <a:latin typeface="Arial Narrow" pitchFamily="34" charset="0"/>
                <a:ea typeface="ＭＳ Ｐゴシック" charset="0"/>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5</a:t>
            </a:fld>
            <a:endParaRPr kumimoji="0" lang="en-US" sz="1100" b="1" i="0" u="none" strike="noStrike" kern="1200" cap="none" spc="0" normalizeH="0" baseline="0" noProof="0" dirty="0">
              <a:ln>
                <a:noFill/>
              </a:ln>
              <a:solidFill>
                <a:schemeClr val="tx1">
                  <a:lumMod val="75000"/>
                  <a:lumOff val="25000"/>
                </a:schemeClr>
              </a:solidFill>
              <a:effectLst/>
              <a:uLnTx/>
              <a:uFillTx/>
              <a:latin typeface="Arial Narrow" pitchFamily="34" charset="0"/>
              <a:ea typeface="ＭＳ Ｐゴシック"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990600" y="1905000"/>
            <a:ext cx="8153400" cy="4831080"/>
          </a:xfrm>
        </p:spPr>
        <p:txBody>
          <a:bodyPr/>
          <a:lstStyle/>
          <a:p>
            <a:pPr>
              <a:lnSpc>
                <a:spcPts val="3000"/>
              </a:lnSpc>
              <a:spcAft>
                <a:spcPts val="2400"/>
              </a:spcAft>
            </a:pPr>
            <a:r>
              <a:rPr lang="en-US" dirty="0"/>
              <a:t>May be cost-effective method of using corporate dollars to provide personal life insurance benefits</a:t>
            </a:r>
          </a:p>
          <a:p>
            <a:pPr>
              <a:lnSpc>
                <a:spcPts val="3000"/>
              </a:lnSpc>
              <a:spcAft>
                <a:spcPts val="2400"/>
              </a:spcAft>
            </a:pPr>
            <a:r>
              <a:rPr lang="en-US" dirty="0"/>
              <a:t>May provide income protection</a:t>
            </a:r>
          </a:p>
          <a:p>
            <a:pPr>
              <a:lnSpc>
                <a:spcPts val="3000"/>
              </a:lnSpc>
              <a:spcAft>
                <a:spcPts val="2400"/>
              </a:spcAft>
            </a:pPr>
            <a:r>
              <a:rPr lang="en-US" dirty="0"/>
              <a:t>May provide supplemental retirement income</a:t>
            </a:r>
          </a:p>
          <a:p>
            <a:pPr>
              <a:lnSpc>
                <a:spcPts val="3000"/>
              </a:lnSpc>
              <a:spcAft>
                <a:spcPts val="2400"/>
              </a:spcAft>
            </a:pPr>
            <a:r>
              <a:rPr lang="en-US" dirty="0"/>
              <a:t>May be used in conjunction with executive benefits or buy-sell planning</a:t>
            </a:r>
          </a:p>
          <a:p>
            <a:pPr>
              <a:lnSpc>
                <a:spcPts val="3000"/>
              </a:lnSpc>
              <a:spcAft>
                <a:spcPts val="2400"/>
              </a:spcAft>
            </a:pPr>
            <a:r>
              <a:rPr lang="en-US" dirty="0"/>
              <a:t>Governed by IRC 409A</a:t>
            </a:r>
          </a:p>
          <a:p>
            <a:pPr>
              <a:lnSpc>
                <a:spcPts val="3000"/>
              </a:lnSpc>
            </a:pPr>
            <a:endParaRPr lang="en-US" dirty="0"/>
          </a:p>
        </p:txBody>
      </p:sp>
      <p:sp>
        <p:nvSpPr>
          <p:cNvPr id="11" name="Title 10"/>
          <p:cNvSpPr>
            <a:spLocks noGrp="1"/>
          </p:cNvSpPr>
          <p:nvPr>
            <p:ph type="title"/>
          </p:nvPr>
        </p:nvSpPr>
        <p:spPr/>
        <p:txBody>
          <a:bodyPr/>
          <a:lstStyle/>
          <a:p>
            <a:r>
              <a:rPr lang="en-US" dirty="0"/>
              <a:t>Corporate Split Dollar</a:t>
            </a:r>
          </a:p>
        </p:txBody>
      </p:sp>
      <p:sp>
        <p:nvSpPr>
          <p:cNvPr id="17" name="Footer Placeholder 12"/>
          <p:cNvSpPr txBox="1">
            <a:spLocks/>
          </p:cNvSpPr>
          <p:nvPr/>
        </p:nvSpPr>
        <p:spPr>
          <a:xfrm>
            <a:off x="849313" y="7268680"/>
            <a:ext cx="4114800" cy="490537"/>
          </a:xfrm>
          <a:prstGeom prst="rect">
            <a:avLst/>
          </a:prstGeom>
        </p:spPr>
        <p:txBody>
          <a:bodyPr vert="horz" wrap="square" lIns="91381" tIns="45692" rIns="91381" bIns="45692" numCol="1" anchor="ctr" anchorCtr="0" compatLnSpc="1">
            <a:prstTxWarp prst="textNoShape">
              <a:avLst/>
            </a:prstTxWarp>
          </a:bodyPr>
          <a:lstStyle>
            <a:lvl1pPr>
              <a:defRPr sz="1000" b="1" cap="all" baseline="0">
                <a:solidFill>
                  <a:schemeClr val="tx1">
                    <a:lumMod val="75000"/>
                    <a:lumOff val="25000"/>
                  </a:schemeClr>
                </a:solidFill>
                <a:latin typeface="Arial Narrow" pitchFamily="34" charset="0"/>
                <a:ea typeface="ＭＳ Ｐゴシック"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all" spc="0" normalizeH="0" baseline="0" noProof="0">
                <a:ln>
                  <a:noFill/>
                </a:ln>
                <a:solidFill>
                  <a:schemeClr val="tx1">
                    <a:lumMod val="75000"/>
                    <a:lumOff val="25000"/>
                  </a:schemeClr>
                </a:solidFill>
                <a:effectLst/>
                <a:uLnTx/>
                <a:uFillTx/>
                <a:latin typeface="Arial Narrow" pitchFamily="34" charset="0"/>
                <a:ea typeface="ＭＳ Ｐゴシック" charset="0"/>
                <a:cs typeface="Arial" pitchFamily="34" charset="0"/>
              </a:rPr>
              <a:t>NOT FOR CONSUMER USE.</a:t>
            </a:r>
            <a:endParaRPr kumimoji="0" lang="en-US" sz="1000" b="1" i="0" u="none" strike="noStrike" kern="1200" cap="all" spc="0" normalizeH="0" baseline="0" noProof="0" dirty="0">
              <a:ln>
                <a:noFill/>
              </a:ln>
              <a:solidFill>
                <a:schemeClr val="tx1">
                  <a:lumMod val="75000"/>
                  <a:lumOff val="25000"/>
                </a:schemeClr>
              </a:solidFill>
              <a:effectLst/>
              <a:uLnTx/>
              <a:uFillTx/>
              <a:latin typeface="Arial Narrow" pitchFamily="34" charset="0"/>
              <a:ea typeface="ＭＳ Ｐゴシック" charset="0"/>
              <a:cs typeface="Arial" pitchFamily="34" charset="0"/>
            </a:endParaRPr>
          </a:p>
        </p:txBody>
      </p:sp>
      <p:sp>
        <p:nvSpPr>
          <p:cNvPr id="18" name="Slide Number Placeholder 13"/>
          <p:cNvSpPr txBox="1">
            <a:spLocks/>
          </p:cNvSpPr>
          <p:nvPr/>
        </p:nvSpPr>
        <p:spPr>
          <a:xfrm>
            <a:off x="481013" y="7268680"/>
            <a:ext cx="409575" cy="490537"/>
          </a:xfrm>
          <a:prstGeom prst="rect">
            <a:avLst/>
          </a:prstGeom>
        </p:spPr>
        <p:txBody>
          <a:bodyPr vert="horz" wrap="square" lIns="91381" tIns="45692" rIns="91381" bIns="45692" numCol="1" anchor="ctr" anchorCtr="0" compatLnSpc="1">
            <a:prstTxWarp prst="textNoShape">
              <a:avLst/>
            </a:prstTxWarp>
          </a:bodyPr>
          <a:lstStyle>
            <a:lvl1pPr algn="l">
              <a:defRPr sz="1100" b="1">
                <a:solidFill>
                  <a:schemeClr val="tx1">
                    <a:lumMod val="75000"/>
                    <a:lumOff val="25000"/>
                  </a:schemeClr>
                </a:solidFill>
                <a:latin typeface="Arial Narrow" pitchFamily="34" charset="0"/>
                <a:ea typeface="ＭＳ Ｐゴシック"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AA07EEE-029C-492D-A17B-6C02F33FAA6F}" type="slidenum">
              <a:rPr kumimoji="0" lang="en-US" sz="1100" b="1" i="0" u="none" strike="noStrike" kern="1200" cap="none" spc="0" normalizeH="0" baseline="0" noProof="0" smtClean="0">
                <a:ln>
                  <a:noFill/>
                </a:ln>
                <a:solidFill>
                  <a:schemeClr val="tx1">
                    <a:lumMod val="75000"/>
                    <a:lumOff val="25000"/>
                  </a:schemeClr>
                </a:solidFill>
                <a:effectLst/>
                <a:uLnTx/>
                <a:uFillTx/>
                <a:latin typeface="Arial Narrow" pitchFamily="34" charset="0"/>
                <a:ea typeface="ＭＳ Ｐゴシック" charset="0"/>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en-US" sz="1100" b="1" i="0" u="none" strike="noStrike" kern="1200" cap="none" spc="0" normalizeH="0" baseline="0" noProof="0" dirty="0">
              <a:ln>
                <a:noFill/>
              </a:ln>
              <a:solidFill>
                <a:schemeClr val="tx1">
                  <a:lumMod val="75000"/>
                  <a:lumOff val="25000"/>
                </a:schemeClr>
              </a:solidFill>
              <a:effectLst/>
              <a:uLnTx/>
              <a:uFillTx/>
              <a:latin typeface="Arial Narrow" pitchFamily="34" charset="0"/>
              <a:ea typeface="ＭＳ Ｐゴシック"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1"/>
          <p:cNvSpPr>
            <a:spLocks noGrp="1" noChangeArrowheads="1"/>
          </p:cNvSpPr>
          <p:nvPr>
            <p:ph type="body" sz="quarter" idx="13"/>
          </p:nvPr>
        </p:nvSpPr>
        <p:spPr>
          <a:xfrm>
            <a:off x="4038600" y="1752600"/>
            <a:ext cx="5715000" cy="5638800"/>
          </a:xfrm>
        </p:spPr>
        <p:txBody>
          <a:bodyPr/>
          <a:lstStyle/>
          <a:p>
            <a:r>
              <a:rPr lang="en-US" dirty="0"/>
              <a:t>Business owners </a:t>
            </a:r>
            <a:r>
              <a:rPr lang="en-US" sz="1600" b="1" cap="all" spc="-150" dirty="0"/>
              <a:t>( C  </a:t>
            </a:r>
            <a:r>
              <a:rPr lang="en-US" sz="1600" b="1" cap="all" dirty="0"/>
              <a:t>corporations</a:t>
            </a:r>
            <a:r>
              <a:rPr lang="en-US" sz="1600" b="1" cap="all" spc="-300" dirty="0"/>
              <a:t> </a:t>
            </a:r>
            <a:r>
              <a:rPr lang="en-US" sz="1600" b="1" cap="all" dirty="0"/>
              <a:t>)</a:t>
            </a:r>
            <a:endParaRPr lang="en-US" sz="1800" b="1" i="1" dirty="0"/>
          </a:p>
          <a:p>
            <a:pPr marL="1087438" lvl="1" indent="-284163">
              <a:lnSpc>
                <a:spcPts val="2580"/>
              </a:lnSpc>
              <a:spcAft>
                <a:spcPts val="1600"/>
              </a:spcAft>
              <a:buClr>
                <a:schemeClr val="tx1">
                  <a:lumMod val="75000"/>
                  <a:lumOff val="25000"/>
                </a:schemeClr>
              </a:buClr>
              <a:buNone/>
            </a:pPr>
            <a:r>
              <a:rPr lang="en-US" dirty="0">
                <a:solidFill>
                  <a:srgbClr val="8C8686"/>
                </a:solidFill>
              </a:rPr>
              <a:t>– Who need the protection offered by life insurance</a:t>
            </a:r>
          </a:p>
          <a:p>
            <a:pPr marL="1087438" lvl="1" indent="-284163">
              <a:lnSpc>
                <a:spcPts val="2580"/>
              </a:lnSpc>
              <a:spcAft>
                <a:spcPts val="1600"/>
              </a:spcAft>
              <a:buNone/>
            </a:pPr>
            <a:r>
              <a:rPr lang="en-US" dirty="0">
                <a:solidFill>
                  <a:srgbClr val="8C8686"/>
                </a:solidFill>
              </a:rPr>
              <a:t>– Who are planning for retirement</a:t>
            </a:r>
          </a:p>
          <a:p>
            <a:pPr marL="1087438" lvl="1" indent="-284163">
              <a:lnSpc>
                <a:spcPts val="2580"/>
              </a:lnSpc>
              <a:spcAft>
                <a:spcPts val="1600"/>
              </a:spcAft>
              <a:buNone/>
            </a:pPr>
            <a:r>
              <a:rPr lang="en-US" dirty="0">
                <a:solidFill>
                  <a:srgbClr val="8C8686"/>
                </a:solidFill>
              </a:rPr>
              <a:t>– Who are looking to help supplement retirement income in a tax-advantaged way</a:t>
            </a:r>
          </a:p>
          <a:p>
            <a:pPr marL="1087438" lvl="1" indent="-284163">
              <a:lnSpc>
                <a:spcPts val="2580"/>
              </a:lnSpc>
              <a:spcAft>
                <a:spcPts val="1600"/>
              </a:spcAft>
              <a:buNone/>
            </a:pPr>
            <a:r>
              <a:rPr lang="en-US" dirty="0">
                <a:solidFill>
                  <a:srgbClr val="8C8686"/>
                </a:solidFill>
              </a:rPr>
              <a:t>– Who are authorized to use corporate dollars to fund personal benefits (employee benefits)</a:t>
            </a:r>
          </a:p>
          <a:p>
            <a:pPr marL="1087438" lvl="1" indent="-284163">
              <a:lnSpc>
                <a:spcPts val="2580"/>
              </a:lnSpc>
              <a:spcAft>
                <a:spcPts val="1600"/>
              </a:spcAft>
              <a:buNone/>
            </a:pPr>
            <a:r>
              <a:rPr lang="en-US" dirty="0">
                <a:solidFill>
                  <a:srgbClr val="8C8686"/>
                </a:solidFill>
              </a:rPr>
              <a:t>– Who are typically between the ages of 35</a:t>
            </a:r>
            <a:r>
              <a:rPr lang="en-US" dirty="0">
                <a:solidFill>
                  <a:schemeClr val="tx1">
                    <a:lumMod val="50000"/>
                    <a:lumOff val="50000"/>
                  </a:schemeClr>
                </a:solidFill>
              </a:rPr>
              <a:t> and </a:t>
            </a:r>
            <a:r>
              <a:rPr lang="en-US" dirty="0">
                <a:solidFill>
                  <a:srgbClr val="8C8686"/>
                </a:solidFill>
              </a:rPr>
              <a:t>55</a:t>
            </a:r>
          </a:p>
        </p:txBody>
      </p:sp>
      <p:sp>
        <p:nvSpPr>
          <p:cNvPr id="13" name="Footer Placeholder 12"/>
          <p:cNvSpPr txBox="1">
            <a:spLocks/>
          </p:cNvSpPr>
          <p:nvPr/>
        </p:nvSpPr>
        <p:spPr>
          <a:xfrm>
            <a:off x="849313" y="7268680"/>
            <a:ext cx="4114800" cy="490537"/>
          </a:xfrm>
          <a:prstGeom prst="rect">
            <a:avLst/>
          </a:prstGeom>
        </p:spPr>
        <p:txBody>
          <a:bodyPr vert="horz" wrap="square" lIns="91381" tIns="45692" rIns="91381" bIns="45692" numCol="1" anchor="ctr" anchorCtr="0" compatLnSpc="1">
            <a:prstTxWarp prst="textNoShape">
              <a:avLst/>
            </a:prstTxWarp>
          </a:bodyPr>
          <a:lstStyle>
            <a:lvl1pPr>
              <a:defRPr sz="1000" b="1" cap="all" baseline="0">
                <a:solidFill>
                  <a:schemeClr val="tx1">
                    <a:lumMod val="75000"/>
                    <a:lumOff val="25000"/>
                  </a:schemeClr>
                </a:solidFill>
                <a:latin typeface="Arial Narrow" pitchFamily="34" charset="0"/>
                <a:ea typeface="ＭＳ Ｐゴシック"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all" spc="0" normalizeH="0" baseline="0" noProof="0">
                <a:ln>
                  <a:noFill/>
                </a:ln>
                <a:solidFill>
                  <a:schemeClr val="tx1">
                    <a:lumMod val="75000"/>
                    <a:lumOff val="25000"/>
                  </a:schemeClr>
                </a:solidFill>
                <a:effectLst/>
                <a:uLnTx/>
                <a:uFillTx/>
                <a:latin typeface="Arial Narrow" pitchFamily="34" charset="0"/>
                <a:ea typeface="ＭＳ Ｐゴシック" charset="0"/>
                <a:cs typeface="Arial" pitchFamily="34" charset="0"/>
              </a:rPr>
              <a:t>NOT FOR CONSUMER USE.</a:t>
            </a:r>
            <a:endParaRPr kumimoji="0" lang="en-US" sz="1000" b="1" i="0" u="none" strike="noStrike" kern="1200" cap="all" spc="0" normalizeH="0" baseline="0" noProof="0" dirty="0">
              <a:ln>
                <a:noFill/>
              </a:ln>
              <a:solidFill>
                <a:schemeClr val="tx1">
                  <a:lumMod val="75000"/>
                  <a:lumOff val="25000"/>
                </a:schemeClr>
              </a:solidFill>
              <a:effectLst/>
              <a:uLnTx/>
              <a:uFillTx/>
              <a:latin typeface="Arial Narrow" pitchFamily="34" charset="0"/>
              <a:ea typeface="ＭＳ Ｐゴシック" charset="0"/>
              <a:cs typeface="Arial" pitchFamily="34" charset="0"/>
            </a:endParaRPr>
          </a:p>
        </p:txBody>
      </p:sp>
      <p:sp>
        <p:nvSpPr>
          <p:cNvPr id="14" name="Slide Number Placeholder 13"/>
          <p:cNvSpPr txBox="1">
            <a:spLocks/>
          </p:cNvSpPr>
          <p:nvPr/>
        </p:nvSpPr>
        <p:spPr>
          <a:xfrm>
            <a:off x="481013" y="7268680"/>
            <a:ext cx="409575" cy="490537"/>
          </a:xfrm>
          <a:prstGeom prst="rect">
            <a:avLst/>
          </a:prstGeom>
        </p:spPr>
        <p:txBody>
          <a:bodyPr vert="horz" wrap="square" lIns="91381" tIns="45692" rIns="91381" bIns="45692" numCol="1" anchor="ctr" anchorCtr="0" compatLnSpc="1">
            <a:prstTxWarp prst="textNoShape">
              <a:avLst/>
            </a:prstTxWarp>
          </a:bodyPr>
          <a:lstStyle>
            <a:lvl1pPr algn="l">
              <a:defRPr sz="1100" b="1">
                <a:solidFill>
                  <a:schemeClr val="tx1">
                    <a:lumMod val="75000"/>
                    <a:lumOff val="25000"/>
                  </a:schemeClr>
                </a:solidFill>
                <a:latin typeface="Arial Narrow" pitchFamily="34" charset="0"/>
                <a:ea typeface="ＭＳ Ｐゴシック"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AA07EEE-029C-492D-A17B-6C02F33FAA6F}" type="slidenum">
              <a:rPr kumimoji="0" lang="en-US" sz="1100" b="1" i="0" u="none" strike="noStrike" kern="1200" cap="none" spc="0" normalizeH="0" baseline="0" noProof="0" smtClean="0">
                <a:ln>
                  <a:noFill/>
                </a:ln>
                <a:solidFill>
                  <a:schemeClr val="tx1">
                    <a:lumMod val="75000"/>
                    <a:lumOff val="25000"/>
                  </a:schemeClr>
                </a:solidFill>
                <a:effectLst/>
                <a:uLnTx/>
                <a:uFillTx/>
                <a:latin typeface="Arial Narrow" pitchFamily="34" charset="0"/>
                <a:ea typeface="ＭＳ Ｐゴシック" charset="0"/>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en-US" sz="1100" b="1" i="0" u="none" strike="noStrike" kern="1200" cap="none" spc="0" normalizeH="0" baseline="0" noProof="0" dirty="0">
              <a:ln>
                <a:noFill/>
              </a:ln>
              <a:solidFill>
                <a:schemeClr val="tx1">
                  <a:lumMod val="75000"/>
                  <a:lumOff val="25000"/>
                </a:schemeClr>
              </a:solidFill>
              <a:effectLst/>
              <a:uLnTx/>
              <a:uFillTx/>
              <a:latin typeface="Arial Narrow" pitchFamily="34" charset="0"/>
              <a:ea typeface="ＭＳ Ｐゴシック" charset="0"/>
              <a:cs typeface="Arial" pitchFamily="34" charset="0"/>
            </a:endParaRPr>
          </a:p>
        </p:txBody>
      </p:sp>
      <p:sp>
        <p:nvSpPr>
          <p:cNvPr id="6" name="Title 5"/>
          <p:cNvSpPr>
            <a:spLocks noGrp="1"/>
          </p:cNvSpPr>
          <p:nvPr>
            <p:ph type="title"/>
          </p:nvPr>
        </p:nvSpPr>
        <p:spPr/>
        <p:txBody>
          <a:bodyPr/>
          <a:lstStyle/>
          <a:p>
            <a:r>
              <a:rPr lang="en-US" dirty="0">
                <a:solidFill>
                  <a:srgbClr val="A6A6A6"/>
                </a:solidFill>
              </a:rPr>
              <a:t>Profile</a:t>
            </a:r>
            <a:r>
              <a:rPr lang="en-US" dirty="0"/>
              <a:t>—</a:t>
            </a:r>
            <a:r>
              <a:rPr lang="en-US" i="1" cap="all" dirty="0">
                <a:solidFill>
                  <a:srgbClr val="A6A6A6"/>
                </a:solidFill>
              </a:rPr>
              <a:t>Corporate Split Dollar</a:t>
            </a:r>
            <a:endParaRPr lang="en-US" dirty="0"/>
          </a:p>
        </p:txBody>
      </p:sp>
      <p:pic>
        <p:nvPicPr>
          <p:cNvPr id="10" name="Picture 9" descr="grandfather-98360874.jpg"/>
          <p:cNvPicPr>
            <a:picLocks noChangeAspect="1"/>
          </p:cNvPicPr>
          <p:nvPr/>
        </p:nvPicPr>
        <p:blipFill>
          <a:blip r:embed="rId3" cstate="print"/>
          <a:stretch>
            <a:fillRect/>
          </a:stretch>
        </p:blipFill>
        <p:spPr>
          <a:xfrm>
            <a:off x="695454" y="1836683"/>
            <a:ext cx="3317483" cy="497505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7"/>
          <p:cNvSpPr txBox="1">
            <a:spLocks noChangeArrowheads="1"/>
          </p:cNvSpPr>
          <p:nvPr/>
        </p:nvSpPr>
        <p:spPr bwMode="auto">
          <a:xfrm>
            <a:off x="914400" y="6876508"/>
            <a:ext cx="8686800" cy="362492"/>
          </a:xfrm>
          <a:prstGeom prst="rect">
            <a:avLst/>
          </a:prstGeom>
          <a:noFill/>
          <a:ln w="9525">
            <a:noFill/>
            <a:miter lim="800000"/>
            <a:headEnd/>
            <a:tailEnd/>
          </a:ln>
        </p:spPr>
        <p:txBody>
          <a:bodyPr wrap="square" lIns="0" tIns="0" rIns="0" bIns="0" anchor="b" anchorCtr="0">
            <a:spAutoFit/>
          </a:bodyPr>
          <a:lstStyle/>
          <a:p>
            <a:pPr algn="l" eaLnBrk="0" hangingPunct="0">
              <a:lnSpc>
                <a:spcPts val="1400"/>
              </a:lnSpc>
              <a:spcAft>
                <a:spcPts val="1200"/>
              </a:spcAft>
            </a:pPr>
            <a:r>
              <a:rPr lang="en-US" sz="1300" b="0" dirty="0">
                <a:solidFill>
                  <a:srgbClr val="003158"/>
                </a:solidFill>
                <a:latin typeface="+mj-lt"/>
              </a:rPr>
              <a:t>The Sarbanes-Oxley Act of 2003 contains a provision that prohibits loans to directors or executive officers of publicly held companies.</a:t>
            </a:r>
          </a:p>
        </p:txBody>
      </p:sp>
      <p:sp>
        <p:nvSpPr>
          <p:cNvPr id="8" name="Title 7"/>
          <p:cNvSpPr>
            <a:spLocks noGrp="1"/>
          </p:cNvSpPr>
          <p:nvPr>
            <p:ph type="title"/>
          </p:nvPr>
        </p:nvSpPr>
        <p:spPr/>
        <p:txBody>
          <a:bodyPr/>
          <a:lstStyle/>
          <a:p>
            <a:r>
              <a:rPr lang="en-US" dirty="0"/>
              <a:t>Corporate Split Dollar—Two Flavors</a:t>
            </a:r>
          </a:p>
        </p:txBody>
      </p:sp>
      <p:sp>
        <p:nvSpPr>
          <p:cNvPr id="14" name="Footer Placeholder 12"/>
          <p:cNvSpPr txBox="1">
            <a:spLocks/>
          </p:cNvSpPr>
          <p:nvPr/>
        </p:nvSpPr>
        <p:spPr>
          <a:xfrm>
            <a:off x="849313" y="7268680"/>
            <a:ext cx="4114800" cy="490537"/>
          </a:xfrm>
          <a:prstGeom prst="rect">
            <a:avLst/>
          </a:prstGeom>
        </p:spPr>
        <p:txBody>
          <a:bodyPr vert="horz" wrap="square" lIns="91381" tIns="45692" rIns="91381" bIns="45692" numCol="1" anchor="ctr" anchorCtr="0" compatLnSpc="1">
            <a:prstTxWarp prst="textNoShape">
              <a:avLst/>
            </a:prstTxWarp>
          </a:bodyPr>
          <a:lstStyle>
            <a:lvl1pPr>
              <a:defRPr sz="1000" b="1" cap="all" baseline="0">
                <a:solidFill>
                  <a:schemeClr val="tx1">
                    <a:lumMod val="75000"/>
                    <a:lumOff val="25000"/>
                  </a:schemeClr>
                </a:solidFill>
                <a:latin typeface="Arial Narrow" pitchFamily="34" charset="0"/>
                <a:ea typeface="ＭＳ Ｐゴシック"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all" spc="0" normalizeH="0" baseline="0" noProof="0">
                <a:ln>
                  <a:noFill/>
                </a:ln>
                <a:solidFill>
                  <a:schemeClr val="tx1">
                    <a:lumMod val="75000"/>
                    <a:lumOff val="25000"/>
                  </a:schemeClr>
                </a:solidFill>
                <a:effectLst/>
                <a:uLnTx/>
                <a:uFillTx/>
                <a:latin typeface="Arial Narrow" pitchFamily="34" charset="0"/>
                <a:ea typeface="ＭＳ Ｐゴシック" charset="0"/>
                <a:cs typeface="Arial" pitchFamily="34" charset="0"/>
              </a:rPr>
              <a:t>NOT FOR CONSUMER USE.</a:t>
            </a:r>
            <a:endParaRPr kumimoji="0" lang="en-US" sz="1000" b="1" i="0" u="none" strike="noStrike" kern="1200" cap="all" spc="0" normalizeH="0" baseline="0" noProof="0" dirty="0">
              <a:ln>
                <a:noFill/>
              </a:ln>
              <a:solidFill>
                <a:schemeClr val="tx1">
                  <a:lumMod val="75000"/>
                  <a:lumOff val="25000"/>
                </a:schemeClr>
              </a:solidFill>
              <a:effectLst/>
              <a:uLnTx/>
              <a:uFillTx/>
              <a:latin typeface="Arial Narrow" pitchFamily="34" charset="0"/>
              <a:ea typeface="ＭＳ Ｐゴシック" charset="0"/>
              <a:cs typeface="Arial" pitchFamily="34" charset="0"/>
            </a:endParaRPr>
          </a:p>
        </p:txBody>
      </p:sp>
      <p:sp>
        <p:nvSpPr>
          <p:cNvPr id="15" name="Slide Number Placeholder 13"/>
          <p:cNvSpPr txBox="1">
            <a:spLocks/>
          </p:cNvSpPr>
          <p:nvPr/>
        </p:nvSpPr>
        <p:spPr>
          <a:xfrm>
            <a:off x="481013" y="7268680"/>
            <a:ext cx="409575" cy="490537"/>
          </a:xfrm>
          <a:prstGeom prst="rect">
            <a:avLst/>
          </a:prstGeom>
        </p:spPr>
        <p:txBody>
          <a:bodyPr vert="horz" wrap="square" lIns="91381" tIns="45692" rIns="91381" bIns="45692" numCol="1" anchor="ctr" anchorCtr="0" compatLnSpc="1">
            <a:prstTxWarp prst="textNoShape">
              <a:avLst/>
            </a:prstTxWarp>
          </a:bodyPr>
          <a:lstStyle>
            <a:lvl1pPr algn="l">
              <a:defRPr sz="1100" b="1">
                <a:solidFill>
                  <a:schemeClr val="tx1">
                    <a:lumMod val="75000"/>
                    <a:lumOff val="25000"/>
                  </a:schemeClr>
                </a:solidFill>
                <a:latin typeface="Arial Narrow" pitchFamily="34" charset="0"/>
                <a:ea typeface="ＭＳ Ｐゴシック"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AA07EEE-029C-492D-A17B-6C02F33FAA6F}" type="slidenum">
              <a:rPr kumimoji="0" lang="en-US" sz="1100" b="1" i="0" u="none" strike="noStrike" kern="1200" cap="none" spc="0" normalizeH="0" baseline="0" noProof="0" smtClean="0">
                <a:ln>
                  <a:noFill/>
                </a:ln>
                <a:solidFill>
                  <a:schemeClr val="tx1">
                    <a:lumMod val="75000"/>
                    <a:lumOff val="25000"/>
                  </a:schemeClr>
                </a:solidFill>
                <a:effectLst/>
                <a:uLnTx/>
                <a:uFillTx/>
                <a:latin typeface="Arial Narrow" pitchFamily="34" charset="0"/>
                <a:ea typeface="ＭＳ Ｐゴシック" charset="0"/>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8</a:t>
            </a:fld>
            <a:endParaRPr kumimoji="0" lang="en-US" sz="1100" b="1" i="0" u="none" strike="noStrike" kern="1200" cap="none" spc="0" normalizeH="0" baseline="0" noProof="0" dirty="0">
              <a:ln>
                <a:noFill/>
              </a:ln>
              <a:solidFill>
                <a:schemeClr val="tx1">
                  <a:lumMod val="75000"/>
                  <a:lumOff val="25000"/>
                </a:schemeClr>
              </a:solidFill>
              <a:effectLst/>
              <a:uLnTx/>
              <a:uFillTx/>
              <a:latin typeface="Arial Narrow" pitchFamily="34" charset="0"/>
              <a:ea typeface="ＭＳ Ｐゴシック" charset="0"/>
              <a:cs typeface="Arial" pitchFamily="34" charset="0"/>
            </a:endParaRPr>
          </a:p>
        </p:txBody>
      </p:sp>
      <p:sp>
        <p:nvSpPr>
          <p:cNvPr id="11" name="Text Placeholder 10"/>
          <p:cNvSpPr>
            <a:spLocks noGrp="1"/>
          </p:cNvSpPr>
          <p:nvPr>
            <p:ph type="body" sz="quarter" idx="13"/>
          </p:nvPr>
        </p:nvSpPr>
        <p:spPr>
          <a:xfrm>
            <a:off x="685800" y="1935480"/>
            <a:ext cx="8686800" cy="3779520"/>
          </a:xfrm>
        </p:spPr>
        <p:txBody>
          <a:bodyPr/>
          <a:lstStyle/>
          <a:p>
            <a:r>
              <a:rPr lang="en-US" dirty="0"/>
              <a:t>Non-equity arrangement</a:t>
            </a:r>
          </a:p>
          <a:p>
            <a:pPr marL="1092200" lvl="1" indent="-292100">
              <a:buNone/>
            </a:pPr>
            <a:r>
              <a:rPr lang="en-US" dirty="0">
                <a:solidFill>
                  <a:schemeClr val="tx1">
                    <a:lumMod val="50000"/>
                    <a:lumOff val="50000"/>
                  </a:schemeClr>
                </a:solidFill>
              </a:rPr>
              <a:t>– </a:t>
            </a:r>
            <a:r>
              <a:rPr lang="en-US" dirty="0"/>
              <a:t>Employee/policyowner cost is based on the term rates</a:t>
            </a:r>
          </a:p>
          <a:p>
            <a:pPr marL="1092200" lvl="1" indent="-292100">
              <a:spcAft>
                <a:spcPts val="2400"/>
              </a:spcAft>
              <a:buNone/>
            </a:pPr>
            <a:r>
              <a:rPr lang="en-US" dirty="0">
                <a:solidFill>
                  <a:schemeClr val="tx1">
                    <a:lumMod val="50000"/>
                    <a:lumOff val="50000"/>
                  </a:schemeClr>
                </a:solidFill>
              </a:rPr>
              <a:t>– </a:t>
            </a:r>
            <a:r>
              <a:rPr lang="en-US" dirty="0"/>
              <a:t>Corporation entitled to greater of premiums paid or the total cash value</a:t>
            </a:r>
          </a:p>
          <a:p>
            <a:r>
              <a:rPr lang="en-US" dirty="0"/>
              <a:t>Loan arrangement</a:t>
            </a:r>
          </a:p>
          <a:p>
            <a:pPr marL="1092200" lvl="1" indent="-292100">
              <a:buNone/>
            </a:pPr>
            <a:r>
              <a:rPr lang="en-US" dirty="0">
                <a:solidFill>
                  <a:schemeClr val="tx1">
                    <a:lumMod val="50000"/>
                    <a:lumOff val="50000"/>
                  </a:schemeClr>
                </a:solidFill>
              </a:rPr>
              <a:t>– Employee/policyowner cost is based on the interest rate</a:t>
            </a:r>
          </a:p>
          <a:p>
            <a:pPr marL="1092200" lvl="1" indent="-292100">
              <a:buNone/>
            </a:pPr>
            <a:r>
              <a:rPr lang="en-US" dirty="0">
                <a:solidFill>
                  <a:schemeClr val="tx1">
                    <a:lumMod val="50000"/>
                    <a:lumOff val="50000"/>
                  </a:schemeClr>
                </a:solidFill>
              </a:rPr>
              <a:t>– Corporation only entitled to a return of its premium paid</a:t>
            </a:r>
          </a:p>
          <a:p>
            <a:pPr>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p:cNvCxnSpPr/>
          <p:nvPr/>
        </p:nvCxnSpPr>
        <p:spPr>
          <a:xfrm rot="16200000" flipH="1">
            <a:off x="1752600" y="5105400"/>
            <a:ext cx="1219200" cy="609600"/>
          </a:xfrm>
          <a:prstGeom prst="straightConnector1">
            <a:avLst/>
          </a:prstGeom>
          <a:ln>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rot="16200000" flipV="1">
            <a:off x="5638800" y="2788607"/>
            <a:ext cx="1066800" cy="1066800"/>
          </a:xfrm>
          <a:prstGeom prst="straightConnector1">
            <a:avLst/>
          </a:prstGeom>
          <a:ln>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rot="5400000">
            <a:off x="6209506" y="5188907"/>
            <a:ext cx="838994" cy="794"/>
          </a:xfrm>
          <a:prstGeom prst="straightConnector1">
            <a:avLst/>
          </a:prstGeom>
          <a:ln>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rot="10800000">
            <a:off x="4419604" y="4312607"/>
            <a:ext cx="1676397" cy="1588"/>
          </a:xfrm>
          <a:prstGeom prst="straightConnector1">
            <a:avLst/>
          </a:prstGeom>
          <a:ln>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bwMode="auto">
          <a:xfrm>
            <a:off x="3604260" y="5440680"/>
            <a:ext cx="1089660" cy="949960"/>
          </a:xfrm>
          <a:prstGeom prst="line">
            <a:avLst/>
          </a:prstGeom>
          <a:solidFill>
            <a:schemeClr val="accent1"/>
          </a:solidFill>
          <a:ln w="9525"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chemeClr val="accent1"/>
            </a:extrusionClr>
          </a:sp3d>
        </p:spPr>
      </p:cxnSp>
      <p:cxnSp>
        <p:nvCxnSpPr>
          <p:cNvPr id="12" name="Straight Connector 11"/>
          <p:cNvCxnSpPr/>
          <p:nvPr/>
        </p:nvCxnSpPr>
        <p:spPr bwMode="auto">
          <a:xfrm rot="10800000" flipV="1">
            <a:off x="3604260" y="5440680"/>
            <a:ext cx="1089660" cy="1036320"/>
          </a:xfrm>
          <a:prstGeom prst="line">
            <a:avLst/>
          </a:prstGeom>
          <a:solidFill>
            <a:schemeClr val="accent1"/>
          </a:solidFill>
          <a:ln w="9525"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chemeClr val="accent1"/>
            </a:extrusionClr>
          </a:sp3d>
        </p:spPr>
      </p:cxnSp>
      <p:sp>
        <p:nvSpPr>
          <p:cNvPr id="10" name="Title 9"/>
          <p:cNvSpPr>
            <a:spLocks noGrp="1"/>
          </p:cNvSpPr>
          <p:nvPr>
            <p:ph type="title"/>
          </p:nvPr>
        </p:nvSpPr>
        <p:spPr/>
        <p:txBody>
          <a:bodyPr/>
          <a:lstStyle/>
          <a:p>
            <a:r>
              <a:rPr lang="en-US" sz="2400" dirty="0"/>
              <a:t>Corporate Split Dollar—</a:t>
            </a:r>
            <a:r>
              <a:rPr lang="en-US" sz="2400" i="1" cap="all" dirty="0"/>
              <a:t>Non-Equity Arrangement</a:t>
            </a:r>
            <a:endParaRPr lang="en-US" i="1" cap="all" dirty="0"/>
          </a:p>
        </p:txBody>
      </p:sp>
      <p:sp>
        <p:nvSpPr>
          <p:cNvPr id="17" name="Footer Placeholder 12"/>
          <p:cNvSpPr txBox="1">
            <a:spLocks/>
          </p:cNvSpPr>
          <p:nvPr/>
        </p:nvSpPr>
        <p:spPr>
          <a:xfrm>
            <a:off x="849313" y="7268680"/>
            <a:ext cx="4114800" cy="490537"/>
          </a:xfrm>
          <a:prstGeom prst="rect">
            <a:avLst/>
          </a:prstGeom>
        </p:spPr>
        <p:txBody>
          <a:bodyPr vert="horz" wrap="square" lIns="91381" tIns="45692" rIns="91381" bIns="45692" numCol="1" anchor="ctr" anchorCtr="0" compatLnSpc="1">
            <a:prstTxWarp prst="textNoShape">
              <a:avLst/>
            </a:prstTxWarp>
          </a:bodyPr>
          <a:lstStyle>
            <a:lvl1pPr>
              <a:defRPr sz="1000" b="1" cap="all" baseline="0">
                <a:solidFill>
                  <a:schemeClr val="tx1">
                    <a:lumMod val="75000"/>
                    <a:lumOff val="25000"/>
                  </a:schemeClr>
                </a:solidFill>
                <a:latin typeface="Arial Narrow" pitchFamily="34" charset="0"/>
                <a:ea typeface="ＭＳ Ｐゴシック"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all" spc="0" normalizeH="0" baseline="0" noProof="0">
                <a:ln>
                  <a:noFill/>
                </a:ln>
                <a:solidFill>
                  <a:schemeClr val="tx1">
                    <a:lumMod val="75000"/>
                    <a:lumOff val="25000"/>
                  </a:schemeClr>
                </a:solidFill>
                <a:effectLst/>
                <a:uLnTx/>
                <a:uFillTx/>
                <a:latin typeface="Arial Narrow" pitchFamily="34" charset="0"/>
                <a:ea typeface="ＭＳ Ｐゴシック" charset="0"/>
                <a:cs typeface="Arial" pitchFamily="34" charset="0"/>
              </a:rPr>
              <a:t>NOT FOR CONSUMER USE.</a:t>
            </a:r>
            <a:endParaRPr kumimoji="0" lang="en-US" sz="1000" b="1" i="0" u="none" strike="noStrike" kern="1200" cap="all" spc="0" normalizeH="0" baseline="0" noProof="0" dirty="0">
              <a:ln>
                <a:noFill/>
              </a:ln>
              <a:solidFill>
                <a:schemeClr val="tx1">
                  <a:lumMod val="75000"/>
                  <a:lumOff val="25000"/>
                </a:schemeClr>
              </a:solidFill>
              <a:effectLst/>
              <a:uLnTx/>
              <a:uFillTx/>
              <a:latin typeface="Arial Narrow" pitchFamily="34" charset="0"/>
              <a:ea typeface="ＭＳ Ｐゴシック" charset="0"/>
              <a:cs typeface="Arial" pitchFamily="34" charset="0"/>
            </a:endParaRPr>
          </a:p>
        </p:txBody>
      </p:sp>
      <p:sp>
        <p:nvSpPr>
          <p:cNvPr id="18" name="Slide Number Placeholder 13"/>
          <p:cNvSpPr txBox="1">
            <a:spLocks/>
          </p:cNvSpPr>
          <p:nvPr/>
        </p:nvSpPr>
        <p:spPr>
          <a:xfrm>
            <a:off x="481013" y="7268680"/>
            <a:ext cx="409575" cy="490537"/>
          </a:xfrm>
          <a:prstGeom prst="rect">
            <a:avLst/>
          </a:prstGeom>
        </p:spPr>
        <p:txBody>
          <a:bodyPr vert="horz" wrap="square" lIns="91381" tIns="45692" rIns="91381" bIns="45692" numCol="1" anchor="ctr" anchorCtr="0" compatLnSpc="1">
            <a:prstTxWarp prst="textNoShape">
              <a:avLst/>
            </a:prstTxWarp>
          </a:bodyPr>
          <a:lstStyle>
            <a:lvl1pPr algn="l">
              <a:defRPr sz="1100" b="1">
                <a:solidFill>
                  <a:schemeClr val="tx1">
                    <a:lumMod val="75000"/>
                    <a:lumOff val="25000"/>
                  </a:schemeClr>
                </a:solidFill>
                <a:latin typeface="Arial Narrow" pitchFamily="34" charset="0"/>
                <a:ea typeface="ＭＳ Ｐゴシック"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AA07EEE-029C-492D-A17B-6C02F33FAA6F}" type="slidenum">
              <a:rPr kumimoji="0" lang="en-US" sz="1100" b="1" i="0" u="none" strike="noStrike" kern="1200" cap="none" spc="0" normalizeH="0" baseline="0" noProof="0" smtClean="0">
                <a:ln>
                  <a:noFill/>
                </a:ln>
                <a:solidFill>
                  <a:schemeClr val="tx1">
                    <a:lumMod val="75000"/>
                    <a:lumOff val="25000"/>
                  </a:schemeClr>
                </a:solidFill>
                <a:effectLst/>
                <a:uLnTx/>
                <a:uFillTx/>
                <a:latin typeface="Arial Narrow" pitchFamily="34" charset="0"/>
                <a:ea typeface="ＭＳ Ｐゴシック" charset="0"/>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9</a:t>
            </a:fld>
            <a:endParaRPr kumimoji="0" lang="en-US" sz="1100" b="1" i="0" u="none" strike="noStrike" kern="1200" cap="none" spc="0" normalizeH="0" baseline="0" noProof="0" dirty="0">
              <a:ln>
                <a:noFill/>
              </a:ln>
              <a:solidFill>
                <a:schemeClr val="tx1">
                  <a:lumMod val="75000"/>
                  <a:lumOff val="25000"/>
                </a:schemeClr>
              </a:solidFill>
              <a:effectLst/>
              <a:uLnTx/>
              <a:uFillTx/>
              <a:latin typeface="Arial Narrow" pitchFamily="34" charset="0"/>
              <a:ea typeface="ＭＳ Ｐゴシック" charset="0"/>
              <a:cs typeface="Arial" pitchFamily="34" charset="0"/>
            </a:endParaRPr>
          </a:p>
        </p:txBody>
      </p:sp>
      <p:sp>
        <p:nvSpPr>
          <p:cNvPr id="16" name="TextBox 15"/>
          <p:cNvSpPr txBox="1"/>
          <p:nvPr/>
        </p:nvSpPr>
        <p:spPr>
          <a:xfrm>
            <a:off x="6781800" y="6400800"/>
            <a:ext cx="914400" cy="914400"/>
          </a:xfrm>
          <a:prstGeom prst="rect">
            <a:avLst/>
          </a:prstGeom>
          <a:noFill/>
        </p:spPr>
        <p:txBody>
          <a:bodyPr wrap="none" lIns="0" tIns="0" rIns="0" bIns="0" rtlCol="0">
            <a:noAutofit/>
          </a:bodyPr>
          <a:lstStyle/>
          <a:p>
            <a:endParaRPr lang="en-US" b="0" dirty="0" err="1">
              <a:latin typeface="+mj-lt"/>
            </a:endParaRPr>
          </a:p>
        </p:txBody>
      </p:sp>
      <p:grpSp>
        <p:nvGrpSpPr>
          <p:cNvPr id="65" name="Group 64"/>
          <p:cNvGrpSpPr/>
          <p:nvPr/>
        </p:nvGrpSpPr>
        <p:grpSpPr>
          <a:xfrm>
            <a:off x="1600200" y="3657600"/>
            <a:ext cx="2743200" cy="1295400"/>
            <a:chOff x="1600200" y="3657600"/>
            <a:chExt cx="2743200" cy="1295400"/>
          </a:xfrm>
        </p:grpSpPr>
        <p:sp>
          <p:nvSpPr>
            <p:cNvPr id="64" name="Oval 63"/>
            <p:cNvSpPr/>
            <p:nvPr/>
          </p:nvSpPr>
          <p:spPr>
            <a:xfrm>
              <a:off x="1600200" y="3657600"/>
              <a:ext cx="2743200" cy="1295400"/>
            </a:xfrm>
            <a:prstGeom prst="ellipse">
              <a:avLst/>
            </a:prstGeom>
            <a:solidFill>
              <a:srgbClr val="26B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1905000" y="3779207"/>
              <a:ext cx="2057400" cy="1066800"/>
            </a:xfrm>
            <a:prstGeom prst="rect">
              <a:avLst/>
            </a:prstGeom>
            <a:noFill/>
          </p:spPr>
          <p:txBody>
            <a:bodyPr wrap="square" lIns="0" tIns="0" rIns="0" bIns="0" rtlCol="0" anchor="ctr" anchorCtr="0">
              <a:noAutofit/>
            </a:bodyPr>
            <a:lstStyle/>
            <a:p>
              <a:pPr>
                <a:lnSpc>
                  <a:spcPts val="1820"/>
                </a:lnSpc>
              </a:pPr>
              <a:r>
                <a:rPr lang="en-US" sz="1600" b="0" dirty="0"/>
                <a:t>Corporation</a:t>
              </a:r>
              <a:endParaRPr lang="en-US" sz="1600" b="0" dirty="0">
                <a:latin typeface="+mj-lt"/>
              </a:endParaRPr>
            </a:p>
          </p:txBody>
        </p:sp>
      </p:grpSp>
      <p:grpSp>
        <p:nvGrpSpPr>
          <p:cNvPr id="26" name="Group 25"/>
          <p:cNvGrpSpPr/>
          <p:nvPr/>
        </p:nvGrpSpPr>
        <p:grpSpPr>
          <a:xfrm>
            <a:off x="5943600" y="3703007"/>
            <a:ext cx="2380376" cy="1143000"/>
            <a:chOff x="7086600" y="4191000"/>
            <a:chExt cx="2380376" cy="1143000"/>
          </a:xfrm>
        </p:grpSpPr>
        <p:pic>
          <p:nvPicPr>
            <p:cNvPr id="13" name="Picture 12"/>
            <p:cNvPicPr>
              <a:picLocks noChangeAspect="1"/>
            </p:cNvPicPr>
            <p:nvPr/>
          </p:nvPicPr>
          <p:blipFill>
            <a:blip r:embed="rId3" cstate="print"/>
            <a:stretch>
              <a:fillRect/>
            </a:stretch>
          </p:blipFill>
          <p:spPr>
            <a:xfrm>
              <a:off x="7086600" y="4191000"/>
              <a:ext cx="2380376" cy="1143000"/>
            </a:xfrm>
            <a:prstGeom prst="rect">
              <a:avLst/>
            </a:prstGeom>
          </p:spPr>
        </p:pic>
        <p:sp>
          <p:nvSpPr>
            <p:cNvPr id="25" name="TextBox 24"/>
            <p:cNvSpPr txBox="1"/>
            <p:nvPr/>
          </p:nvSpPr>
          <p:spPr>
            <a:xfrm>
              <a:off x="7086600" y="4191000"/>
              <a:ext cx="2362200" cy="1143000"/>
            </a:xfrm>
            <a:prstGeom prst="rect">
              <a:avLst/>
            </a:prstGeom>
            <a:noFill/>
          </p:spPr>
          <p:txBody>
            <a:bodyPr wrap="square" lIns="0" tIns="0" rIns="0" bIns="0" rtlCol="0" anchor="ctr" anchorCtr="0">
              <a:noAutofit/>
            </a:bodyPr>
            <a:lstStyle/>
            <a:p>
              <a:pPr>
                <a:lnSpc>
                  <a:spcPts val="1820"/>
                </a:lnSpc>
              </a:pPr>
              <a:r>
                <a:rPr lang="en-US" sz="1600" b="0" dirty="0"/>
                <a:t>Employee</a:t>
              </a:r>
              <a:br>
                <a:rPr lang="en-US" sz="1600" b="0" dirty="0"/>
              </a:br>
              <a:r>
                <a:rPr lang="en-US" sz="1600" b="0" dirty="0"/>
                <a:t>Policyowner</a:t>
              </a:r>
              <a:endParaRPr lang="en-US" sz="1600" b="0" dirty="0">
                <a:latin typeface="+mj-lt"/>
              </a:endParaRPr>
            </a:p>
          </p:txBody>
        </p:sp>
      </p:grpSp>
      <p:grpSp>
        <p:nvGrpSpPr>
          <p:cNvPr id="27" name="Group 26"/>
          <p:cNvGrpSpPr/>
          <p:nvPr/>
        </p:nvGrpSpPr>
        <p:grpSpPr>
          <a:xfrm>
            <a:off x="3200400" y="1950407"/>
            <a:ext cx="2380376" cy="1143000"/>
            <a:chOff x="7086600" y="4191000"/>
            <a:chExt cx="2380376" cy="1143000"/>
          </a:xfrm>
        </p:grpSpPr>
        <p:pic>
          <p:nvPicPr>
            <p:cNvPr id="28" name="Picture 27"/>
            <p:cNvPicPr>
              <a:picLocks noChangeAspect="1"/>
            </p:cNvPicPr>
            <p:nvPr/>
          </p:nvPicPr>
          <p:blipFill>
            <a:blip r:embed="rId3" cstate="print"/>
            <a:stretch>
              <a:fillRect/>
            </a:stretch>
          </p:blipFill>
          <p:spPr>
            <a:xfrm>
              <a:off x="7086600" y="4191000"/>
              <a:ext cx="2380376" cy="1143000"/>
            </a:xfrm>
            <a:prstGeom prst="rect">
              <a:avLst/>
            </a:prstGeom>
          </p:spPr>
        </p:pic>
        <p:sp>
          <p:nvSpPr>
            <p:cNvPr id="29" name="TextBox 28"/>
            <p:cNvSpPr txBox="1"/>
            <p:nvPr/>
          </p:nvSpPr>
          <p:spPr>
            <a:xfrm>
              <a:off x="7086600" y="4191000"/>
              <a:ext cx="2362200" cy="1143000"/>
            </a:xfrm>
            <a:prstGeom prst="rect">
              <a:avLst/>
            </a:prstGeom>
            <a:noFill/>
          </p:spPr>
          <p:txBody>
            <a:bodyPr wrap="square" lIns="0" tIns="0" rIns="0" bIns="0" rtlCol="0" anchor="ctr" anchorCtr="0">
              <a:noAutofit/>
            </a:bodyPr>
            <a:lstStyle/>
            <a:p>
              <a:pPr>
                <a:lnSpc>
                  <a:spcPts val="1820"/>
                </a:lnSpc>
              </a:pPr>
              <a:r>
                <a:rPr lang="en-US" sz="1600" b="0" dirty="0"/>
                <a:t>IRS</a:t>
              </a:r>
              <a:endParaRPr lang="en-US" sz="1600" b="0" dirty="0">
                <a:latin typeface="+mj-lt"/>
              </a:endParaRPr>
            </a:p>
          </p:txBody>
        </p:sp>
      </p:grpSp>
      <p:sp>
        <p:nvSpPr>
          <p:cNvPr id="37" name="TextBox 36"/>
          <p:cNvSpPr txBox="1"/>
          <p:nvPr/>
        </p:nvSpPr>
        <p:spPr>
          <a:xfrm>
            <a:off x="6172200" y="2941007"/>
            <a:ext cx="2743200" cy="381000"/>
          </a:xfrm>
          <a:prstGeom prst="rect">
            <a:avLst/>
          </a:prstGeom>
          <a:noFill/>
        </p:spPr>
        <p:txBody>
          <a:bodyPr wrap="square" lIns="0" tIns="0" rIns="0" bIns="0" rtlCol="0">
            <a:noAutofit/>
          </a:bodyPr>
          <a:lstStyle/>
          <a:p>
            <a:pPr marL="0" lvl="1"/>
            <a:r>
              <a:rPr lang="en-US" sz="1600" b="0" dirty="0">
                <a:solidFill>
                  <a:srgbClr val="504C4C"/>
                </a:solidFill>
              </a:rPr>
              <a:t>Income Tax on Term Cost</a:t>
            </a:r>
            <a:endParaRPr lang="en-US" sz="1600" b="0" dirty="0">
              <a:solidFill>
                <a:srgbClr val="504C4C"/>
              </a:solidFill>
              <a:latin typeface="+mj-lt"/>
            </a:endParaRPr>
          </a:p>
        </p:txBody>
      </p:sp>
      <p:sp>
        <p:nvSpPr>
          <p:cNvPr id="38" name="TextBox 37"/>
          <p:cNvSpPr txBox="1"/>
          <p:nvPr/>
        </p:nvSpPr>
        <p:spPr>
          <a:xfrm>
            <a:off x="4343400" y="4465007"/>
            <a:ext cx="1524000" cy="609600"/>
          </a:xfrm>
          <a:prstGeom prst="rect">
            <a:avLst/>
          </a:prstGeom>
          <a:noFill/>
        </p:spPr>
        <p:txBody>
          <a:bodyPr wrap="square" lIns="0" tIns="0" rIns="0" bIns="0" rtlCol="0">
            <a:noAutofit/>
          </a:bodyPr>
          <a:lstStyle/>
          <a:p>
            <a:pPr marL="0" lvl="1"/>
            <a:r>
              <a:rPr lang="en-US" sz="1600" b="0" dirty="0">
                <a:solidFill>
                  <a:srgbClr val="504C4C"/>
                </a:solidFill>
              </a:rPr>
              <a:t>Collateral Assignment</a:t>
            </a:r>
            <a:endParaRPr lang="en-US" sz="1600" b="0" dirty="0">
              <a:solidFill>
                <a:srgbClr val="504C4C"/>
              </a:solidFill>
              <a:latin typeface="+mj-lt"/>
            </a:endParaRPr>
          </a:p>
        </p:txBody>
      </p:sp>
      <p:sp>
        <p:nvSpPr>
          <p:cNvPr id="39" name="TextBox 38"/>
          <p:cNvSpPr txBox="1"/>
          <p:nvPr/>
        </p:nvSpPr>
        <p:spPr>
          <a:xfrm>
            <a:off x="2438400" y="5227007"/>
            <a:ext cx="1524000" cy="381000"/>
          </a:xfrm>
          <a:prstGeom prst="rect">
            <a:avLst/>
          </a:prstGeom>
          <a:noFill/>
        </p:spPr>
        <p:txBody>
          <a:bodyPr wrap="square" lIns="0" tIns="0" rIns="0" bIns="0" rtlCol="0">
            <a:noAutofit/>
          </a:bodyPr>
          <a:lstStyle/>
          <a:p>
            <a:pPr marL="0" lvl="1"/>
            <a:r>
              <a:rPr lang="en-US" sz="1600" b="0" dirty="0">
                <a:solidFill>
                  <a:srgbClr val="504C4C"/>
                </a:solidFill>
              </a:rPr>
              <a:t>Policy Premium</a:t>
            </a:r>
            <a:endParaRPr lang="en-US" sz="1600" b="0" dirty="0">
              <a:solidFill>
                <a:srgbClr val="504C4C"/>
              </a:solidFill>
              <a:latin typeface="+mj-lt"/>
            </a:endParaRPr>
          </a:p>
        </p:txBody>
      </p:sp>
      <p:sp>
        <p:nvSpPr>
          <p:cNvPr id="7" name="TextBox 6"/>
          <p:cNvSpPr txBox="1"/>
          <p:nvPr/>
        </p:nvSpPr>
        <p:spPr>
          <a:xfrm>
            <a:off x="2057400" y="6096000"/>
            <a:ext cx="1493520" cy="418576"/>
          </a:xfrm>
          <a:prstGeom prst="rect">
            <a:avLst/>
          </a:prstGeom>
          <a:solidFill>
            <a:srgbClr val="1B3B58"/>
          </a:solidFill>
        </p:spPr>
        <p:txBody>
          <a:bodyPr wrap="square" lIns="0" tIns="100584" rIns="0" bIns="100584" rtlCol="0">
            <a:spAutoFit/>
          </a:bodyPr>
          <a:lstStyle/>
          <a:p>
            <a:r>
              <a:rPr lang="en-US" sz="1400" dirty="0"/>
              <a:t>Prudential  </a:t>
            </a:r>
          </a:p>
        </p:txBody>
      </p:sp>
      <p:grpSp>
        <p:nvGrpSpPr>
          <p:cNvPr id="66" name="Group 65"/>
          <p:cNvGrpSpPr/>
          <p:nvPr/>
        </p:nvGrpSpPr>
        <p:grpSpPr>
          <a:xfrm>
            <a:off x="5867400" y="5562600"/>
            <a:ext cx="2743200" cy="1295400"/>
            <a:chOff x="1600200" y="3657600"/>
            <a:chExt cx="2743200" cy="1295400"/>
          </a:xfrm>
          <a:solidFill>
            <a:srgbClr val="0586BA"/>
          </a:solidFill>
        </p:grpSpPr>
        <p:sp>
          <p:nvSpPr>
            <p:cNvPr id="67" name="Oval 66"/>
            <p:cNvSpPr/>
            <p:nvPr/>
          </p:nvSpPr>
          <p:spPr>
            <a:xfrm>
              <a:off x="1600200" y="3657600"/>
              <a:ext cx="2743200" cy="12954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TextBox 67"/>
            <p:cNvSpPr txBox="1"/>
            <p:nvPr/>
          </p:nvSpPr>
          <p:spPr>
            <a:xfrm>
              <a:off x="1905000" y="3733800"/>
              <a:ext cx="2057400" cy="1066800"/>
            </a:xfrm>
            <a:prstGeom prst="rect">
              <a:avLst/>
            </a:prstGeom>
            <a:noFill/>
          </p:spPr>
          <p:txBody>
            <a:bodyPr wrap="square" lIns="0" tIns="0" rIns="0" bIns="0" rtlCol="0" anchor="ctr" anchorCtr="0">
              <a:noAutofit/>
            </a:bodyPr>
            <a:lstStyle/>
            <a:p>
              <a:pPr>
                <a:lnSpc>
                  <a:spcPts val="1820"/>
                </a:lnSpc>
              </a:pPr>
              <a:r>
                <a:rPr lang="en-US" sz="1600" b="0" dirty="0"/>
                <a:t>Names </a:t>
              </a:r>
              <a:br>
                <a:rPr lang="en-US" sz="1600" b="0" dirty="0"/>
              </a:br>
              <a:r>
                <a:rPr lang="en-US" sz="1600" b="0" dirty="0"/>
                <a:t>Beneficiary of </a:t>
              </a:r>
              <a:br>
                <a:rPr lang="en-US" sz="1600" b="0" dirty="0"/>
              </a:br>
              <a:r>
                <a:rPr lang="en-US" sz="1600" b="0" dirty="0"/>
                <a:t>Net Death Benefit</a:t>
              </a:r>
            </a:p>
          </p:txBody>
        </p:sp>
      </p:grpSp>
    </p:spTree>
  </p:cSld>
  <p:clrMapOvr>
    <a:masterClrMapping/>
  </p:clrMapOvr>
</p:sld>
</file>

<file path=ppt/theme/theme1.xml><?xml version="1.0" encoding="utf-8"?>
<a:theme xmlns:a="http://schemas.openxmlformats.org/drawingml/2006/main" name="14-A56743_VUL Protector-Competitive Training">
  <a:themeElements>
    <a:clrScheme name="MasterBrandPowerPoint">
      <a:dk1>
        <a:srgbClr val="141313"/>
      </a:dk1>
      <a:lt1>
        <a:sysClr val="window" lastClr="FFFFFF"/>
      </a:lt1>
      <a:dk2>
        <a:srgbClr val="00192E"/>
      </a:dk2>
      <a:lt2>
        <a:srgbClr val="005C9E"/>
      </a:lt2>
      <a:accent1>
        <a:srgbClr val="F7BE1C"/>
      </a:accent1>
      <a:accent2>
        <a:srgbClr val="B8821B"/>
      </a:accent2>
      <a:accent3>
        <a:srgbClr val="0080B1"/>
      </a:accent3>
      <a:accent4>
        <a:srgbClr val="89B3C8"/>
      </a:accent4>
      <a:accent5>
        <a:srgbClr val="B6AFA1"/>
      </a:accent5>
      <a:accent6>
        <a:srgbClr val="6A5C4B"/>
      </a:accent6>
      <a:hlink>
        <a:srgbClr val="B5B6B4"/>
      </a:hlink>
      <a:folHlink>
        <a:srgbClr val="63626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noAutofit/>
      </a:bodyPr>
      <a:lstStyle>
        <a:defPPr>
          <a:defRPr b="0" dirty="0" err="1" smtClean="0">
            <a:latin typeface="+mj-lt"/>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14-A56743_VUL Protector-Competitive Training.thmx</Template>
  <TotalTime>6832</TotalTime>
  <Words>5688</Words>
  <Application>Microsoft Office PowerPoint</Application>
  <PresentationFormat>Custom</PresentationFormat>
  <Paragraphs>398</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ＭＳ Ｐゴシック</vt:lpstr>
      <vt:lpstr>Arial</vt:lpstr>
      <vt:lpstr>Arial Narrow</vt:lpstr>
      <vt:lpstr>Franklin Gothic Demi</vt:lpstr>
      <vt:lpstr>PrudentialModern Med</vt:lpstr>
      <vt:lpstr>Times New Roman</vt:lpstr>
      <vt:lpstr>ヒラギノ角ゴ Pro W3</vt:lpstr>
      <vt:lpstr>14-A56743_VUL Protector-Competitive Training</vt:lpstr>
      <vt:lpstr>PowerPoint Presentation</vt:lpstr>
      <vt:lpstr>Highlights Along the Road</vt:lpstr>
      <vt:lpstr>Current Split Dollar Arrangements</vt:lpstr>
      <vt:lpstr>The Broad Universe of Split Dollar </vt:lpstr>
      <vt:lpstr>New Split Dollar Arrangements</vt:lpstr>
      <vt:lpstr>Corporate Split Dollar</vt:lpstr>
      <vt:lpstr>Profile—Corporate Split Dollar</vt:lpstr>
      <vt:lpstr>Corporate Split Dollar—Two Flavors</vt:lpstr>
      <vt:lpstr>Corporate Split Dollar—Non-Equity Arrangement</vt:lpstr>
      <vt:lpstr>Benefit of Corporate Split Dollar—Non-Equity Arrangement</vt:lpstr>
      <vt:lpstr>PruTermSM One &amp; IRS Table 2001—Rates Per Thousand</vt:lpstr>
      <vt:lpstr>Corporate Split Dollar—Loan Arrangement</vt:lpstr>
      <vt:lpstr>Benefits of Corporate Split Dollar—Loan Arrangement</vt:lpstr>
      <vt:lpstr>Interest Rate Options for Split Dollar Loan Arrangements</vt:lpstr>
      <vt:lpstr>Private Split Dollar</vt:lpstr>
      <vt:lpstr>Profile—Private Split Dollar</vt:lpstr>
      <vt:lpstr>Private Split Dollar—Two Flavors</vt:lpstr>
      <vt:lpstr>Private Split Dollar—Non-Equity Arrangement</vt:lpstr>
      <vt:lpstr>Benefits of Private Split Dollar—Non-Equity Arrangement</vt:lpstr>
      <vt:lpstr>Private Split Dollar—Loan Arrangement</vt:lpstr>
      <vt:lpstr>Benefits of Private Split Dollar—Loan Arrangement</vt:lpstr>
      <vt:lpstr>More About Interest Rates…</vt:lpstr>
      <vt:lpstr>Terminating a Split Dollar Program</vt:lpstr>
      <vt:lpstr>Important Notice</vt:lpstr>
    </vt:vector>
  </TitlesOfParts>
  <Company>The Hartford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Extraordinary Times, Extraordinary Opportunities</dc:title>
  <dc:creator>Michael Fontanini</dc:creator>
  <cp:lastModifiedBy>Leonardo Sette</cp:lastModifiedBy>
  <cp:revision>612</cp:revision>
  <dcterms:created xsi:type="dcterms:W3CDTF">2014-05-02T11:30:54Z</dcterms:created>
  <dcterms:modified xsi:type="dcterms:W3CDTF">2018-10-17T13:19:19Z</dcterms:modified>
</cp:coreProperties>
</file>