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 id="2147483659" r:id="rId2"/>
    <p:sldMasterId id="2147483660" r:id="rId3"/>
    <p:sldMasterId id="2147483661" r:id="rId4"/>
    <p:sldMasterId id="2147483662" r:id="rId5"/>
  </p:sldMasterIdLst>
  <p:notesMasterIdLst>
    <p:notesMasterId r:id="rId39"/>
  </p:notesMasterIdLst>
  <p:handoutMasterIdLst>
    <p:handoutMasterId r:id="rId40"/>
  </p:handoutMasterIdLst>
  <p:sldIdLst>
    <p:sldId id="749" r:id="rId6"/>
    <p:sldId id="774" r:id="rId7"/>
    <p:sldId id="752" r:id="rId8"/>
    <p:sldId id="772" r:id="rId9"/>
    <p:sldId id="754" r:id="rId10"/>
    <p:sldId id="755" r:id="rId11"/>
    <p:sldId id="753" r:id="rId12"/>
    <p:sldId id="761" r:id="rId13"/>
    <p:sldId id="751" r:id="rId14"/>
    <p:sldId id="757" r:id="rId15"/>
    <p:sldId id="758" r:id="rId16"/>
    <p:sldId id="759" r:id="rId17"/>
    <p:sldId id="728" r:id="rId18"/>
    <p:sldId id="729" r:id="rId19"/>
    <p:sldId id="730" r:id="rId20"/>
    <p:sldId id="731" r:id="rId21"/>
    <p:sldId id="732" r:id="rId22"/>
    <p:sldId id="769" r:id="rId23"/>
    <p:sldId id="766" r:id="rId24"/>
    <p:sldId id="768" r:id="rId25"/>
    <p:sldId id="735" r:id="rId26"/>
    <p:sldId id="737" r:id="rId27"/>
    <p:sldId id="773" r:id="rId28"/>
    <p:sldId id="740" r:id="rId29"/>
    <p:sldId id="770" r:id="rId30"/>
    <p:sldId id="771" r:id="rId31"/>
    <p:sldId id="746" r:id="rId32"/>
    <p:sldId id="742" r:id="rId33"/>
    <p:sldId id="744" r:id="rId34"/>
    <p:sldId id="745" r:id="rId35"/>
    <p:sldId id="767" r:id="rId36"/>
    <p:sldId id="747" r:id="rId37"/>
    <p:sldId id="714" r:id="rId38"/>
  </p:sldIdLst>
  <p:sldSz cx="9144000" cy="6858000" type="screen4x3"/>
  <p:notesSz cx="6997700" cy="9283700"/>
  <p:defaultTextStyle>
    <a:defPPr>
      <a:defRPr lang="en-US"/>
    </a:defPPr>
    <a:lvl1pPr algn="l" rtl="0" fontAlgn="base">
      <a:spcBef>
        <a:spcPct val="0"/>
      </a:spcBef>
      <a:spcAft>
        <a:spcPct val="0"/>
      </a:spcAft>
      <a:defRPr sz="28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8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8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8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800" kern="1200">
        <a:solidFill>
          <a:schemeClr val="tx1"/>
        </a:solidFill>
        <a:latin typeface="Arial" charset="0"/>
        <a:ea typeface="ＭＳ Ｐゴシック"/>
        <a:cs typeface="ＭＳ Ｐゴシック"/>
      </a:defRPr>
    </a:lvl5pPr>
    <a:lvl6pPr marL="2286000" algn="l" defTabSz="914400" rtl="0" eaLnBrk="1" latinLnBrk="0" hangingPunct="1">
      <a:defRPr sz="2800" kern="1200">
        <a:solidFill>
          <a:schemeClr val="tx1"/>
        </a:solidFill>
        <a:latin typeface="Arial" charset="0"/>
        <a:ea typeface="ＭＳ Ｐゴシック"/>
        <a:cs typeface="ＭＳ Ｐゴシック"/>
      </a:defRPr>
    </a:lvl6pPr>
    <a:lvl7pPr marL="2743200" algn="l" defTabSz="914400" rtl="0" eaLnBrk="1" latinLnBrk="0" hangingPunct="1">
      <a:defRPr sz="2800" kern="1200">
        <a:solidFill>
          <a:schemeClr val="tx1"/>
        </a:solidFill>
        <a:latin typeface="Arial" charset="0"/>
        <a:ea typeface="ＭＳ Ｐゴシック"/>
        <a:cs typeface="ＭＳ Ｐゴシック"/>
      </a:defRPr>
    </a:lvl7pPr>
    <a:lvl8pPr marL="3200400" algn="l" defTabSz="914400" rtl="0" eaLnBrk="1" latinLnBrk="0" hangingPunct="1">
      <a:defRPr sz="2800" kern="1200">
        <a:solidFill>
          <a:schemeClr val="tx1"/>
        </a:solidFill>
        <a:latin typeface="Arial" charset="0"/>
        <a:ea typeface="ＭＳ Ｐゴシック"/>
        <a:cs typeface="ＭＳ Ｐゴシック"/>
      </a:defRPr>
    </a:lvl8pPr>
    <a:lvl9pPr marL="3657600" algn="l" defTabSz="914400" rtl="0" eaLnBrk="1" latinLnBrk="0" hangingPunct="1">
      <a:defRPr sz="2800"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0028"/>
    <a:srgbClr val="990033"/>
    <a:srgbClr val="7AB800"/>
    <a:srgbClr val="FF8599"/>
    <a:srgbClr val="FF9BAC"/>
    <a:srgbClr val="FE002A"/>
    <a:srgbClr val="FF4766"/>
    <a:srgbClr val="FF6D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32" autoAdjust="0"/>
    <p:restoredTop sz="55659" autoAdjust="0"/>
  </p:normalViewPr>
  <p:slideViewPr>
    <p:cSldViewPr>
      <p:cViewPr varScale="1">
        <p:scale>
          <a:sx n="72" d="100"/>
          <a:sy n="72" d="100"/>
        </p:scale>
        <p:origin x="1362"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42" y="-846"/>
      </p:cViewPr>
      <p:guideLst>
        <p:guide orient="horz" pos="2924"/>
        <p:guide pos="22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a:t>Generational Transfers</a:t>
            </a:r>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w="381000">
              <a:solidFill>
                <a:schemeClr val="accent1"/>
              </a:solidFill>
              <a:miter lim="800000"/>
            </a:ln>
            <a:effectLst/>
          </c:spPr>
          <c:invertIfNegative val="0"/>
          <c:dLbls>
            <c:dLbl>
              <c:idx val="0"/>
              <c:tx>
                <c:rich>
                  <a:bodyPr/>
                  <a:lstStyle/>
                  <a:p>
                    <a:r>
                      <a:rPr lang="en-US" sz="1600"/>
                      <a:t>100%</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875-4557-9BEA-2B7AC95C511C}"/>
                </c:ext>
              </c:extLst>
            </c:dLbl>
            <c:dLbl>
              <c:idx val="1"/>
              <c:tx>
                <c:rich>
                  <a:bodyPr/>
                  <a:lstStyle/>
                  <a:p>
                    <a:r>
                      <a:rPr lang="en-US" sz="1600"/>
                      <a:t>30%</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875-4557-9BEA-2B7AC95C511C}"/>
                </c:ext>
              </c:extLst>
            </c:dLbl>
            <c:dLbl>
              <c:idx val="2"/>
              <c:tx>
                <c:rich>
                  <a:bodyPr/>
                  <a:lstStyle/>
                  <a:p>
                    <a:r>
                      <a:rPr lang="en-US" sz="1600"/>
                      <a:t>12%</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875-4557-9BEA-2B7AC95C511C}"/>
                </c:ext>
              </c:extLst>
            </c:dLbl>
            <c:dLbl>
              <c:idx val="3"/>
              <c:tx>
                <c:rich>
                  <a:bodyPr/>
                  <a:lstStyle/>
                  <a:p>
                    <a:r>
                      <a:rPr lang="en-US" sz="1600"/>
                      <a:t>3%</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875-4557-9BEA-2B7AC95C511C}"/>
                </c:ext>
              </c:extLst>
            </c:dLbl>
            <c:spPr>
              <a:no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First Gen</c:v>
                </c:pt>
                <c:pt idx="1">
                  <c:v>Second Gen</c:v>
                </c:pt>
                <c:pt idx="2">
                  <c:v>Third Gen</c:v>
                </c:pt>
                <c:pt idx="3">
                  <c:v>Fourth Gen</c:v>
                </c:pt>
              </c:strCache>
            </c:strRef>
          </c:cat>
          <c:val>
            <c:numRef>
              <c:f>Sheet1!$B$2:$B$5</c:f>
              <c:numCache>
                <c:formatCode>General</c:formatCode>
                <c:ptCount val="4"/>
                <c:pt idx="0">
                  <c:v>100</c:v>
                </c:pt>
                <c:pt idx="1">
                  <c:v>30</c:v>
                </c:pt>
                <c:pt idx="2">
                  <c:v>12</c:v>
                </c:pt>
                <c:pt idx="3">
                  <c:v>3</c:v>
                </c:pt>
              </c:numCache>
            </c:numRef>
          </c:val>
          <c:extLst>
            <c:ext xmlns:c16="http://schemas.microsoft.com/office/drawing/2014/chart" uri="{C3380CC4-5D6E-409C-BE32-E72D297353CC}">
              <c16:uniqueId val="{00000000-1875-4557-9BEA-2B7AC95C511C}"/>
            </c:ext>
          </c:extLst>
        </c:ser>
        <c:ser>
          <c:idx val="1"/>
          <c:order val="1"/>
          <c:tx>
            <c:strRef>
              <c:f>Sheet1!$C$1</c:f>
              <c:strCache>
                <c:ptCount val="1"/>
                <c:pt idx="0">
                  <c:v>Column1</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First Gen</c:v>
                </c:pt>
                <c:pt idx="1">
                  <c:v>Second Gen</c:v>
                </c:pt>
                <c:pt idx="2">
                  <c:v>Third Gen</c:v>
                </c:pt>
                <c:pt idx="3">
                  <c:v>Fourth Gen</c:v>
                </c:pt>
              </c:strCache>
            </c:strRef>
          </c:cat>
          <c:val>
            <c:numRef>
              <c:f>Sheet1!$C$2:$C$5</c:f>
              <c:numCache>
                <c:formatCode>General</c:formatCode>
                <c:ptCount val="4"/>
              </c:numCache>
            </c:numRef>
          </c:val>
          <c:extLst>
            <c:ext xmlns:c16="http://schemas.microsoft.com/office/drawing/2014/chart" uri="{C3380CC4-5D6E-409C-BE32-E72D297353CC}">
              <c16:uniqueId val="{00000001-1875-4557-9BEA-2B7AC95C511C}"/>
            </c:ext>
          </c:extLst>
        </c:ser>
        <c:ser>
          <c:idx val="2"/>
          <c:order val="2"/>
          <c:tx>
            <c:strRef>
              <c:f>Sheet1!$D$1</c:f>
              <c:strCache>
                <c:ptCount val="1"/>
                <c:pt idx="0">
                  <c:v>Column2</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First Gen</c:v>
                </c:pt>
                <c:pt idx="1">
                  <c:v>Second Gen</c:v>
                </c:pt>
                <c:pt idx="2">
                  <c:v>Third Gen</c:v>
                </c:pt>
                <c:pt idx="3">
                  <c:v>Fourth Gen</c:v>
                </c:pt>
              </c:strCache>
            </c:strRef>
          </c:cat>
          <c:val>
            <c:numRef>
              <c:f>Sheet1!$D$2:$D$5</c:f>
              <c:numCache>
                <c:formatCode>General</c:formatCode>
                <c:ptCount val="4"/>
              </c:numCache>
            </c:numRef>
          </c:val>
          <c:extLst>
            <c:ext xmlns:c16="http://schemas.microsoft.com/office/drawing/2014/chart" uri="{C3380CC4-5D6E-409C-BE32-E72D297353CC}">
              <c16:uniqueId val="{00000002-1875-4557-9BEA-2B7AC95C511C}"/>
            </c:ext>
          </c:extLst>
        </c:ser>
        <c:dLbls>
          <c:dLblPos val="outEnd"/>
          <c:showLegendKey val="0"/>
          <c:showVal val="1"/>
          <c:showCatName val="0"/>
          <c:showSerName val="0"/>
          <c:showPercent val="0"/>
          <c:showBubbleSize val="0"/>
        </c:dLbls>
        <c:gapWidth val="401"/>
        <c:overlap val="-94"/>
        <c:axId val="202737504"/>
        <c:axId val="733595952"/>
      </c:barChart>
      <c:catAx>
        <c:axId val="2027375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733595952"/>
        <c:crosses val="autoZero"/>
        <c:auto val="0"/>
        <c:lblAlgn val="ctr"/>
        <c:lblOffset val="100"/>
        <c:noMultiLvlLbl val="0"/>
      </c:catAx>
      <c:valAx>
        <c:axId val="733595952"/>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 Transfers</a:t>
                </a:r>
              </a:p>
            </c:rich>
          </c:tx>
          <c:layout>
            <c:manualLayout>
              <c:xMode val="edge"/>
              <c:yMode val="edge"/>
              <c:x val="2.2916666666666665E-2"/>
              <c:y val="0.38711958661417323"/>
            </c:manualLayout>
          </c:layout>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2027375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098779134295247E-3"/>
          <c:y val="2.0920502092050207E-3"/>
          <c:w val="1"/>
          <c:h val="0.83263598326359989"/>
        </c:manualLayout>
      </c:layout>
      <c:barChart>
        <c:barDir val="col"/>
        <c:grouping val="clustered"/>
        <c:varyColors val="0"/>
        <c:ser>
          <c:idx val="0"/>
          <c:order val="0"/>
          <c:tx>
            <c:strRef>
              <c:f>Sheet1!$B$1</c:f>
              <c:strCache>
                <c:ptCount val="1"/>
              </c:strCache>
            </c:strRef>
          </c:tx>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Pt>
            <c:idx val="0"/>
            <c:invertIfNegative val="0"/>
            <c:bubble3D val="0"/>
            <c:extLst>
              <c:ext xmlns:c16="http://schemas.microsoft.com/office/drawing/2014/chart" uri="{C3380CC4-5D6E-409C-BE32-E72D297353CC}">
                <c16:uniqueId val="{00000000-A9A9-46B6-B022-7C20D7527DF8}"/>
              </c:ext>
            </c:extLst>
          </c:dPt>
          <c:dPt>
            <c:idx val="1"/>
            <c:invertIfNegative val="0"/>
            <c:bubble3D val="0"/>
            <c:spPr>
              <a:solidFill>
                <a:schemeClr val="tx2">
                  <a:lumMod val="75000"/>
                  <a:lumOff val="25000"/>
                </a:schemeClr>
              </a:solidFill>
              <a:ln>
                <a:noFill/>
              </a:ln>
              <a:effectLst>
                <a:outerShdw blurRad="76200" dir="18900000" sy="23000" kx="-1200000" algn="bl" rotWithShape="0">
                  <a:prstClr val="black">
                    <a:alpha val="20000"/>
                  </a:prstClr>
                </a:outerShdw>
              </a:effectLst>
            </c:spPr>
            <c:extLst>
              <c:ext xmlns:c16="http://schemas.microsoft.com/office/drawing/2014/chart" uri="{C3380CC4-5D6E-409C-BE32-E72D297353CC}">
                <c16:uniqueId val="{00000001-A9A9-46B6-B022-7C20D7527DF8}"/>
              </c:ext>
            </c:extLst>
          </c:dPt>
          <c:dPt>
            <c:idx val="2"/>
            <c:invertIfNegative val="0"/>
            <c:bubble3D val="0"/>
            <c:spPr>
              <a:solidFill>
                <a:schemeClr val="bg1">
                  <a:lumMod val="50000"/>
                </a:schemeClr>
              </a:solidFill>
              <a:ln>
                <a:noFill/>
              </a:ln>
              <a:effectLst>
                <a:outerShdw blurRad="76200" dir="18900000" sy="23000" kx="-1200000" algn="bl" rotWithShape="0">
                  <a:prstClr val="black">
                    <a:alpha val="20000"/>
                  </a:prstClr>
                </a:outerShdw>
              </a:effectLst>
            </c:spPr>
            <c:extLst>
              <c:ext xmlns:c16="http://schemas.microsoft.com/office/drawing/2014/chart" uri="{C3380CC4-5D6E-409C-BE32-E72D297353CC}">
                <c16:uniqueId val="{00000002-A9A9-46B6-B022-7C20D7527DF8}"/>
              </c:ext>
            </c:extLst>
          </c:dPt>
          <c:dPt>
            <c:idx val="3"/>
            <c:invertIfNegative val="0"/>
            <c:bubble3D val="0"/>
            <c:spPr>
              <a:solidFill>
                <a:schemeClr val="bg1">
                  <a:lumMod val="75000"/>
                </a:schemeClr>
              </a:solidFill>
              <a:ln>
                <a:noFill/>
              </a:ln>
              <a:effectLst>
                <a:outerShdw blurRad="76200" dir="18900000" sy="23000" kx="-1200000" algn="bl" rotWithShape="0">
                  <a:prstClr val="black">
                    <a:alpha val="20000"/>
                  </a:prstClr>
                </a:outerShdw>
              </a:effectLst>
            </c:spPr>
            <c:extLst>
              <c:ext xmlns:c16="http://schemas.microsoft.com/office/drawing/2014/chart" uri="{C3380CC4-5D6E-409C-BE32-E72D297353CC}">
                <c16:uniqueId val="{00000003-A9A9-46B6-B022-7C20D7527DF8}"/>
              </c:ext>
            </c:extLst>
          </c:dPt>
          <c:dPt>
            <c:idx val="4"/>
            <c:invertIfNegative val="0"/>
            <c:bubble3D val="0"/>
            <c:spPr>
              <a:solidFill>
                <a:srgbClr val="00B050"/>
              </a:solidFill>
              <a:ln>
                <a:noFill/>
              </a:ln>
              <a:effectLst>
                <a:outerShdw blurRad="76200" dir="18900000" sy="23000" kx="-1200000" algn="bl" rotWithShape="0">
                  <a:prstClr val="black">
                    <a:alpha val="20000"/>
                  </a:prstClr>
                </a:outerShdw>
              </a:effectLst>
            </c:spPr>
            <c:extLst>
              <c:ext xmlns:c16="http://schemas.microsoft.com/office/drawing/2014/chart" uri="{C3380CC4-5D6E-409C-BE32-E72D297353CC}">
                <c16:uniqueId val="{00000004-A9A9-46B6-B022-7C20D7527DF8}"/>
              </c:ext>
            </c:extLst>
          </c:dPt>
          <c:dLbls>
            <c:dLbl>
              <c:idx val="0"/>
              <c:tx>
                <c:rich>
                  <a:bodyPr/>
                  <a:lstStyle/>
                  <a:p>
                    <a:r>
                      <a:rPr lang="en-US"/>
                      <a:t>$5M</a:t>
                    </a:r>
                  </a:p>
                </c:rich>
              </c:tx>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9A9-46B6-B022-7C20D7527DF8}"/>
                </c:ext>
              </c:extLst>
            </c:dLbl>
            <c:dLbl>
              <c:idx val="1"/>
              <c:layout>
                <c:manualLayout>
                  <c:x val="1.0282776349614395E-2"/>
                  <c:y val="0.13865006576695077"/>
                </c:manualLayout>
              </c:layout>
              <c:tx>
                <c:rich>
                  <a:bodyPr/>
                  <a:lstStyle/>
                  <a:p>
                    <a:r>
                      <a:rPr lang="en-US" dirty="0"/>
                      <a:t>$7.0M</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9A9-46B6-B022-7C20D7527DF8}"/>
                </c:ext>
              </c:extLst>
            </c:dLbl>
            <c:dLbl>
              <c:idx val="2"/>
              <c:tx>
                <c:rich>
                  <a:bodyPr/>
                  <a:lstStyle/>
                  <a:p>
                    <a:r>
                      <a:rPr lang="en-US"/>
                      <a:t>$6.5M</a:t>
                    </a:r>
                  </a:p>
                </c:rich>
              </c:tx>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9A9-46B6-B022-7C20D7527DF8}"/>
                </c:ext>
              </c:extLst>
            </c:dLbl>
            <c:dLbl>
              <c:idx val="3"/>
              <c:tx>
                <c:rich>
                  <a:bodyPr/>
                  <a:lstStyle/>
                  <a:p>
                    <a:r>
                      <a:rPr lang="en-US" dirty="0"/>
                      <a:t>$4.3M</a:t>
                    </a:r>
                  </a:p>
                </c:rich>
              </c:tx>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9A9-46B6-B022-7C20D7527DF8}"/>
                </c:ext>
              </c:extLst>
            </c:dLbl>
            <c:dLbl>
              <c:idx val="4"/>
              <c:tx>
                <c:rich>
                  <a:bodyPr/>
                  <a:lstStyle/>
                  <a:p>
                    <a:r>
                      <a:rPr lang="en-US"/>
                      <a:t>$1.1M</a:t>
                    </a:r>
                  </a:p>
                </c:rich>
              </c:tx>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9A9-46B6-B022-7C20D7527DF8}"/>
                </c:ext>
              </c:extLst>
            </c:dLbl>
            <c:spPr>
              <a:no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Cash</c:v>
                </c:pt>
                <c:pt idx="1">
                  <c:v>Bank Loan</c:v>
                </c:pt>
                <c:pt idx="2">
                  <c:v>Installment Sale</c:v>
                </c:pt>
                <c:pt idx="3">
                  <c:v>Sinking Fund and Cash</c:v>
                </c:pt>
                <c:pt idx="4">
                  <c:v>Life Insurance</c:v>
                </c:pt>
              </c:strCache>
            </c:strRef>
          </c:cat>
          <c:val>
            <c:numRef>
              <c:f>Sheet1!$B$2:$B$6</c:f>
              <c:numCache>
                <c:formatCode>"$"#,##0</c:formatCode>
                <c:ptCount val="5"/>
                <c:pt idx="0">
                  <c:v>5000000</c:v>
                </c:pt>
                <c:pt idx="1">
                  <c:v>6955234</c:v>
                </c:pt>
                <c:pt idx="2">
                  <c:v>6475229</c:v>
                </c:pt>
                <c:pt idx="3">
                  <c:v>4321163</c:v>
                </c:pt>
                <c:pt idx="4">
                  <c:v>1078500</c:v>
                </c:pt>
              </c:numCache>
            </c:numRef>
          </c:val>
          <c:extLst>
            <c:ext xmlns:c16="http://schemas.microsoft.com/office/drawing/2014/chart" uri="{C3380CC4-5D6E-409C-BE32-E72D297353CC}">
              <c16:uniqueId val="{00000005-A9A9-46B6-B022-7C20D7527DF8}"/>
            </c:ext>
          </c:extLst>
        </c:ser>
        <c:dLbls>
          <c:dLblPos val="inEnd"/>
          <c:showLegendKey val="0"/>
          <c:showVal val="1"/>
          <c:showCatName val="0"/>
          <c:showSerName val="0"/>
          <c:showPercent val="0"/>
          <c:showBubbleSize val="0"/>
        </c:dLbls>
        <c:gapWidth val="41"/>
        <c:axId val="252610432"/>
        <c:axId val="252611968"/>
      </c:barChart>
      <c:catAx>
        <c:axId val="252610432"/>
        <c:scaling>
          <c:orientation val="minMax"/>
        </c:scaling>
        <c:delete val="0"/>
        <c:axPos val="b"/>
        <c:numFmt formatCode="General" sourceLinked="1"/>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en-US"/>
          </a:p>
        </c:txPr>
        <c:crossAx val="252611968"/>
        <c:crosses val="autoZero"/>
        <c:auto val="1"/>
        <c:lblAlgn val="ctr"/>
        <c:lblOffset val="100"/>
        <c:tickLblSkip val="1"/>
        <c:tickMarkSkip val="1"/>
        <c:noMultiLvlLbl val="0"/>
      </c:catAx>
      <c:valAx>
        <c:axId val="252611968"/>
        <c:scaling>
          <c:orientation val="minMax"/>
          <c:max val="10000000"/>
        </c:scaling>
        <c:delete val="1"/>
        <c:axPos val="l"/>
        <c:numFmt formatCode="&quot;$&quot;#,##0" sourceLinked="1"/>
        <c:majorTickMark val="none"/>
        <c:minorTickMark val="none"/>
        <c:tickLblPos val="none"/>
        <c:crossAx val="252610432"/>
        <c:crosses val="autoZero"/>
        <c:crossBetween val="between"/>
        <c:majorUnit val="2000000"/>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hdr" sz="quarter"/>
          </p:nvPr>
        </p:nvSpPr>
        <p:spPr bwMode="auto">
          <a:xfrm>
            <a:off x="0" y="0"/>
            <a:ext cx="3032125" cy="465138"/>
          </a:xfrm>
          <a:prstGeom prst="rect">
            <a:avLst/>
          </a:prstGeom>
          <a:noFill/>
          <a:ln w="9525">
            <a:noFill/>
            <a:miter lim="800000"/>
            <a:headEnd/>
            <a:tailEnd/>
          </a:ln>
          <a:effectLst/>
        </p:spPr>
        <p:txBody>
          <a:bodyPr vert="horz" wrap="square" lIns="92015" tIns="46008" rIns="92015" bIns="46008" numCol="1" anchor="t" anchorCtr="0" compatLnSpc="1">
            <a:prstTxWarp prst="textNoShape">
              <a:avLst/>
            </a:prstTxWarp>
          </a:bodyPr>
          <a:lstStyle>
            <a:lvl1pPr defTabSz="919163" eaLnBrk="1" hangingPunct="1">
              <a:defRPr sz="1300">
                <a:ea typeface="ＭＳ Ｐゴシック" pitchFamily="-128" charset="-128"/>
                <a:cs typeface="+mn-cs"/>
              </a:defRPr>
            </a:lvl1pPr>
          </a:lstStyle>
          <a:p>
            <a:pPr>
              <a:defRPr/>
            </a:pPr>
            <a:endParaRPr lang="en-US"/>
          </a:p>
        </p:txBody>
      </p:sp>
      <p:sp>
        <p:nvSpPr>
          <p:cNvPr id="365571" name="Rectangle 3"/>
          <p:cNvSpPr>
            <a:spLocks noGrp="1" noChangeArrowheads="1"/>
          </p:cNvSpPr>
          <p:nvPr>
            <p:ph type="dt" sz="quarter" idx="1"/>
          </p:nvPr>
        </p:nvSpPr>
        <p:spPr bwMode="auto">
          <a:xfrm>
            <a:off x="3963988" y="0"/>
            <a:ext cx="3032125" cy="465138"/>
          </a:xfrm>
          <a:prstGeom prst="rect">
            <a:avLst/>
          </a:prstGeom>
          <a:noFill/>
          <a:ln w="9525">
            <a:noFill/>
            <a:miter lim="800000"/>
            <a:headEnd/>
            <a:tailEnd/>
          </a:ln>
          <a:effectLst/>
        </p:spPr>
        <p:txBody>
          <a:bodyPr vert="horz" wrap="square" lIns="92015" tIns="46008" rIns="92015" bIns="46008" numCol="1" anchor="t" anchorCtr="0" compatLnSpc="1">
            <a:prstTxWarp prst="textNoShape">
              <a:avLst/>
            </a:prstTxWarp>
          </a:bodyPr>
          <a:lstStyle>
            <a:lvl1pPr algn="r" defTabSz="919163" eaLnBrk="1" hangingPunct="1">
              <a:defRPr sz="1300">
                <a:ea typeface="ＭＳ Ｐゴシック" pitchFamily="-128" charset="-128"/>
                <a:cs typeface="+mn-cs"/>
              </a:defRPr>
            </a:lvl1pPr>
          </a:lstStyle>
          <a:p>
            <a:pPr>
              <a:defRPr/>
            </a:pPr>
            <a:endParaRPr lang="en-US"/>
          </a:p>
        </p:txBody>
      </p:sp>
      <p:sp>
        <p:nvSpPr>
          <p:cNvPr id="365572" name="Rectangle 4"/>
          <p:cNvSpPr>
            <a:spLocks noGrp="1" noChangeArrowheads="1"/>
          </p:cNvSpPr>
          <p:nvPr>
            <p:ph type="ftr" sz="quarter" idx="2"/>
          </p:nvPr>
        </p:nvSpPr>
        <p:spPr bwMode="auto">
          <a:xfrm>
            <a:off x="0" y="8816975"/>
            <a:ext cx="3032125" cy="465138"/>
          </a:xfrm>
          <a:prstGeom prst="rect">
            <a:avLst/>
          </a:prstGeom>
          <a:noFill/>
          <a:ln w="9525">
            <a:noFill/>
            <a:miter lim="800000"/>
            <a:headEnd/>
            <a:tailEnd/>
          </a:ln>
          <a:effectLst/>
        </p:spPr>
        <p:txBody>
          <a:bodyPr vert="horz" wrap="square" lIns="92015" tIns="46008" rIns="92015" bIns="46008" numCol="1" anchor="b" anchorCtr="0" compatLnSpc="1">
            <a:prstTxWarp prst="textNoShape">
              <a:avLst/>
            </a:prstTxWarp>
          </a:bodyPr>
          <a:lstStyle>
            <a:lvl1pPr defTabSz="919163" eaLnBrk="1" hangingPunct="1">
              <a:defRPr sz="1300">
                <a:ea typeface="ＭＳ Ｐゴシック" pitchFamily="-128" charset="-128"/>
                <a:cs typeface="+mn-cs"/>
              </a:defRPr>
            </a:lvl1pPr>
          </a:lstStyle>
          <a:p>
            <a:pPr>
              <a:defRPr/>
            </a:pPr>
            <a:endParaRPr lang="en-US"/>
          </a:p>
        </p:txBody>
      </p:sp>
      <p:sp>
        <p:nvSpPr>
          <p:cNvPr id="365573" name="Rectangle 5"/>
          <p:cNvSpPr>
            <a:spLocks noGrp="1" noChangeArrowheads="1"/>
          </p:cNvSpPr>
          <p:nvPr>
            <p:ph type="sldNum" sz="quarter" idx="3"/>
          </p:nvPr>
        </p:nvSpPr>
        <p:spPr bwMode="auto">
          <a:xfrm>
            <a:off x="3963988" y="8816975"/>
            <a:ext cx="3032125" cy="465138"/>
          </a:xfrm>
          <a:prstGeom prst="rect">
            <a:avLst/>
          </a:prstGeom>
          <a:noFill/>
          <a:ln w="9525">
            <a:noFill/>
            <a:miter lim="800000"/>
            <a:headEnd/>
            <a:tailEnd/>
          </a:ln>
          <a:effectLst/>
        </p:spPr>
        <p:txBody>
          <a:bodyPr vert="horz" wrap="square" lIns="92015" tIns="46008" rIns="92015" bIns="46008" numCol="1" anchor="b" anchorCtr="0" compatLnSpc="1">
            <a:prstTxWarp prst="textNoShape">
              <a:avLst/>
            </a:prstTxWarp>
          </a:bodyPr>
          <a:lstStyle>
            <a:lvl1pPr algn="r" defTabSz="919163" eaLnBrk="1" hangingPunct="1">
              <a:defRPr sz="1300">
                <a:ea typeface="ＭＳ Ｐゴシック" pitchFamily="-128" charset="-128"/>
                <a:cs typeface="+mn-cs"/>
              </a:defRPr>
            </a:lvl1pPr>
          </a:lstStyle>
          <a:p>
            <a:pPr>
              <a:defRPr/>
            </a:pPr>
            <a:fld id="{7B876A55-C28E-4491-A97A-B6215C85E55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2125" cy="465138"/>
          </a:xfrm>
          <a:prstGeom prst="rect">
            <a:avLst/>
          </a:prstGeom>
          <a:noFill/>
          <a:ln w="9525">
            <a:noFill/>
            <a:miter lim="800000"/>
            <a:headEnd/>
            <a:tailEnd/>
          </a:ln>
          <a:effectLst/>
        </p:spPr>
        <p:txBody>
          <a:bodyPr vert="horz" wrap="square" lIns="92015" tIns="46008" rIns="92015" bIns="46008" numCol="1" anchor="t" anchorCtr="0" compatLnSpc="1">
            <a:prstTxWarp prst="textNoShape">
              <a:avLst/>
            </a:prstTxWarp>
          </a:bodyPr>
          <a:lstStyle>
            <a:lvl1pPr defTabSz="919163" eaLnBrk="1" hangingPunct="1">
              <a:defRPr sz="1300">
                <a:ea typeface="ＭＳ Ｐゴシック" pitchFamily="-128" charset="-128"/>
                <a:cs typeface="+mn-cs"/>
              </a:defRPr>
            </a:lvl1pPr>
          </a:lstStyle>
          <a:p>
            <a:pPr>
              <a:defRPr/>
            </a:pPr>
            <a:endParaRPr lang="en-US"/>
          </a:p>
        </p:txBody>
      </p:sp>
      <p:sp>
        <p:nvSpPr>
          <p:cNvPr id="12291" name="Rectangle 3"/>
          <p:cNvSpPr>
            <a:spLocks noGrp="1" noChangeArrowheads="1"/>
          </p:cNvSpPr>
          <p:nvPr>
            <p:ph type="dt" idx="1"/>
          </p:nvPr>
        </p:nvSpPr>
        <p:spPr bwMode="auto">
          <a:xfrm>
            <a:off x="3963988" y="0"/>
            <a:ext cx="3032125" cy="465138"/>
          </a:xfrm>
          <a:prstGeom prst="rect">
            <a:avLst/>
          </a:prstGeom>
          <a:noFill/>
          <a:ln w="9525">
            <a:noFill/>
            <a:miter lim="800000"/>
            <a:headEnd/>
            <a:tailEnd/>
          </a:ln>
          <a:effectLst/>
        </p:spPr>
        <p:txBody>
          <a:bodyPr vert="horz" wrap="square" lIns="92015" tIns="46008" rIns="92015" bIns="46008" numCol="1" anchor="t" anchorCtr="0" compatLnSpc="1">
            <a:prstTxWarp prst="textNoShape">
              <a:avLst/>
            </a:prstTxWarp>
          </a:bodyPr>
          <a:lstStyle>
            <a:lvl1pPr algn="r" defTabSz="919163" eaLnBrk="1" hangingPunct="1">
              <a:defRPr sz="1300">
                <a:ea typeface="ＭＳ Ｐゴシック" pitchFamily="-128" charset="-128"/>
                <a:cs typeface="+mn-cs"/>
              </a:defRPr>
            </a:lvl1pPr>
          </a:lstStyle>
          <a:p>
            <a:pPr>
              <a:defRPr/>
            </a:pPr>
            <a:endParaRPr lang="en-US"/>
          </a:p>
        </p:txBody>
      </p:sp>
      <p:sp>
        <p:nvSpPr>
          <p:cNvPr id="62468"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2015" tIns="46008" rIns="92015" bIns="4600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8816975"/>
            <a:ext cx="3032125" cy="465138"/>
          </a:xfrm>
          <a:prstGeom prst="rect">
            <a:avLst/>
          </a:prstGeom>
          <a:noFill/>
          <a:ln w="9525">
            <a:noFill/>
            <a:miter lim="800000"/>
            <a:headEnd/>
            <a:tailEnd/>
          </a:ln>
          <a:effectLst/>
        </p:spPr>
        <p:txBody>
          <a:bodyPr vert="horz" wrap="square" lIns="92015" tIns="46008" rIns="92015" bIns="46008" numCol="1" anchor="b" anchorCtr="0" compatLnSpc="1">
            <a:prstTxWarp prst="textNoShape">
              <a:avLst/>
            </a:prstTxWarp>
          </a:bodyPr>
          <a:lstStyle>
            <a:lvl1pPr defTabSz="919163" eaLnBrk="1" hangingPunct="1">
              <a:defRPr sz="1300">
                <a:ea typeface="ＭＳ Ｐゴシック" pitchFamily="-128" charset="-128"/>
                <a:cs typeface="+mn-cs"/>
              </a:defRPr>
            </a:lvl1pPr>
          </a:lstStyle>
          <a:p>
            <a:pPr>
              <a:defRPr/>
            </a:pPr>
            <a:endParaRPr lang="en-US"/>
          </a:p>
        </p:txBody>
      </p:sp>
      <p:sp>
        <p:nvSpPr>
          <p:cNvPr id="12295" name="Rectangle 7"/>
          <p:cNvSpPr>
            <a:spLocks noGrp="1" noChangeArrowheads="1"/>
          </p:cNvSpPr>
          <p:nvPr>
            <p:ph type="sldNum" sz="quarter" idx="5"/>
          </p:nvPr>
        </p:nvSpPr>
        <p:spPr bwMode="auto">
          <a:xfrm>
            <a:off x="3963988" y="8816975"/>
            <a:ext cx="3032125" cy="465138"/>
          </a:xfrm>
          <a:prstGeom prst="rect">
            <a:avLst/>
          </a:prstGeom>
          <a:noFill/>
          <a:ln w="9525">
            <a:noFill/>
            <a:miter lim="800000"/>
            <a:headEnd/>
            <a:tailEnd/>
          </a:ln>
          <a:effectLst/>
        </p:spPr>
        <p:txBody>
          <a:bodyPr vert="horz" wrap="square" lIns="92015" tIns="46008" rIns="92015" bIns="46008" numCol="1" anchor="b" anchorCtr="0" compatLnSpc="1">
            <a:prstTxWarp prst="textNoShape">
              <a:avLst/>
            </a:prstTxWarp>
          </a:bodyPr>
          <a:lstStyle>
            <a:lvl1pPr algn="r" defTabSz="919163" eaLnBrk="1" hangingPunct="1">
              <a:defRPr sz="1300">
                <a:ea typeface="ＭＳ Ｐゴシック" pitchFamily="-128" charset="-128"/>
                <a:cs typeface="+mn-cs"/>
              </a:defRPr>
            </a:lvl1pPr>
          </a:lstStyle>
          <a:p>
            <a:pPr>
              <a:defRPr/>
            </a:pPr>
            <a:fld id="{EF1A70AE-0ED2-498D-A54F-6B102ED54BC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ChangeArrowheads="1" noTextEdit="1"/>
          </p:cNvSpPr>
          <p:nvPr>
            <p:ph type="sldImg"/>
          </p:nvPr>
        </p:nvSpPr>
        <p:spPr>
          <a:ln/>
        </p:spPr>
      </p:sp>
      <p:sp>
        <p:nvSpPr>
          <p:cNvPr id="65538" name="Rectangle 3"/>
          <p:cNvSpPr>
            <a:spLocks noGrp="1" noChangeArrowheads="1"/>
          </p:cNvSpPr>
          <p:nvPr>
            <p:ph type="body" idx="1"/>
          </p:nvPr>
        </p:nvSpPr>
        <p:spPr>
          <a:noFill/>
          <a:ln/>
        </p:spPr>
        <p:txBody>
          <a:bodyPr/>
          <a:lstStyle/>
          <a:p>
            <a:r>
              <a:rPr lang="en-US" dirty="0"/>
              <a:t>read slide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89050" y="4337050"/>
            <a:ext cx="4322762" cy="2593975"/>
          </a:xfrm>
        </p:spPr>
        <p:txBody>
          <a:bodyPr/>
          <a:lstStyle/>
          <a:p>
            <a:r>
              <a:rPr lang="en-US" sz="800" dirty="0"/>
              <a:t>When</a:t>
            </a:r>
            <a:r>
              <a:rPr lang="en-US" sz="800" baseline="0" dirty="0"/>
              <a:t> structuring a Buy Sell Plan there are many rules to follow and when Life Insurance is used, there are two rules in particular to be aware of. </a:t>
            </a:r>
            <a:r>
              <a:rPr lang="en-US" sz="800" dirty="0"/>
              <a:t>Life insurance death benefits are generally paid federal income-tax free. However, under Section 101(j) of the Internal Revenue Code, the death benefit of an “employer-owned life insurance contract” may not be completely federal income-tax free if certain notice and consent rules and other requirements are not fulfilled. </a:t>
            </a:r>
          </a:p>
          <a:p>
            <a:endParaRPr lang="en-US" sz="800" dirty="0"/>
          </a:p>
          <a:p>
            <a:r>
              <a:rPr lang="en-US" sz="800" dirty="0"/>
              <a:t>It is important to determine whether the life insurance policy will be considered an “employer-owned life insurance contract” under the Internal Revenue Code. Death benefits from an employer-owned life insurance contract are subject to federal income tax in excess of premium and other amounts paid unless (i) prescribed notice and consent requirements are met before the contract is issued and (ii) an exception under Section 101(j)(2) of the IRC applies.  </a:t>
            </a:r>
          </a:p>
          <a:p>
            <a:endParaRPr lang="en-US" sz="800" dirty="0"/>
          </a:p>
          <a:p>
            <a:r>
              <a:rPr lang="en-US" sz="800" dirty="0"/>
              <a:t>Generally, an “employer-owned life insurance contract” is a contract that (i) is owned by a person engaged in a trade or business under which the owner (or a related person) is directly or indirectly a beneficiary under the contract and (ii) covers the life of an insured who is an employee with respect to the trade or business. The exceptions set forth under Section 101(j)(2) are (i) the insured was an employee with respect to the policy owner at any time during the 12 month period before the insured’s death or (ii) the insured, at the time the contract is issued, is a director or highly compensated employee or individual (as defined in the Code) or (iii) the death proceeds are paid to the insured’s heirs or (iv) the death proceeds are used to purchased an equity interest in the applicable policyholder from certain of the insured’s heirs.</a:t>
            </a:r>
          </a:p>
          <a:p>
            <a:endParaRPr lang="en-US" sz="800" dirty="0"/>
          </a:p>
          <a:p>
            <a:pPr marL="300038" indent="-300038">
              <a:spcBef>
                <a:spcPct val="50000"/>
              </a:spcBef>
              <a:buFont typeface="Times" pitchFamily="18" charset="0"/>
              <a:buNone/>
            </a:pPr>
            <a:r>
              <a:rPr lang="en-US" sz="800" dirty="0"/>
              <a:t>Employer owned Life Insurance is Subject to the Notice and Consent requirements of Internal Revenue Code Section 101(j)</a:t>
            </a:r>
          </a:p>
          <a:p>
            <a:pPr marL="300038" indent="-300038">
              <a:spcBef>
                <a:spcPct val="50000"/>
              </a:spcBef>
              <a:buFont typeface="Times" pitchFamily="18" charset="0"/>
              <a:buNone/>
            </a:pPr>
            <a:endParaRPr lang="en-US" sz="800" dirty="0"/>
          </a:p>
          <a:p>
            <a:pPr marL="300038" indent="-300038"/>
            <a:r>
              <a:rPr lang="en-US" sz="800" b="1" dirty="0"/>
              <a:t>IRC 101(j) states: </a:t>
            </a:r>
          </a:p>
          <a:p>
            <a:pPr marL="463550" lvl="1" indent="1588"/>
            <a:r>
              <a:rPr lang="en-US" sz="800" dirty="0"/>
              <a:t>Death benefits from an “employer-owned life insurance contract” </a:t>
            </a:r>
            <a:r>
              <a:rPr lang="en-US" sz="800" b="1" dirty="0"/>
              <a:t>ARE</a:t>
            </a:r>
            <a:r>
              <a:rPr lang="en-US" sz="800" dirty="0"/>
              <a:t> subject to federal income tax in excess of premiums and other amounts paid, </a:t>
            </a:r>
            <a:r>
              <a:rPr lang="en-US" sz="800" b="1" dirty="0"/>
              <a:t>UNLESS </a:t>
            </a:r>
            <a:r>
              <a:rPr lang="en-US" sz="800" dirty="0"/>
              <a:t>the notice and consent requirements are satisfied.  </a:t>
            </a:r>
          </a:p>
          <a:p>
            <a:pPr marL="463550" lvl="1" indent="1588"/>
            <a:endParaRPr lang="en-US" sz="800" dirty="0"/>
          </a:p>
          <a:p>
            <a:endParaRPr lang="en-US" dirty="0"/>
          </a:p>
        </p:txBody>
      </p:sp>
      <p:sp>
        <p:nvSpPr>
          <p:cNvPr id="4" name="Slide Number Placeholder 3"/>
          <p:cNvSpPr>
            <a:spLocks noGrp="1"/>
          </p:cNvSpPr>
          <p:nvPr>
            <p:ph type="sldNum" sz="quarter" idx="10"/>
          </p:nvPr>
        </p:nvSpPr>
        <p:spPr/>
        <p:txBody>
          <a:bodyPr/>
          <a:lstStyle/>
          <a:p>
            <a:pPr>
              <a:defRPr/>
            </a:pPr>
            <a:fld id="{EF1A70AE-0ED2-498D-A54F-6B102ED54BCF}" type="slidenum">
              <a:rPr lang="en-US" smtClean="0"/>
              <a:pPr>
                <a:defRPr/>
              </a:pPr>
              <a:t>10</a:t>
            </a:fld>
            <a:endParaRPr lang="en-US"/>
          </a:p>
        </p:txBody>
      </p:sp>
    </p:spTree>
    <p:extLst>
      <p:ext uri="{BB962C8B-B14F-4D97-AF65-F5344CB8AC3E}">
        <p14:creationId xmlns:p14="http://schemas.microsoft.com/office/powerpoint/2010/main" val="1870678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09675" y="4439444"/>
            <a:ext cx="4398962" cy="3021806"/>
          </a:xfrm>
        </p:spPr>
        <p:txBody>
          <a:bodyPr/>
          <a:lstStyle/>
          <a:p>
            <a:pPr marL="463550" lvl="1" indent="1588"/>
            <a:endParaRPr lang="en-US" sz="1600" dirty="0"/>
          </a:p>
          <a:p>
            <a:pPr marL="300038" indent="-300038"/>
            <a:r>
              <a:rPr lang="en-US" sz="1000" b="1" dirty="0"/>
              <a:t>Notice and consent is generally satisfied if, </a:t>
            </a:r>
            <a:r>
              <a:rPr lang="en-US" sz="1000" b="1" u="sng" dirty="0"/>
              <a:t>before the contract is issued</a:t>
            </a:r>
            <a:r>
              <a:rPr lang="en-US" sz="1000" b="1" dirty="0"/>
              <a:t>, the employee</a:t>
            </a:r>
          </a:p>
          <a:p>
            <a:pPr marL="300038" indent="-300038"/>
            <a:endParaRPr lang="en-US" sz="1000" b="1" dirty="0"/>
          </a:p>
          <a:p>
            <a:pPr marL="300038" indent="-300038">
              <a:buFontTx/>
              <a:buAutoNum type="arabicPeriod"/>
            </a:pPr>
            <a:r>
              <a:rPr lang="en-US" sz="1000" dirty="0"/>
              <a:t>is notified in writing that the policyholder intends to insure the employee’s life and the maximum face amount for which the employee could be insured at the time the contract was issued,</a:t>
            </a:r>
          </a:p>
          <a:p>
            <a:pPr marL="300038" indent="-300038">
              <a:buFontTx/>
              <a:buAutoNum type="arabicPeriod"/>
            </a:pPr>
            <a:endParaRPr lang="en-US" sz="1000" dirty="0"/>
          </a:p>
          <a:p>
            <a:pPr marL="300038" indent="-300038">
              <a:buFontTx/>
              <a:buAutoNum type="arabicPeriod"/>
            </a:pPr>
            <a:r>
              <a:rPr lang="en-US" sz="1000" dirty="0"/>
              <a:t>provides written consent to being insured under the contract and that such coverage may continue after the insured terminates employment, and</a:t>
            </a:r>
          </a:p>
          <a:p>
            <a:pPr marL="300038" indent="-300038">
              <a:buFontTx/>
              <a:buAutoNum type="arabicPeriod"/>
            </a:pPr>
            <a:endParaRPr lang="en-US" sz="1000" dirty="0"/>
          </a:p>
          <a:p>
            <a:pPr marL="300038" indent="-300038">
              <a:buFontTx/>
              <a:buAutoNum type="arabicPeriod"/>
            </a:pPr>
            <a:r>
              <a:rPr lang="en-US" sz="1000" dirty="0"/>
              <a:t>is informed in writing that the policyholder (or a related party) will be a beneficiary of any proceeds payable upon the death of the employee.</a:t>
            </a:r>
          </a:p>
          <a:p>
            <a:endParaRPr lang="en-US" sz="1000" dirty="0"/>
          </a:p>
          <a:p>
            <a:endParaRPr lang="en-US" dirty="0"/>
          </a:p>
        </p:txBody>
      </p:sp>
      <p:sp>
        <p:nvSpPr>
          <p:cNvPr id="4" name="Slide Number Placeholder 3"/>
          <p:cNvSpPr>
            <a:spLocks noGrp="1"/>
          </p:cNvSpPr>
          <p:nvPr>
            <p:ph type="sldNum" sz="quarter" idx="10"/>
          </p:nvPr>
        </p:nvSpPr>
        <p:spPr/>
        <p:txBody>
          <a:bodyPr/>
          <a:lstStyle/>
          <a:p>
            <a:pPr>
              <a:defRPr/>
            </a:pPr>
            <a:fld id="{EF1A70AE-0ED2-498D-A54F-6B102ED54BCF}" type="slidenum">
              <a:rPr lang="en-US" smtClean="0"/>
              <a:pPr>
                <a:defRPr/>
              </a:pPr>
              <a:t>11</a:t>
            </a:fld>
            <a:endParaRPr lang="en-US"/>
          </a:p>
        </p:txBody>
      </p:sp>
    </p:spTree>
    <p:extLst>
      <p:ext uri="{BB962C8B-B14F-4D97-AF65-F5344CB8AC3E}">
        <p14:creationId xmlns:p14="http://schemas.microsoft.com/office/powerpoint/2010/main" val="332382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77925" y="4407694"/>
            <a:ext cx="4551362" cy="4178300"/>
          </a:xfrm>
        </p:spPr>
        <p:txBody>
          <a:bodyPr/>
          <a:lstStyle/>
          <a:p>
            <a:r>
              <a:rPr lang="en-US" sz="900" b="1" dirty="0"/>
              <a:t>Transfer for Value Rules</a:t>
            </a:r>
          </a:p>
          <a:p>
            <a:endParaRPr lang="en-US" sz="900" dirty="0"/>
          </a:p>
          <a:p>
            <a:r>
              <a:rPr lang="en-US" sz="900" dirty="0"/>
              <a:t>As a general rule. Life insurance death proceeds are income tax free. But an exception to that rule, creates the so called transfer-for-value rule. The rule says the death benefit of a life policy will be income taxable if the contract is transferred for valuable consideration. </a:t>
            </a:r>
          </a:p>
          <a:p>
            <a:endParaRPr lang="en-US" sz="900" dirty="0"/>
          </a:p>
          <a:p>
            <a:r>
              <a:rPr lang="en-US" sz="900" dirty="0"/>
              <a:t>There are safe-harbor exceptions to this rule –In buy sell planning the problem of transfer for value rules comes up when a buy sell arrangement is changed from entity redemption to cross-purchase. A transfer to a co-shareholder of the insured is not an exception. Alternatives could be to purchase new life insurance for a cross purchase buy/sell arrangement or establish a new business operating as a partnership and then transfer the policy from the corporation to the partnership.</a:t>
            </a:r>
          </a:p>
          <a:p>
            <a:endParaRPr lang="en-US" sz="900" dirty="0"/>
          </a:p>
          <a:p>
            <a:pPr marL="233363" indent="-233363" eaLnBrk="1" hangingPunct="1">
              <a:lnSpc>
                <a:spcPct val="80000"/>
              </a:lnSpc>
              <a:buFont typeface="Arial" charset="0"/>
              <a:buChar char="•"/>
            </a:pPr>
            <a:r>
              <a:rPr lang="en-US" sz="900" dirty="0"/>
              <a:t>Potential issues when switching from one arrangement to another</a:t>
            </a:r>
          </a:p>
          <a:p>
            <a:pPr marL="681038" lvl="1" indent="-215900" eaLnBrk="1" hangingPunct="1">
              <a:lnSpc>
                <a:spcPct val="80000"/>
              </a:lnSpc>
              <a:buFont typeface="Arial" charset="0"/>
              <a:buChar char="–"/>
            </a:pPr>
            <a:r>
              <a:rPr lang="en-US" sz="900" dirty="0"/>
              <a:t>Switch from cross purchase to stock redemption-no transfer for value issues</a:t>
            </a:r>
          </a:p>
          <a:p>
            <a:pPr marL="681038" lvl="1" indent="-215900" eaLnBrk="1" hangingPunct="1">
              <a:lnSpc>
                <a:spcPct val="80000"/>
              </a:lnSpc>
              <a:buFont typeface="Arial" charset="0"/>
              <a:buChar char="–"/>
            </a:pPr>
            <a:r>
              <a:rPr lang="en-US" sz="900" dirty="0"/>
              <a:t>Switch from stock redemption to cross purchase-transfer for value</a:t>
            </a:r>
          </a:p>
          <a:p>
            <a:pPr marL="233363" indent="-233363" eaLnBrk="1" hangingPunct="1">
              <a:lnSpc>
                <a:spcPct val="80000"/>
              </a:lnSpc>
              <a:buFont typeface="Arial" charset="0"/>
              <a:buChar char="•"/>
            </a:pPr>
            <a:endParaRPr lang="en-US" sz="900" dirty="0"/>
          </a:p>
          <a:p>
            <a:pPr marL="233363" indent="-233363" eaLnBrk="1" hangingPunct="1">
              <a:lnSpc>
                <a:spcPct val="80000"/>
              </a:lnSpc>
              <a:buFont typeface="Arial" charset="0"/>
              <a:buChar char="•"/>
            </a:pPr>
            <a:endParaRPr lang="en-US" sz="900" dirty="0"/>
          </a:p>
          <a:p>
            <a:pPr marL="233363" indent="-233363" eaLnBrk="1" hangingPunct="1">
              <a:lnSpc>
                <a:spcPct val="80000"/>
              </a:lnSpc>
              <a:buFont typeface="Arial" charset="0"/>
              <a:buChar char="•"/>
            </a:pPr>
            <a:r>
              <a:rPr lang="en-US" sz="900" dirty="0"/>
              <a:t>Exceptions  for transfer for value:</a:t>
            </a:r>
          </a:p>
          <a:p>
            <a:pPr marL="681038" lvl="1" indent="-215900" eaLnBrk="1" hangingPunct="1">
              <a:lnSpc>
                <a:spcPct val="80000"/>
              </a:lnSpc>
              <a:buFont typeface="Arial" charset="0"/>
              <a:buChar char="–"/>
            </a:pPr>
            <a:r>
              <a:rPr lang="en-US" sz="900" dirty="0"/>
              <a:t>Transfer to the insured</a:t>
            </a:r>
          </a:p>
          <a:p>
            <a:pPr marL="681038" lvl="1" indent="-215900" eaLnBrk="1" hangingPunct="1">
              <a:lnSpc>
                <a:spcPct val="80000"/>
              </a:lnSpc>
              <a:buFont typeface="Arial" charset="0"/>
              <a:buChar char="–"/>
            </a:pPr>
            <a:r>
              <a:rPr lang="en-US" sz="900" dirty="0"/>
              <a:t>Transfer to a partner of the insured</a:t>
            </a:r>
          </a:p>
          <a:p>
            <a:pPr marL="681038" lvl="1" indent="-215900" eaLnBrk="1" hangingPunct="1">
              <a:lnSpc>
                <a:spcPct val="80000"/>
              </a:lnSpc>
              <a:buFont typeface="Arial" charset="0"/>
              <a:buChar char="–"/>
            </a:pPr>
            <a:r>
              <a:rPr lang="en-US" sz="900" dirty="0"/>
              <a:t>Transfer to a partnership in which the insured is a partner</a:t>
            </a:r>
          </a:p>
          <a:p>
            <a:pPr marL="681038" lvl="1" indent="-215900" eaLnBrk="1" hangingPunct="1">
              <a:lnSpc>
                <a:spcPct val="80000"/>
              </a:lnSpc>
              <a:buFont typeface="Arial" charset="0"/>
              <a:buChar char="–"/>
            </a:pPr>
            <a:r>
              <a:rPr lang="en-US" sz="900" dirty="0"/>
              <a:t>Transfer to a corporation of which the insured is an officer or shareholder</a:t>
            </a:r>
          </a:p>
          <a:p>
            <a:endParaRPr lang="en-US" dirty="0"/>
          </a:p>
        </p:txBody>
      </p:sp>
      <p:sp>
        <p:nvSpPr>
          <p:cNvPr id="4" name="Slide Number Placeholder 3"/>
          <p:cNvSpPr>
            <a:spLocks noGrp="1"/>
          </p:cNvSpPr>
          <p:nvPr>
            <p:ph type="sldNum" sz="quarter" idx="10"/>
          </p:nvPr>
        </p:nvSpPr>
        <p:spPr/>
        <p:txBody>
          <a:bodyPr/>
          <a:lstStyle/>
          <a:p>
            <a:pPr>
              <a:defRPr/>
            </a:pPr>
            <a:fld id="{EF1A70AE-0ED2-498D-A54F-6B102ED54BCF}" type="slidenum">
              <a:rPr lang="en-US" smtClean="0"/>
              <a:pPr>
                <a:defRPr/>
              </a:pPr>
              <a:t>12</a:t>
            </a:fld>
            <a:endParaRPr lang="en-US"/>
          </a:p>
        </p:txBody>
      </p:sp>
    </p:spTree>
    <p:extLst>
      <p:ext uri="{BB962C8B-B14F-4D97-AF65-F5344CB8AC3E}">
        <p14:creationId xmlns:p14="http://schemas.microsoft.com/office/powerpoint/2010/main" val="2576910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a:xfrm>
            <a:off x="1179513" y="695325"/>
            <a:ext cx="4641850" cy="3481388"/>
          </a:xfrm>
          <a:ln/>
        </p:spPr>
      </p:sp>
      <p:sp>
        <p:nvSpPr>
          <p:cNvPr id="86018" name="Rectangle 3"/>
          <p:cNvSpPr>
            <a:spLocks noGrp="1" noChangeArrowheads="1"/>
          </p:cNvSpPr>
          <p:nvPr>
            <p:ph type="body" idx="1"/>
          </p:nvPr>
        </p:nvSpPr>
        <p:spPr>
          <a:xfrm>
            <a:off x="1098551" y="4337050"/>
            <a:ext cx="4703762" cy="4178300"/>
          </a:xfrm>
          <a:noFill/>
          <a:ln/>
        </p:spPr>
        <p:txBody>
          <a:bodyPr/>
          <a:lstStyle/>
          <a:p>
            <a:pPr marL="228600" indent="-228600"/>
            <a:r>
              <a:rPr lang="en-US" sz="1000" dirty="0"/>
              <a:t>Now</a:t>
            </a:r>
            <a:r>
              <a:rPr lang="en-US" sz="1000" baseline="0" dirty="0"/>
              <a:t> that we reviewed Buy Sell plans, a key staple for most closely held businesses, and we learned about some of the rules associated with buy sells when life insurance is used to provide liquidity and facilitate the transfer, we will walk through a case example to assess the various ways to transfer the business and see how a buy sell fits in. </a:t>
            </a:r>
            <a:r>
              <a:rPr lang="en-US" sz="1000" dirty="0"/>
              <a:t>We will segment the case study into three topics:</a:t>
            </a:r>
          </a:p>
          <a:p>
            <a:pPr marL="228600" indent="-228600"/>
            <a:br>
              <a:rPr lang="en-US" sz="1000" dirty="0"/>
            </a:br>
            <a:r>
              <a:rPr lang="en-US" sz="1000" dirty="0"/>
              <a:t>1.  The Cruz Family – In this segment I will talk about the basic   background and factual information about the family and their business.</a:t>
            </a:r>
          </a:p>
          <a:p>
            <a:pPr marL="228600" indent="-228600"/>
            <a:br>
              <a:rPr lang="en-US" sz="1000" dirty="0"/>
            </a:br>
            <a:r>
              <a:rPr lang="en-US" sz="1000" dirty="0"/>
              <a:t>2.  Priorities and Goals – I will talk about discovery questions and the hypothetical financial goals and concerns of the Cruz Family.</a:t>
            </a:r>
          </a:p>
          <a:p>
            <a:pPr marL="228600" indent="-228600"/>
            <a:endParaRPr lang="en-US" sz="1000" dirty="0"/>
          </a:p>
          <a:p>
            <a:pPr marL="228600" indent="-228600"/>
            <a:r>
              <a:rPr lang="en-US" sz="1000" dirty="0"/>
              <a:t>3. Strategies – I will discuss a few specific strategies that could help the Cruz’s accomplish their business succession and wealth transfer objectives.</a:t>
            </a:r>
          </a:p>
          <a:p>
            <a:pPr marL="228600" indent="-228600">
              <a:buFontTx/>
              <a:buChar char="•"/>
            </a:pPr>
            <a:endParaRPr lang="en-US" sz="1000" dirty="0"/>
          </a:p>
          <a:p>
            <a:pPr marL="228600" indent="-228600"/>
            <a:r>
              <a:rPr lang="en-US" sz="1000" dirty="0"/>
              <a:t>We purposefully designed this case study to highlight and emulate real concerns and priorities you will encounter with small business owners. Our goal is to give you good discovery questions and strategies that you can immediately begin incorporating into your discussions to help you uncover the client’s needs and priorities. I will walk you through the case study in a role play progression that could emulate an actual sales process for an actual comparable case. This presentation should take around 45 minutes.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a:xfrm>
            <a:off x="1179513" y="695325"/>
            <a:ext cx="4641850" cy="3481388"/>
          </a:xfrm>
          <a:ln/>
        </p:spPr>
      </p:sp>
      <p:sp>
        <p:nvSpPr>
          <p:cNvPr id="88066" name="Rectangle 3"/>
          <p:cNvSpPr>
            <a:spLocks noGrp="1" noChangeArrowheads="1"/>
          </p:cNvSpPr>
          <p:nvPr>
            <p:ph type="body" idx="1"/>
          </p:nvPr>
        </p:nvSpPr>
        <p:spPr>
          <a:xfrm>
            <a:off x="1179513" y="4413250"/>
            <a:ext cx="4627562" cy="3127375"/>
          </a:xfrm>
          <a:noFill/>
          <a:ln/>
        </p:spPr>
        <p:txBody>
          <a:bodyPr/>
          <a:lstStyle/>
          <a:p>
            <a:r>
              <a:rPr lang="en-US" dirty="0"/>
              <a:t>Let’s start by talking about the Cruz family.</a:t>
            </a:r>
          </a:p>
          <a:p>
            <a:endParaRPr lang="en-US" dirty="0"/>
          </a:p>
          <a:p>
            <a:r>
              <a:rPr lang="en-US" dirty="0"/>
              <a:t>The family business in this example is Chic Leather, Inc. It is a manufacturer and seller of stylish leather boots. It wares are distributed through the family’s own chain of stores and other local and regional retailers. The company is based in Denver, CO and has been in business since 1972. This is a first generation business started and owned by Carl Cruz. They’ve recently expanded into making leather hand bags because of Carl’s daughter, Maria, who works with her father in the business. The company has averaged $700,000 of net earnings over the past five years.</a:t>
            </a:r>
          </a:p>
          <a:p>
            <a:endParaRPr lang="en-US" dirty="0"/>
          </a:p>
          <a:p>
            <a:r>
              <a:rPr lang="en-US" dirty="0"/>
              <a:t>As far as other family members, Carl is married to Susan. Carson is their eldest son. He is not active in the business.</a:t>
            </a:r>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a:xfrm>
            <a:off x="1179513" y="695325"/>
            <a:ext cx="4641850" cy="3481388"/>
          </a:xfrm>
          <a:ln/>
        </p:spPr>
      </p:sp>
      <p:sp>
        <p:nvSpPr>
          <p:cNvPr id="90114" name="Rectangle 3"/>
          <p:cNvSpPr>
            <a:spLocks noGrp="1" noChangeArrowheads="1"/>
          </p:cNvSpPr>
          <p:nvPr>
            <p:ph type="body" idx="1"/>
          </p:nvPr>
        </p:nvSpPr>
        <p:spPr>
          <a:xfrm>
            <a:off x="1148557" y="4413250"/>
            <a:ext cx="4703762" cy="3813175"/>
          </a:xfrm>
          <a:noFill/>
          <a:ln/>
        </p:spPr>
        <p:txBody>
          <a:bodyPr/>
          <a:lstStyle/>
          <a:p>
            <a:r>
              <a:rPr lang="en-US" sz="900" dirty="0"/>
              <a:t>Now that we’ve identified the basic background information about the family and the business, let’s get to know each family member a bit more.</a:t>
            </a:r>
          </a:p>
          <a:p>
            <a:endParaRPr lang="en-US" sz="900" dirty="0"/>
          </a:p>
          <a:p>
            <a:r>
              <a:rPr lang="en-US" sz="900" dirty="0"/>
              <a:t>Carl:  Started the business from scratch and is very proud of his business’ success. He Loves the “smell of leather” and running the business so he has no desire to fully retire anytime soon.  One interesting point is that he and Susan live a pretty modest lifestyle as evident by that fact that he still drives a 2005 Acura (classic millionaire next door type of person).</a:t>
            </a:r>
          </a:p>
          <a:p>
            <a:endParaRPr lang="en-US" sz="900" dirty="0"/>
          </a:p>
          <a:p>
            <a:r>
              <a:rPr lang="en-US" sz="900" dirty="0"/>
              <a:t>Susan:  Was a stay-at-home mom for years and now helps Carl manage the office part-time.  She loves to travel and spend time with the children and grandchildren and has no interest in running the business.</a:t>
            </a:r>
          </a:p>
          <a:p>
            <a:endParaRPr lang="en-US" sz="900" dirty="0"/>
          </a:p>
          <a:p>
            <a:r>
              <a:rPr lang="en-US" sz="900" dirty="0"/>
              <a:t>Maria:  Is a University of Colorado graduate with a degree in business management and marketing.  She recently became engaged and has been working in the family business since graduating college 10 years earlier.  She is responsible for expanding the company into the hand bag line which has increased the earnings of the company by almost 20% over the past 5 years.  She loves working in the business and eventually would like to succeed her father as the owner.</a:t>
            </a:r>
          </a:p>
          <a:p>
            <a:endParaRPr lang="en-US" sz="900" dirty="0"/>
          </a:p>
          <a:p>
            <a:r>
              <a:rPr lang="en-US" sz="900" dirty="0"/>
              <a:t>Carson:  Is a Stanford Law School graduate and married with two young children. He is a very successful lawyer living in Los Angeles and has no desire to ever return home to work in the family business. One interesting family dynamic is that he and Maria, while getting along as siblings, do not see “eye to eye” on many issues.</a:t>
            </a:r>
          </a:p>
          <a:p>
            <a:pPr>
              <a:buFontTx/>
              <a:buChar char="•"/>
            </a:pPr>
            <a:endParaRPr lang="en-US" sz="10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xfrm>
            <a:off x="1179513" y="695325"/>
            <a:ext cx="4641850" cy="3481388"/>
          </a:xfrm>
          <a:ln/>
        </p:spPr>
      </p:sp>
      <p:sp>
        <p:nvSpPr>
          <p:cNvPr id="92162" name="Rectangle 3"/>
          <p:cNvSpPr>
            <a:spLocks noGrp="1" noChangeArrowheads="1"/>
          </p:cNvSpPr>
          <p:nvPr>
            <p:ph type="body" idx="1"/>
          </p:nvPr>
        </p:nvSpPr>
        <p:spPr>
          <a:xfrm>
            <a:off x="1498601" y="4489450"/>
            <a:ext cx="4322762" cy="2898775"/>
          </a:xfrm>
          <a:noFill/>
          <a:ln/>
        </p:spPr>
        <p:txBody>
          <a:bodyPr/>
          <a:lstStyle/>
          <a:p>
            <a:r>
              <a:rPr lang="en-US" dirty="0"/>
              <a:t>Now that we’ve gotten to know the family and the business in pretty good detail, let’s take a look at Carl and Susan’s financial situation.</a:t>
            </a:r>
          </a:p>
          <a:p>
            <a:br>
              <a:rPr lang="en-US" dirty="0"/>
            </a:br>
            <a:r>
              <a:rPr lang="en-US" dirty="0"/>
              <a:t>(read slide)</a:t>
            </a:r>
          </a:p>
          <a:p>
            <a:endParaRPr lang="en-US" dirty="0"/>
          </a:p>
          <a:p>
            <a:r>
              <a:rPr lang="en-US" dirty="0"/>
              <a:t>An interesting note here is that over the years, they’ve reinvested most of their earnings and income back into the business. Therefore, like most small business owners, the majority of their net worth is tied up in the business.</a:t>
            </a:r>
          </a:p>
          <a:p>
            <a:br>
              <a:rPr lang="en-US" dirty="0"/>
            </a:br>
            <a:r>
              <a:rPr lang="en-US" dirty="0"/>
              <a:t>Now let’s get into some discovery questions to help identify their goals and priorities.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ChangeArrowheads="1" noTextEdit="1"/>
          </p:cNvSpPr>
          <p:nvPr>
            <p:ph type="sldImg"/>
          </p:nvPr>
        </p:nvSpPr>
        <p:spPr>
          <a:xfrm>
            <a:off x="1179513" y="695325"/>
            <a:ext cx="4641850" cy="3481388"/>
          </a:xfrm>
          <a:ln/>
        </p:spPr>
      </p:sp>
      <p:sp>
        <p:nvSpPr>
          <p:cNvPr id="94210" name="Rectangle 3"/>
          <p:cNvSpPr>
            <a:spLocks noGrp="1" noChangeArrowheads="1"/>
          </p:cNvSpPr>
          <p:nvPr>
            <p:ph type="body" idx="1"/>
          </p:nvPr>
        </p:nvSpPr>
        <p:spPr>
          <a:xfrm>
            <a:off x="1211263" y="4337050"/>
            <a:ext cx="4398962" cy="4178300"/>
          </a:xfrm>
          <a:noFill/>
          <a:ln/>
        </p:spPr>
        <p:txBody>
          <a:bodyPr/>
          <a:lstStyle/>
          <a:p>
            <a:r>
              <a:rPr lang="en-US" sz="950" dirty="0"/>
              <a:t>A good first question to ask a business owner to engage them in a conversation about succession strategies is “have you ever had a professional valuation of the business by an outside resource?”</a:t>
            </a:r>
          </a:p>
          <a:p>
            <a:endParaRPr lang="en-US" sz="950" dirty="0"/>
          </a:p>
          <a:p>
            <a:r>
              <a:rPr lang="en-US" sz="950" dirty="0"/>
              <a:t>Carl and Susan in this case recently had a qualified appraisal of their business (this is probably an exception to what you will normally encounter with most small business owners). A good follow-up question if they answered “no” is “if I got out my checkbook, what amount would I have to write down and hand you in order for you to be completely comfortable about selling me your business right now?” This is a good question to get a sense of what the owner believes is the fair market value of the business.</a:t>
            </a:r>
          </a:p>
          <a:p>
            <a:endParaRPr lang="en-US" sz="950" dirty="0"/>
          </a:p>
          <a:p>
            <a:r>
              <a:rPr lang="en-US" sz="950" dirty="0"/>
              <a:t>Free tools and resources are available that can be used to give business owner clients a general, high-level snapshot of the potential value of their business.</a:t>
            </a:r>
          </a:p>
          <a:p>
            <a:endParaRPr lang="en-US" sz="950" dirty="0"/>
          </a:p>
          <a:p>
            <a:r>
              <a:rPr lang="en-US" sz="950" dirty="0"/>
              <a:t>Another good discovery question is “what would you want to see happen to the business upon your death, if you were to become disabled or after your retirement…  Keep it in the family, sell it to a partner or employee, or liquidate it?” Carl and Susan indicate that they would like to keep it in the family.</a:t>
            </a:r>
          </a:p>
          <a:p>
            <a:br>
              <a:rPr lang="en-US" sz="950" dirty="0"/>
            </a:br>
            <a:r>
              <a:rPr lang="en-US" sz="950" dirty="0"/>
              <a:t>Lastly, “what planning have you done to ensure a desirable, cost-effective transition if your were unable or unwilling to run your business to the extent you are now?” Carl and Susan say they have not implemented any formal strategies.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09675" y="4413250"/>
            <a:ext cx="4170363" cy="4041775"/>
          </a:xfrm>
        </p:spPr>
        <p:txBody>
          <a:bodyPr/>
          <a:lstStyle/>
          <a:p>
            <a:r>
              <a:rPr lang="en-US" dirty="0"/>
              <a:t>Read Slide</a:t>
            </a:r>
          </a:p>
        </p:txBody>
      </p:sp>
      <p:sp>
        <p:nvSpPr>
          <p:cNvPr id="4" name="Slide Number Placeholder 3"/>
          <p:cNvSpPr>
            <a:spLocks noGrp="1"/>
          </p:cNvSpPr>
          <p:nvPr>
            <p:ph type="sldNum" sz="quarter" idx="10"/>
          </p:nvPr>
        </p:nvSpPr>
        <p:spPr/>
        <p:txBody>
          <a:bodyPr/>
          <a:lstStyle/>
          <a:p>
            <a:pPr>
              <a:defRPr/>
            </a:pPr>
            <a:fld id="{EF1A70AE-0ED2-498D-A54F-6B102ED54BCF}" type="slidenum">
              <a:rPr lang="en-US" smtClean="0"/>
              <a:pPr>
                <a:defRPr/>
              </a:pPr>
              <a:t>18</a:t>
            </a:fld>
            <a:endParaRPr lang="en-US"/>
          </a:p>
        </p:txBody>
      </p:sp>
    </p:spTree>
    <p:extLst>
      <p:ext uri="{BB962C8B-B14F-4D97-AF65-F5344CB8AC3E}">
        <p14:creationId xmlns:p14="http://schemas.microsoft.com/office/powerpoint/2010/main" val="1960570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6175" y="4489450"/>
            <a:ext cx="4627562" cy="2822575"/>
          </a:xfrm>
        </p:spPr>
        <p:txBody>
          <a:bodyPr/>
          <a:lstStyle/>
          <a:p>
            <a:r>
              <a:rPr lang="en-US" dirty="0"/>
              <a:t>There are generally two ways, other than cash, the successor could finance a sale: Installment Sale or Bank Loan.</a:t>
            </a:r>
          </a:p>
          <a:p>
            <a:endParaRPr lang="en-US" dirty="0"/>
          </a:p>
          <a:p>
            <a:r>
              <a:rPr lang="en-US" dirty="0"/>
              <a:t>Either way, there will be a payment requirement over time to satisfy the note or loan criteria. Assuming a 5% interest rate, and the corresponding terms shown on the slide, let’s consider what type of annual payment would be necessary… (read annual payments).</a:t>
            </a:r>
          </a:p>
          <a:p>
            <a:endParaRPr lang="en-US" dirty="0"/>
          </a:p>
          <a:p>
            <a:r>
              <a:rPr lang="en-US" dirty="0"/>
              <a:t>The big question here is how will Maria afford to purchase the business? If earnings from the business are used to finance the sale/loan what will be the impact to the business’ cash flow as a result? If a loan is to be obtained, how will Carl’s death affect the credit standing that the business has with the bank?</a:t>
            </a:r>
          </a:p>
          <a:p>
            <a:endParaRPr lang="en-US" dirty="0"/>
          </a:p>
        </p:txBody>
      </p:sp>
      <p:sp>
        <p:nvSpPr>
          <p:cNvPr id="4" name="Slide Number Placeholder 3"/>
          <p:cNvSpPr>
            <a:spLocks noGrp="1"/>
          </p:cNvSpPr>
          <p:nvPr>
            <p:ph type="sldNum" sz="quarter" idx="10"/>
          </p:nvPr>
        </p:nvSpPr>
        <p:spPr/>
        <p:txBody>
          <a:bodyPr/>
          <a:lstStyle/>
          <a:p>
            <a:pPr>
              <a:defRPr/>
            </a:pPr>
            <a:fld id="{EF1A70AE-0ED2-498D-A54F-6B102ED54BCF}" type="slidenum">
              <a:rPr lang="en-US" smtClean="0"/>
              <a:pPr>
                <a:defRPr/>
              </a:pPr>
              <a:t>19</a:t>
            </a:fld>
            <a:endParaRPr lang="en-US"/>
          </a:p>
        </p:txBody>
      </p:sp>
    </p:spTree>
    <p:extLst>
      <p:ext uri="{BB962C8B-B14F-4D97-AF65-F5344CB8AC3E}">
        <p14:creationId xmlns:p14="http://schemas.microsoft.com/office/powerpoint/2010/main" val="847043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375569" y="4375944"/>
            <a:ext cx="4246562" cy="2323306"/>
          </a:xfrm>
        </p:spPr>
        <p:txBody>
          <a:bodyPr/>
          <a:lstStyle/>
          <a:p>
            <a:r>
              <a:rPr lang="en-US" dirty="0"/>
              <a:t>Today topic is </a:t>
            </a:r>
            <a:r>
              <a:rPr lang="en-US" baseline="0" dirty="0"/>
              <a:t>Funding Buy Sell Plans for the Small Business Owner. Today we will talk about three things:</a:t>
            </a:r>
          </a:p>
          <a:p>
            <a:pPr marL="228600" indent="-228600">
              <a:buAutoNum type="arabicParenR"/>
            </a:pPr>
            <a:r>
              <a:rPr lang="en-US" baseline="0" dirty="0"/>
              <a:t>What the opportunity looks like to drive sales in the small business market, taking a look at what the stats are telling us about the need and what the benefits of a plan are for the business owner considering the events that will trigger the need for a plan. </a:t>
            </a:r>
          </a:p>
          <a:p>
            <a:pPr marL="228600" indent="-228600">
              <a:buAutoNum type="arabicParenR"/>
            </a:pPr>
            <a:r>
              <a:rPr lang="en-US" baseline="0" dirty="0"/>
              <a:t>We’ll talk about what options to transfer the business exits for the business owner</a:t>
            </a:r>
          </a:p>
          <a:p>
            <a:pPr marL="228600" indent="-228600">
              <a:buAutoNum type="arabicParenR"/>
            </a:pPr>
            <a:r>
              <a:rPr lang="en-US" baseline="0" dirty="0"/>
              <a:t>Finally, we’ll talk about what you can do to begin penetrating this fertile market and to grow your business</a:t>
            </a:r>
            <a:endParaRPr lang="en-US" dirty="0"/>
          </a:p>
        </p:txBody>
      </p:sp>
      <p:sp>
        <p:nvSpPr>
          <p:cNvPr id="4" name="Slide Number Placeholder 3"/>
          <p:cNvSpPr>
            <a:spLocks noGrp="1"/>
          </p:cNvSpPr>
          <p:nvPr>
            <p:ph type="sldNum" sz="quarter" idx="10"/>
          </p:nvPr>
        </p:nvSpPr>
        <p:spPr/>
        <p:txBody>
          <a:bodyPr/>
          <a:lstStyle/>
          <a:p>
            <a:pPr>
              <a:defRPr/>
            </a:pPr>
            <a:fld id="{EF1A70AE-0ED2-498D-A54F-6B102ED54BCF}" type="slidenum">
              <a:rPr lang="en-US" smtClean="0"/>
              <a:pPr>
                <a:defRPr/>
              </a:pPr>
              <a:t>2</a:t>
            </a:fld>
            <a:endParaRPr lang="en-US"/>
          </a:p>
        </p:txBody>
      </p:sp>
    </p:spTree>
    <p:extLst>
      <p:ext uri="{BB962C8B-B14F-4D97-AF65-F5344CB8AC3E}">
        <p14:creationId xmlns:p14="http://schemas.microsoft.com/office/powerpoint/2010/main" val="2143339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63625" y="4401344"/>
            <a:ext cx="4724400" cy="4178300"/>
          </a:xfrm>
        </p:spPr>
        <p:txBody>
          <a:bodyPr/>
          <a:lstStyle/>
          <a:p>
            <a:pPr>
              <a:lnSpc>
                <a:spcPct val="90000"/>
              </a:lnSpc>
            </a:pPr>
            <a:r>
              <a:rPr lang="en-US" dirty="0"/>
              <a:t>Now let’s look at the impact of gifting interest in the business to Maria.</a:t>
            </a:r>
          </a:p>
          <a:p>
            <a:pPr>
              <a:lnSpc>
                <a:spcPct val="90000"/>
              </a:lnSpc>
            </a:pPr>
            <a:br>
              <a:rPr lang="en-US" dirty="0"/>
            </a:br>
            <a:r>
              <a:rPr lang="en-US" dirty="0"/>
              <a:t>For 2018, the annual gift tax exclusion is $15,000 per person per </a:t>
            </a:r>
            <a:r>
              <a:rPr lang="en-US" dirty="0" err="1"/>
              <a:t>donee</a:t>
            </a:r>
            <a:r>
              <a:rPr lang="en-US" dirty="0"/>
              <a:t>. This means if Carl and Susan elect to “split gifts,” they could transfer $30,000 worth of business interest to Maria annually. However, that’s only 0.60% of the current value of the business. At that rate, it would take an awfully long time to fully transfer the business to Maria.</a:t>
            </a:r>
          </a:p>
          <a:p>
            <a:pPr>
              <a:lnSpc>
                <a:spcPct val="90000"/>
              </a:lnSpc>
            </a:pPr>
            <a:endParaRPr lang="en-US" dirty="0"/>
          </a:p>
          <a:p>
            <a:pPr>
              <a:lnSpc>
                <a:spcPct val="90000"/>
              </a:lnSpc>
            </a:pPr>
            <a:endParaRPr lang="en-US" dirty="0"/>
          </a:p>
          <a:p>
            <a:pPr>
              <a:lnSpc>
                <a:spcPct val="90000"/>
              </a:lnSpc>
            </a:pPr>
            <a:r>
              <a:rPr lang="en-US" dirty="0"/>
              <a:t>If they chose instead to fully transfer the business based on the estate and gift tax tables that exist under current law, the current gift tax exemption is $11,400,000. This means Carl and Susan could transfer the whole business to Maria gift tax free.</a:t>
            </a:r>
          </a:p>
          <a:p>
            <a:pPr>
              <a:lnSpc>
                <a:spcPct val="90000"/>
              </a:lnSpc>
            </a:pPr>
            <a:endParaRPr lang="en-US" dirty="0"/>
          </a:p>
          <a:p>
            <a:pPr>
              <a:lnSpc>
                <a:spcPct val="90000"/>
              </a:lnSpc>
            </a:pPr>
            <a:r>
              <a:rPr lang="en-US" dirty="0"/>
              <a:t>A couple questions for Carl and Susan to consider is are they willing to transfer 100% of the business? Because if they do they will lose the cash flow generated by the business gifted?. Another question is will they have sufficient retirement income from other sources/assets outside of the business?</a:t>
            </a:r>
          </a:p>
          <a:p>
            <a:endParaRPr lang="en-US" dirty="0"/>
          </a:p>
        </p:txBody>
      </p:sp>
      <p:sp>
        <p:nvSpPr>
          <p:cNvPr id="4" name="Slide Number Placeholder 3"/>
          <p:cNvSpPr>
            <a:spLocks noGrp="1"/>
          </p:cNvSpPr>
          <p:nvPr>
            <p:ph type="sldNum" sz="quarter" idx="10"/>
          </p:nvPr>
        </p:nvSpPr>
        <p:spPr/>
        <p:txBody>
          <a:bodyPr/>
          <a:lstStyle/>
          <a:p>
            <a:pPr>
              <a:defRPr/>
            </a:pPr>
            <a:fld id="{EF1A70AE-0ED2-498D-A54F-6B102ED54BCF}" type="slidenum">
              <a:rPr lang="en-US" smtClean="0"/>
              <a:pPr>
                <a:defRPr/>
              </a:pPr>
              <a:t>20</a:t>
            </a:fld>
            <a:endParaRPr lang="en-US"/>
          </a:p>
        </p:txBody>
      </p:sp>
    </p:spTree>
    <p:extLst>
      <p:ext uri="{BB962C8B-B14F-4D97-AF65-F5344CB8AC3E}">
        <p14:creationId xmlns:p14="http://schemas.microsoft.com/office/powerpoint/2010/main" val="1221007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Rot="1" noChangeAspect="1" noChangeArrowheads="1" noTextEdit="1"/>
          </p:cNvSpPr>
          <p:nvPr>
            <p:ph type="sldImg"/>
          </p:nvPr>
        </p:nvSpPr>
        <p:spPr>
          <a:xfrm>
            <a:off x="1179513" y="695325"/>
            <a:ext cx="4641850" cy="3481388"/>
          </a:xfrm>
          <a:ln/>
        </p:spPr>
      </p:sp>
      <p:sp>
        <p:nvSpPr>
          <p:cNvPr id="100354" name="Rectangle 3"/>
          <p:cNvSpPr>
            <a:spLocks noGrp="1" noChangeArrowheads="1"/>
          </p:cNvSpPr>
          <p:nvPr>
            <p:ph type="body" idx="1"/>
          </p:nvPr>
        </p:nvSpPr>
        <p:spPr>
          <a:xfrm>
            <a:off x="1034257" y="4413250"/>
            <a:ext cx="4932362" cy="3810000"/>
          </a:xfrm>
          <a:noFill/>
          <a:ln/>
        </p:spPr>
        <p:txBody>
          <a:bodyPr/>
          <a:lstStyle/>
          <a:p>
            <a:r>
              <a:rPr lang="en-US" dirty="0"/>
              <a:t>Lastly, let’s talk about bequeathing the business (i.e. leaving it to Maria by will at death).</a:t>
            </a:r>
          </a:p>
          <a:p>
            <a:r>
              <a:rPr lang="en-US" dirty="0"/>
              <a:t>Based on the current estate tax exemption that exists under current law, both Carl and Susan would each have an estate tax exemption amount of $11,400,000. Assuming Carl died first, if the business is bequeathed to Maria at Carl’s death, there would be no estate tax due. If left to Susan and then bequeathed to Maria at her subsequent death, there would still be no estate taxes due under current law (assuming the value of the business does not increase dramatically).</a:t>
            </a:r>
          </a:p>
          <a:p>
            <a:endParaRPr lang="en-US" dirty="0"/>
          </a:p>
          <a:p>
            <a:r>
              <a:rPr lang="en-US" dirty="0"/>
              <a:t>The question is if the current law is changed, will there be estate taxes and, if so, enough liquidity to pay them?  </a:t>
            </a:r>
          </a:p>
          <a:p>
            <a:endParaRPr lang="en-US" dirty="0"/>
          </a:p>
          <a:p>
            <a:r>
              <a:rPr lang="en-US" dirty="0"/>
              <a:t>Even if estate taxes are not a concern, there are still a couple questions for them to consider:  How will Susan’s financial needs be met if the business were fully bequeathed to Maria at Carl’s death, assuming he died first?  And what about the inheritance for Carson?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noRot="1" noChangeAspect="1" noChangeArrowheads="1" noTextEdit="1"/>
          </p:cNvSpPr>
          <p:nvPr>
            <p:ph type="sldImg"/>
          </p:nvPr>
        </p:nvSpPr>
        <p:spPr>
          <a:xfrm>
            <a:off x="1179513" y="695325"/>
            <a:ext cx="4641850" cy="3481388"/>
          </a:xfrm>
          <a:ln/>
        </p:spPr>
      </p:sp>
      <p:sp>
        <p:nvSpPr>
          <p:cNvPr id="104450" name="Rectangle 3"/>
          <p:cNvSpPr>
            <a:spLocks noGrp="1" noChangeArrowheads="1"/>
          </p:cNvSpPr>
          <p:nvPr>
            <p:ph type="body" idx="1"/>
          </p:nvPr>
        </p:nvSpPr>
        <p:spPr>
          <a:xfrm>
            <a:off x="1238251" y="4413250"/>
            <a:ext cx="4475162" cy="2362200"/>
          </a:xfrm>
          <a:noFill/>
          <a:ln/>
        </p:spPr>
        <p:txBody>
          <a:bodyPr/>
          <a:lstStyle/>
          <a:p>
            <a:r>
              <a:rPr lang="en-US" dirty="0"/>
              <a:t>Now let’s identify the priorities and concerns of Carl and Susan by asking them some follow-up questions.</a:t>
            </a:r>
          </a:p>
          <a:p>
            <a:endParaRPr lang="en-US" dirty="0"/>
          </a:p>
          <a:p>
            <a:r>
              <a:rPr lang="en-US" dirty="0"/>
              <a:t>(Read slide)</a:t>
            </a:r>
          </a:p>
          <a:p>
            <a:br>
              <a:rPr lang="en-US" dirty="0"/>
            </a:br>
            <a:r>
              <a:rPr lang="en-US" dirty="0"/>
              <a:t>Note: These are some great questions that should be memorized and asked of business owner clients to help “disturb” the status quo and get them thinking about the succession and estate planning issues they may need to address.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noRot="1" noChangeAspect="1" noChangeArrowheads="1" noTextEdit="1"/>
          </p:cNvSpPr>
          <p:nvPr>
            <p:ph type="sldImg"/>
          </p:nvPr>
        </p:nvSpPr>
        <p:spPr>
          <a:xfrm>
            <a:off x="1179513" y="695325"/>
            <a:ext cx="4641850" cy="3481388"/>
          </a:xfrm>
          <a:ln/>
        </p:spPr>
      </p:sp>
      <p:sp>
        <p:nvSpPr>
          <p:cNvPr id="106498" name="Rectangle 3"/>
          <p:cNvSpPr>
            <a:spLocks noGrp="1" noChangeArrowheads="1"/>
          </p:cNvSpPr>
          <p:nvPr>
            <p:ph type="body" idx="1"/>
          </p:nvPr>
        </p:nvSpPr>
        <p:spPr>
          <a:xfrm>
            <a:off x="1290638" y="4337050"/>
            <a:ext cx="4419600" cy="4648200"/>
          </a:xfrm>
          <a:noFill/>
          <a:ln/>
        </p:spPr>
        <p:txBody>
          <a:bodyPr/>
          <a:lstStyle/>
          <a:p>
            <a:r>
              <a:rPr lang="en-US" sz="750" dirty="0"/>
              <a:t>Before we move on to the recommendations, let’s summarize some of the common concerns and challenges that could face the next generation in a family business.</a:t>
            </a:r>
          </a:p>
          <a:p>
            <a:endParaRPr lang="en-US" sz="750" dirty="0"/>
          </a:p>
          <a:p>
            <a:r>
              <a:rPr lang="en-US" sz="750" dirty="0"/>
              <a:t>The surviving spouse may be dependent on the income generated by the business, but may not have an interest or the skills to manage the business. Often times, the bank relationship is with the founder/current owner. Children-successors may not be able to obtain the loans necessary to purchase and/or continue operating the business following the owner’s death. Additionally, the goodwill of the business (i.e. reputation, customer base, etc.) may be affected following the owner’s death if a substantial portion of the goodwill is attributable to the skills and efforts of the deceased owner. Small businesses are often illiquid so children-successors may not have the necessary liquidity to pay estate taxes. This could lead to a forced sale or liquidation of all or a portion of the business for less than the fair market value. If the children-successors don’t see “eye-to-eye”, such as Carson and Maria in this example, they may not be the best candidates to go into business together. Their potential disagreements could jeopardize the health of the business. Lastly, if all heirs are not treated fairly, there could be disputes and family divisions that could require the liquidation of business assets to equalize inheritances.</a:t>
            </a:r>
          </a:p>
          <a:p>
            <a:endParaRPr lang="en-US" sz="750" dirty="0"/>
          </a:p>
          <a:p>
            <a:r>
              <a:rPr lang="en-US" sz="750" dirty="0"/>
              <a:t>In this example, Carl and Susan’s priorities were identified as the following:</a:t>
            </a:r>
          </a:p>
          <a:p>
            <a:endParaRPr lang="en-US" sz="750" dirty="0"/>
          </a:p>
          <a:p>
            <a:pPr>
              <a:buFontTx/>
              <a:buChar char="-"/>
            </a:pPr>
            <a:r>
              <a:rPr lang="en-US" sz="750" dirty="0"/>
              <a:t> Achieve / maintain financial independence for Susan so she is not dependent on the business following Carl’s death.</a:t>
            </a:r>
          </a:p>
          <a:p>
            <a:pPr>
              <a:buFontTx/>
              <a:buChar char="-"/>
            </a:pPr>
            <a:endParaRPr lang="en-US" sz="750" dirty="0"/>
          </a:p>
          <a:p>
            <a:pPr>
              <a:buFontTx/>
              <a:buChar char="-"/>
            </a:pPr>
            <a:r>
              <a:rPr lang="en-US" sz="750" dirty="0"/>
              <a:t> Provide Maria with the assets she will need to purchase the business from Carl at some point.  Regardless of how Carl feels about it, the business will most likely have to participate in the financing of this agreement to some extent (i.e. by bonusing Maria to help her pay life insurance premiums or establish a sinking fund, by having Maria use earnings from the business to fund the payments under a buyout or by gifting her interests in the business) because Maria may not be able to afford to purchase the entire business with her own funds.</a:t>
            </a:r>
          </a:p>
          <a:p>
            <a:pPr>
              <a:buFontTx/>
              <a:buChar char="-"/>
            </a:pPr>
            <a:r>
              <a:rPr lang="en-US" sz="750" dirty="0"/>
              <a:t> Help the beneficiaries protect the estate from erosion by creating the liquidity needed to pay estate taxes.</a:t>
            </a:r>
          </a:p>
          <a:p>
            <a:pPr>
              <a:buFontTx/>
              <a:buChar char="-"/>
            </a:pPr>
            <a:r>
              <a:rPr lang="en-US" sz="750" dirty="0"/>
              <a:t> Provide a fair inheritance to Carson so that he does not feel disinherited or left out. </a:t>
            </a:r>
          </a:p>
          <a:p>
            <a:endParaRPr lang="en-US" sz="750" dirty="0"/>
          </a:p>
          <a:p>
            <a:r>
              <a:rPr lang="en-US" sz="750" dirty="0"/>
              <a:t>The good news for Carl and Susan is that a properly-structured business succession plan funded with life insurance and coordinated with their overall estate plans could help to accomplish all of these objectives and mitigate many of the risks on the left hand side of the slide.</a:t>
            </a:r>
          </a:p>
        </p:txBody>
      </p:sp>
    </p:spTree>
    <p:extLst>
      <p:ext uri="{BB962C8B-B14F-4D97-AF65-F5344CB8AC3E}">
        <p14:creationId xmlns:p14="http://schemas.microsoft.com/office/powerpoint/2010/main" val="22941417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noRot="1" noChangeAspect="1" noChangeArrowheads="1" noTextEdit="1"/>
          </p:cNvSpPr>
          <p:nvPr>
            <p:ph type="sldImg"/>
          </p:nvPr>
        </p:nvSpPr>
        <p:spPr>
          <a:xfrm>
            <a:off x="1179513" y="695325"/>
            <a:ext cx="4641850" cy="3481388"/>
          </a:xfrm>
          <a:ln/>
        </p:spPr>
      </p:sp>
      <p:sp>
        <p:nvSpPr>
          <p:cNvPr id="110594" name="Rectangle 3"/>
          <p:cNvSpPr>
            <a:spLocks noGrp="1" noChangeArrowheads="1"/>
          </p:cNvSpPr>
          <p:nvPr>
            <p:ph type="body" idx="1"/>
          </p:nvPr>
        </p:nvSpPr>
        <p:spPr>
          <a:xfrm>
            <a:off x="1454151" y="4489450"/>
            <a:ext cx="4398962" cy="1984375"/>
          </a:xfrm>
          <a:noFill/>
          <a:ln/>
        </p:spPr>
        <p:txBody>
          <a:bodyPr/>
          <a:lstStyle/>
          <a:p>
            <a:r>
              <a:rPr lang="en-US" dirty="0"/>
              <a:t>You may be wondering why life insurance makes sense to fund a buy/sell agreement or succession plan.  </a:t>
            </a:r>
            <a:br>
              <a:rPr lang="en-US" dirty="0"/>
            </a:br>
            <a:br>
              <a:rPr lang="en-US" dirty="0"/>
            </a:br>
            <a:r>
              <a:rPr lang="en-US" dirty="0"/>
              <a:t>To help explain, let’s talk about the various funding methods and the considerations of each.</a:t>
            </a:r>
          </a:p>
          <a:p>
            <a:endParaRPr lang="en-US" dirty="0"/>
          </a:p>
          <a:p>
            <a:r>
              <a:rPr lang="en-US" dirty="0"/>
              <a:t>(read slide)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94569" y="4375943"/>
            <a:ext cx="5008562" cy="4441031"/>
          </a:xfrm>
        </p:spPr>
        <p:txBody>
          <a:bodyPr/>
          <a:lstStyle/>
          <a:p>
            <a:r>
              <a:rPr lang="en-US" sz="750" dirty="0"/>
              <a:t>Let’s start with a possible succession strategy upon Carl’s death. Carl and Susan’s attorney may recommend that Carl and Maria enter into a one-way buy/sell agreement that would obligate Carl, or his estate, to sell the business to Maria who is obligated to buy the business from Carl, or his estate. This strategy will ensure that ownership of the business is appropriately transferred to Maria and that Susan is fairly compensated for it’s value and has the necessary liquidity she needs to maintain her lifestyle independent of the business. However, because the buy/sell agreement creates a liability for Maria, she must have a way of funding the agreement. A permanent life insurance policy may be the most efficient mechanism.  Because it is unclear when Carl would be ready and able to sell the business, Maria didn’t want to worry about term insurance expiring and leaving her without adequate funding. Also, as we will discuss in a few minutes, cash value life insurance may have some additional benefits and appealing characteristics.</a:t>
            </a:r>
          </a:p>
          <a:p>
            <a:endParaRPr lang="en-US" sz="750" dirty="0"/>
          </a:p>
          <a:p>
            <a:r>
              <a:rPr lang="en-US" sz="750" dirty="0"/>
              <a:t>So now that Maria’s succession strategy is taken care of, what about Carson? Carl and Susan consider the purchase of a joint survivorship policy under which they name Carson as a beneficiary to help equalize the inheritances and avoid potential disputes. However, because of the potential estate tax exposure, their attorney and financial advisor may recommend having the policy owned by a trust. Therefore, they will make gifts which the trustee will use to pay life insurance premiums. There may be federal and gift tax consequences with the funding of irrevocable life insurance trust.  Under this arrangement, the trust could provide liquidity to the estate to help pay estate taxes and Carson could then be bequeathed other assets from the estate to help equalize his inheritance.</a:t>
            </a:r>
          </a:p>
          <a:p>
            <a:endParaRPr lang="en-US" sz="750" u="sng" dirty="0"/>
          </a:p>
          <a:p>
            <a:r>
              <a:rPr lang="en-US" sz="750" u="sng" dirty="0"/>
              <a:t>Here is some additional information regarding the buy/sell agreement and it’s potential benefits to the Cruz’s</a:t>
            </a:r>
            <a:endParaRPr lang="en-US" sz="750" dirty="0"/>
          </a:p>
          <a:p>
            <a:endParaRPr lang="en-US" sz="750" b="1" dirty="0"/>
          </a:p>
          <a:p>
            <a:r>
              <a:rPr lang="en-US" sz="750" b="1" dirty="0"/>
              <a:t>Basic features:</a:t>
            </a:r>
          </a:p>
          <a:p>
            <a:pPr>
              <a:buFontTx/>
              <a:buChar char="•"/>
            </a:pPr>
            <a:r>
              <a:rPr lang="en-US" sz="750" dirty="0"/>
              <a:t> Legal document plus funding arrangement</a:t>
            </a:r>
          </a:p>
          <a:p>
            <a:pPr>
              <a:buFontTx/>
              <a:buChar char="•"/>
            </a:pPr>
            <a:r>
              <a:rPr lang="en-US" sz="750" dirty="0"/>
              <a:t> Deceased owner’s estate must sell and successor must purchase</a:t>
            </a:r>
          </a:p>
          <a:p>
            <a:pPr>
              <a:buFontTx/>
              <a:buChar char="•"/>
            </a:pPr>
            <a:r>
              <a:rPr lang="en-US" sz="750" dirty="0"/>
              <a:t> Triggering events: death, disability and retirement</a:t>
            </a:r>
          </a:p>
          <a:p>
            <a:pPr>
              <a:buFontTx/>
              <a:buChar char="•"/>
            </a:pPr>
            <a:r>
              <a:rPr lang="en-US" sz="750" dirty="0"/>
              <a:t> Price determined by stated value, formula or appraisal at death</a:t>
            </a:r>
          </a:p>
          <a:p>
            <a:endParaRPr lang="en-US" sz="750" b="1" dirty="0"/>
          </a:p>
          <a:p>
            <a:r>
              <a:rPr lang="en-US" sz="750" b="1" dirty="0"/>
              <a:t>Potential benefits:</a:t>
            </a:r>
          </a:p>
          <a:p>
            <a:pPr>
              <a:buFontTx/>
              <a:buChar char="•"/>
            </a:pPr>
            <a:r>
              <a:rPr lang="en-US" sz="750" dirty="0"/>
              <a:t> Legally binding on all parties</a:t>
            </a:r>
          </a:p>
          <a:p>
            <a:pPr>
              <a:buFontTx/>
              <a:buChar char="•"/>
            </a:pPr>
            <a:r>
              <a:rPr lang="en-US" sz="750" dirty="0"/>
              <a:t> Instant market for illiquid asset</a:t>
            </a:r>
          </a:p>
          <a:p>
            <a:pPr>
              <a:buFontTx/>
              <a:buChar char="•"/>
            </a:pPr>
            <a:r>
              <a:rPr lang="en-US" sz="750" dirty="0"/>
              <a:t> Enhanced business credit</a:t>
            </a:r>
          </a:p>
          <a:p>
            <a:pPr>
              <a:buFontTx/>
              <a:buChar char="•"/>
            </a:pPr>
            <a:r>
              <a:rPr lang="en-US" sz="750" dirty="0"/>
              <a:t> Liquidity for deceased’s estate</a:t>
            </a:r>
          </a:p>
          <a:p>
            <a:pPr>
              <a:buFontTx/>
              <a:buChar char="•"/>
            </a:pPr>
            <a:r>
              <a:rPr lang="en-US" sz="750" dirty="0"/>
              <a:t> Spouse fairly compensated and independent from the business </a:t>
            </a:r>
          </a:p>
          <a:p>
            <a:pPr>
              <a:buFontTx/>
              <a:buChar char="•"/>
            </a:pPr>
            <a:r>
              <a:rPr lang="en-US" sz="750" dirty="0"/>
              <a:t> Business value may be fixed for estate tax purposes</a:t>
            </a:r>
          </a:p>
          <a:p>
            <a:endParaRPr lang="en-US" dirty="0"/>
          </a:p>
        </p:txBody>
      </p:sp>
      <p:sp>
        <p:nvSpPr>
          <p:cNvPr id="4" name="Slide Number Placeholder 3"/>
          <p:cNvSpPr>
            <a:spLocks noGrp="1"/>
          </p:cNvSpPr>
          <p:nvPr>
            <p:ph type="sldNum" sz="quarter" idx="10"/>
          </p:nvPr>
        </p:nvSpPr>
        <p:spPr/>
        <p:txBody>
          <a:bodyPr/>
          <a:lstStyle/>
          <a:p>
            <a:pPr>
              <a:defRPr/>
            </a:pPr>
            <a:fld id="{EF1A70AE-0ED2-498D-A54F-6B102ED54BCF}" type="slidenum">
              <a:rPr lang="en-US" smtClean="0"/>
              <a:pPr>
                <a:defRPr/>
              </a:pPr>
              <a:t>25</a:t>
            </a:fld>
            <a:endParaRPr lang="en-US"/>
          </a:p>
        </p:txBody>
      </p:sp>
    </p:spTree>
    <p:extLst>
      <p:ext uri="{BB962C8B-B14F-4D97-AF65-F5344CB8AC3E}">
        <p14:creationId xmlns:p14="http://schemas.microsoft.com/office/powerpoint/2010/main" val="36486522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Rot="1" noChangeAspect="1" noChangeArrowheads="1" noTextEdit="1"/>
          </p:cNvSpPr>
          <p:nvPr>
            <p:ph type="sldImg"/>
          </p:nvPr>
        </p:nvSpPr>
        <p:spPr>
          <a:xfrm>
            <a:off x="1179513" y="695325"/>
            <a:ext cx="4641850" cy="3481388"/>
          </a:xfrm>
          <a:ln/>
        </p:spPr>
      </p:sp>
      <p:sp>
        <p:nvSpPr>
          <p:cNvPr id="117762" name="Rectangle 3"/>
          <p:cNvSpPr>
            <a:spLocks noGrp="1" noChangeArrowheads="1"/>
          </p:cNvSpPr>
          <p:nvPr>
            <p:ph type="body" idx="1"/>
          </p:nvPr>
        </p:nvSpPr>
        <p:spPr>
          <a:xfrm>
            <a:off x="1160463" y="4489450"/>
            <a:ext cx="4398962" cy="4178300"/>
          </a:xfrm>
          <a:noFill/>
          <a:ln/>
        </p:spPr>
        <p:txBody>
          <a:bodyPr/>
          <a:lstStyle/>
          <a:p>
            <a:pPr>
              <a:lnSpc>
                <a:spcPct val="90000"/>
              </a:lnSpc>
            </a:pPr>
            <a:r>
              <a:rPr lang="en-US" sz="900" dirty="0"/>
              <a:t>Here is a quick list of some of the common methods that are used to transfer business interests to successors while the primary owner is still living.</a:t>
            </a:r>
          </a:p>
          <a:p>
            <a:pPr>
              <a:lnSpc>
                <a:spcPct val="90000"/>
              </a:lnSpc>
            </a:pPr>
            <a:br>
              <a:rPr lang="en-US" sz="900" dirty="0"/>
            </a:br>
            <a:r>
              <a:rPr lang="en-US" sz="900" dirty="0"/>
              <a:t>(read bullet points on the right)</a:t>
            </a:r>
          </a:p>
          <a:p>
            <a:pPr>
              <a:lnSpc>
                <a:spcPct val="90000"/>
              </a:lnSpc>
            </a:pPr>
            <a:endParaRPr lang="en-US" sz="900" dirty="0"/>
          </a:p>
          <a:p>
            <a:pPr>
              <a:lnSpc>
                <a:spcPct val="90000"/>
              </a:lnSpc>
            </a:pPr>
            <a:r>
              <a:rPr lang="en-US" sz="900" dirty="0"/>
              <a:t>Note:  Revenue shifting is a complex arrangement in which the owner shifts revenue to business entities owned entirely by the child successor. This strategy is usually complemented by additional installment sale of business assets to the same entities. A more thorough description is beyond the scope of this presentation and the client’s tax and legal advisors should be consulted on such strategies in all situations.</a:t>
            </a:r>
          </a:p>
          <a:p>
            <a:pPr>
              <a:lnSpc>
                <a:spcPct val="90000"/>
              </a:lnSpc>
            </a:pPr>
            <a:endParaRPr lang="en-US" sz="900" dirty="0"/>
          </a:p>
          <a:p>
            <a:pPr>
              <a:lnSpc>
                <a:spcPct val="90000"/>
              </a:lnSpc>
            </a:pPr>
            <a:r>
              <a:rPr lang="en-US" sz="900" dirty="0"/>
              <a:t>In our example, Carl plans to enter into an installment sale arrangement under the buy/sell agreement with Maria when he is ready to retire. In this scenario, Maria will still need a funding mechanism for the buyout which can be funded by earnings from the business or a bank loan.  Additionally, cash value life insurance can be very attractive in these situations because potentially income tax-free withdrawals and loans can be taken against the cash value to help fund the payments under the buyout arrangement. Of course, policy loans and withdrawals will reduce the death benefit.  Maria also has the option of decreasing the death benefit on the life insurance policy to help reduce or eliminate future premium payments.  Furthermore, because most business owners tend to reinvest most of their income and assets back into the business, cash value life insurance can help provide overall asset diversification and a potentially income-tax-free source of money that can be accessed for business or personal needs in the future. Lastly, Carl may help Maria with the premium expense under a Section 162 arrangement where Maria is bonused additional taxable income that is used to help pay life insurance premiums on the policy she owns. As mentioned earlier, he most likely will have to participate in the financing of the buyout to some extent either through bonus income, payments funded by earnings, gifting of business interests, etc.</a:t>
            </a:r>
          </a:p>
        </p:txBody>
      </p:sp>
    </p:spTree>
    <p:extLst>
      <p:ext uri="{BB962C8B-B14F-4D97-AF65-F5344CB8AC3E}">
        <p14:creationId xmlns:p14="http://schemas.microsoft.com/office/powerpoint/2010/main" val="41545703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Rot="1" noChangeAspect="1" noChangeArrowheads="1" noTextEdit="1"/>
          </p:cNvSpPr>
          <p:nvPr>
            <p:ph type="sldImg"/>
          </p:nvPr>
        </p:nvSpPr>
        <p:spPr>
          <a:xfrm>
            <a:off x="1179513" y="695325"/>
            <a:ext cx="4641850" cy="3481388"/>
          </a:xfrm>
          <a:ln/>
        </p:spPr>
      </p:sp>
      <p:sp>
        <p:nvSpPr>
          <p:cNvPr id="112642" name="Rectangle 3"/>
          <p:cNvSpPr>
            <a:spLocks noGrp="1" noChangeArrowheads="1"/>
          </p:cNvSpPr>
          <p:nvPr>
            <p:ph type="body" idx="1"/>
          </p:nvPr>
        </p:nvSpPr>
        <p:spPr>
          <a:xfrm>
            <a:off x="1377157" y="4413250"/>
            <a:ext cx="4246562" cy="1828800"/>
          </a:xfrm>
          <a:noFill/>
          <a:ln/>
        </p:spPr>
        <p:txBody>
          <a:bodyPr/>
          <a:lstStyle/>
          <a:p>
            <a:r>
              <a:rPr lang="en-US" dirty="0"/>
              <a:t>We are going to assume that Carl dies in year 15 and compare the total cost of funding the agreement for each strategy under the following assumptions:</a:t>
            </a:r>
          </a:p>
          <a:p>
            <a:endParaRPr lang="en-US" dirty="0"/>
          </a:p>
          <a:p>
            <a:r>
              <a:rPr lang="en-US" dirty="0"/>
              <a:t>Premiums assuming 5.89% of $71,900 per year. By year 15 total premiums paid in is $1,078,500 or $1.1M rounded.</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Rot="1" noChangeAspect="1" noChangeArrowheads="1" noTextEdit="1"/>
          </p:cNvSpPr>
          <p:nvPr>
            <p:ph type="sldImg"/>
          </p:nvPr>
        </p:nvSpPr>
        <p:spPr>
          <a:xfrm>
            <a:off x="1179513" y="695325"/>
            <a:ext cx="4641850" cy="3481388"/>
          </a:xfrm>
          <a:ln/>
        </p:spPr>
      </p:sp>
      <p:sp>
        <p:nvSpPr>
          <p:cNvPr id="115714" name="Rectangle 3"/>
          <p:cNvSpPr>
            <a:spLocks noGrp="1" noChangeArrowheads="1"/>
          </p:cNvSpPr>
          <p:nvPr>
            <p:ph type="body" idx="1"/>
          </p:nvPr>
        </p:nvSpPr>
        <p:spPr>
          <a:xfrm>
            <a:off x="1179513" y="4413250"/>
            <a:ext cx="4475162" cy="4178300"/>
          </a:xfrm>
          <a:noFill/>
          <a:ln/>
        </p:spPr>
        <p:txBody>
          <a:bodyPr/>
          <a:lstStyle/>
          <a:p>
            <a:r>
              <a:rPr lang="en-US" dirty="0"/>
              <a:t>Here is a graphical comparison of the total projected costs at year 15.</a:t>
            </a:r>
          </a:p>
          <a:p>
            <a:endParaRPr lang="en-US" dirty="0"/>
          </a:p>
          <a:p>
            <a:r>
              <a:rPr lang="en-US" dirty="0"/>
              <a:t>The bank loan and installment sale scenarios, the total cost is over a 10 year period beginning in year 15, where death is assumed to occur. The sinking fund scenario, the total cost is over a 25-year period beginning today because amounts equal to the life insurance premiums are assumed to be contributed to the fund until death (i.e. year 15) then a 10 year bank loan with payments commencing over the next 10 years (i.e. 10 years starting in year 15) to cover the assumed funding shortfall.</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Rot="1" noChangeAspect="1" noChangeArrowheads="1" noTextEdit="1"/>
          </p:cNvSpPr>
          <p:nvPr>
            <p:ph type="sldImg"/>
          </p:nvPr>
        </p:nvSpPr>
        <p:spPr>
          <a:xfrm>
            <a:off x="1179513" y="695325"/>
            <a:ext cx="4641850" cy="3481388"/>
          </a:xfrm>
          <a:ln/>
        </p:spPr>
      </p:sp>
      <p:sp>
        <p:nvSpPr>
          <p:cNvPr id="119810" name="Rectangle 3"/>
          <p:cNvSpPr>
            <a:spLocks noGrp="1" noChangeArrowheads="1"/>
          </p:cNvSpPr>
          <p:nvPr>
            <p:ph type="body" idx="1"/>
          </p:nvPr>
        </p:nvSpPr>
        <p:spPr>
          <a:xfrm>
            <a:off x="1211263" y="4413250"/>
            <a:ext cx="4610100" cy="4649787"/>
          </a:xfrm>
          <a:noFill/>
          <a:ln/>
        </p:spPr>
        <p:txBody>
          <a:bodyPr/>
          <a:lstStyle/>
          <a:p>
            <a:pPr>
              <a:lnSpc>
                <a:spcPct val="90000"/>
              </a:lnSpc>
            </a:pPr>
            <a:r>
              <a:rPr lang="en-US" sz="850" dirty="0"/>
              <a:t>To wrap up our case study, let’s review the key benefits of a properly structured business succession plan funded with life insurance.</a:t>
            </a:r>
          </a:p>
          <a:p>
            <a:pPr>
              <a:lnSpc>
                <a:spcPct val="90000"/>
              </a:lnSpc>
            </a:pPr>
            <a:endParaRPr lang="en-US" sz="850" dirty="0"/>
          </a:p>
          <a:p>
            <a:pPr>
              <a:lnSpc>
                <a:spcPct val="90000"/>
              </a:lnSpc>
            </a:pPr>
            <a:r>
              <a:rPr lang="en-US" sz="850" dirty="0"/>
              <a:t>(read benefits)</a:t>
            </a:r>
          </a:p>
          <a:p>
            <a:pPr>
              <a:lnSpc>
                <a:spcPct val="90000"/>
              </a:lnSpc>
            </a:pPr>
            <a:endParaRPr lang="en-US" sz="850" dirty="0"/>
          </a:p>
          <a:p>
            <a:pPr>
              <a:lnSpc>
                <a:spcPct val="90000"/>
              </a:lnSpc>
            </a:pPr>
            <a:r>
              <a:rPr lang="en-US" sz="850" dirty="0"/>
              <a:t>As with any financial strategy, there are some additional considerations to keep in mind.</a:t>
            </a:r>
          </a:p>
          <a:p>
            <a:pPr>
              <a:lnSpc>
                <a:spcPct val="90000"/>
              </a:lnSpc>
            </a:pPr>
            <a:endParaRPr lang="en-US" sz="850" dirty="0"/>
          </a:p>
          <a:p>
            <a:pPr>
              <a:lnSpc>
                <a:spcPct val="90000"/>
              </a:lnSpc>
            </a:pPr>
            <a:r>
              <a:rPr lang="en-US" sz="850" dirty="0"/>
              <a:t>The impact and benefits of sections 2032, Special Use Valuation, and 6166, Installment Payment of Estate Taxes, may apply and warrant consideration by the client and their tax/legal advisors.  There are specific requirements and eligibility guidelines associated with Sections 2032 and 6166 that must be present in order for the estate to qualify. A thorough overview of these code sections is beyond the scope of this presentation, but the client should discuss the potential impact of these sections on their situation with their tax and legal advisor.</a:t>
            </a:r>
          </a:p>
          <a:p>
            <a:pPr>
              <a:lnSpc>
                <a:spcPct val="90000"/>
              </a:lnSpc>
            </a:pPr>
            <a:endParaRPr lang="en-US" sz="850" dirty="0"/>
          </a:p>
          <a:p>
            <a:pPr>
              <a:lnSpc>
                <a:spcPct val="90000"/>
              </a:lnSpc>
            </a:pPr>
            <a:r>
              <a:rPr lang="en-US" sz="850" dirty="0"/>
              <a:t>Stock redemptions may be considered dividends under family attribution rules with family businesses operated as corporations, both C- and S- corporations. Essentially what this means is that there may be tax concerns with certain transfer strategies by way of stock redemptions such as a Stock Redemption buy/sell agreement triggered at death, disability or retirement.</a:t>
            </a:r>
          </a:p>
          <a:p>
            <a:pPr>
              <a:lnSpc>
                <a:spcPct val="90000"/>
              </a:lnSpc>
            </a:pPr>
            <a:endParaRPr lang="en-US" sz="850" dirty="0"/>
          </a:p>
          <a:p>
            <a:pPr>
              <a:lnSpc>
                <a:spcPct val="90000"/>
              </a:lnSpc>
            </a:pPr>
            <a:r>
              <a:rPr lang="en-US" sz="850" dirty="0"/>
              <a:t>Additionally, because key executives and managers are often critical to the success of many small businesses, particularly with helping to guide and support children successors as they take over the business, it may be beneficial to consider key person strategies for these employees both to help protect the business if they were to die but also to incentivize the employee to stay with the business for the long-term.</a:t>
            </a:r>
          </a:p>
          <a:p>
            <a:pPr>
              <a:lnSpc>
                <a:spcPct val="90000"/>
              </a:lnSpc>
            </a:pPr>
            <a:endParaRPr lang="en-US" sz="850" dirty="0"/>
          </a:p>
          <a:p>
            <a:pPr>
              <a:lnSpc>
                <a:spcPct val="90000"/>
              </a:lnSpc>
            </a:pPr>
            <a:r>
              <a:rPr lang="en-US" sz="850" dirty="0"/>
              <a:t>Lastly, communication of the parents estate planning goals and strategies is critical with family succession. It is important that family members are aware of the plans and know what to expect. This will help to minimize the risk of divisive inheritance disputes that could be further fueled by grief and financial concerns following death. These types of disputes can often tear a family apart.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90688" y="4260850"/>
            <a:ext cx="3789362" cy="2438400"/>
          </a:xfrm>
        </p:spPr>
        <p:txBody>
          <a:bodyPr/>
          <a:lstStyle/>
          <a:p>
            <a:r>
              <a:rPr lang="en-US" dirty="0"/>
              <a:t>First- what’s the</a:t>
            </a:r>
            <a:r>
              <a:rPr lang="en-US" baseline="0" dirty="0"/>
              <a:t> </a:t>
            </a:r>
            <a:r>
              <a:rPr lang="en-US" dirty="0"/>
              <a:t>opportunity? The stats are telling</a:t>
            </a:r>
            <a:r>
              <a:rPr lang="en-US" baseline="0" dirty="0"/>
              <a:t> us that 78% of businesses are family-owned small businesses; 40% of Fortune 500 businesses are “family owned, controlled or influenced”.</a:t>
            </a:r>
          </a:p>
          <a:p>
            <a:endParaRPr lang="en-US" baseline="0" dirty="0"/>
          </a:p>
          <a:p>
            <a:r>
              <a:rPr lang="en-US" baseline="0" dirty="0"/>
              <a:t>Only 36% of small businesses have a plan…and of these only 39% actually include life insurance.</a:t>
            </a:r>
          </a:p>
          <a:p>
            <a:endParaRPr lang="en-US" baseline="0" dirty="0"/>
          </a:p>
          <a:p>
            <a:r>
              <a:rPr lang="en-US" baseline="0" dirty="0"/>
              <a:t>The next obvious questions are- why are there no plans and why is there little life insurance in place to fund these plans. Clearly- herein lies the opportunity</a:t>
            </a:r>
            <a:endParaRPr lang="en-US" dirty="0"/>
          </a:p>
        </p:txBody>
      </p:sp>
      <p:sp>
        <p:nvSpPr>
          <p:cNvPr id="4" name="Slide Number Placeholder 3"/>
          <p:cNvSpPr>
            <a:spLocks noGrp="1"/>
          </p:cNvSpPr>
          <p:nvPr>
            <p:ph type="sldNum" sz="quarter" idx="10"/>
          </p:nvPr>
        </p:nvSpPr>
        <p:spPr/>
        <p:txBody>
          <a:bodyPr/>
          <a:lstStyle/>
          <a:p>
            <a:pPr>
              <a:defRPr/>
            </a:pPr>
            <a:fld id="{EF1A70AE-0ED2-498D-A54F-6B102ED54BCF}" type="slidenum">
              <a:rPr lang="en-US" smtClean="0"/>
              <a:pPr>
                <a:defRPr/>
              </a:pPr>
              <a:t>3</a:t>
            </a:fld>
            <a:endParaRPr lang="en-US"/>
          </a:p>
        </p:txBody>
      </p:sp>
    </p:spTree>
    <p:extLst>
      <p:ext uri="{BB962C8B-B14F-4D97-AF65-F5344CB8AC3E}">
        <p14:creationId xmlns:p14="http://schemas.microsoft.com/office/powerpoint/2010/main" val="42546481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Grp="1" noRot="1" noChangeAspect="1" noChangeArrowheads="1" noTextEdit="1"/>
          </p:cNvSpPr>
          <p:nvPr>
            <p:ph type="sldImg"/>
          </p:nvPr>
        </p:nvSpPr>
        <p:spPr>
          <a:xfrm>
            <a:off x="1179513" y="695325"/>
            <a:ext cx="4641850" cy="3481388"/>
          </a:xfrm>
          <a:ln/>
        </p:spPr>
      </p:sp>
      <p:sp>
        <p:nvSpPr>
          <p:cNvPr id="121858" name="Rectangle 3"/>
          <p:cNvSpPr>
            <a:spLocks noGrp="1" noChangeArrowheads="1"/>
          </p:cNvSpPr>
          <p:nvPr>
            <p:ph type="body" idx="1"/>
          </p:nvPr>
        </p:nvSpPr>
        <p:spPr>
          <a:xfrm>
            <a:off x="1179513" y="4413250"/>
            <a:ext cx="4779962" cy="4495800"/>
          </a:xfrm>
          <a:noFill/>
          <a:ln/>
        </p:spPr>
        <p:txBody>
          <a:bodyPr/>
          <a:lstStyle/>
          <a:p>
            <a:r>
              <a:rPr lang="en-US" dirty="0"/>
              <a:t>Now let’s end by talking about executing for success.  </a:t>
            </a:r>
            <a:br>
              <a:rPr lang="en-US" dirty="0"/>
            </a:br>
            <a:br>
              <a:rPr lang="en-US" dirty="0"/>
            </a:br>
            <a:r>
              <a:rPr lang="en-US" dirty="0"/>
              <a:t>(read client profile and planning steps)</a:t>
            </a:r>
          </a:p>
          <a:p>
            <a:endParaRPr lang="en-US" dirty="0"/>
          </a:p>
          <a:p>
            <a:r>
              <a:rPr lang="en-US" dirty="0"/>
              <a:t>One important note to consider is that, in our example, we were assuming a manufacturing-based company but these strategies could apply to virtually any type of business… service, professional, technology, medical, etc.  However, various industries and types of businesses may have unique needs and concerns that may impact the structure of the planning strategies used to accomplish their objectives differently, particularly as it pertains to business valuations and exit strategies.  It’s, therefore, important to understand these unique circumstances on any given case and the client’s motives in order to build an effective strategy that meets their needs.</a:t>
            </a:r>
          </a:p>
          <a:p>
            <a:endParaRPr lang="en-US" dirty="0"/>
          </a:p>
          <a:p>
            <a:r>
              <a:rPr lang="en-US" dirty="0"/>
              <a:t>In addition to the three questions highlighted at the beginning of the case study on slide 9, here is another really simple question you can ask business owner clients to engage them in a discussion regarding these strategies.</a:t>
            </a:r>
          </a:p>
          <a:p>
            <a:br>
              <a:rPr lang="en-US" dirty="0"/>
            </a:br>
            <a:r>
              <a:rPr lang="en-US" dirty="0"/>
              <a:t>(read question at bottom)</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08869" y="4401344"/>
            <a:ext cx="4779962" cy="4178300"/>
          </a:xfrm>
        </p:spPr>
        <p:txBody>
          <a:bodyPr/>
          <a:lstStyle/>
          <a:p>
            <a:r>
              <a:rPr lang="en-US" dirty="0"/>
              <a:t>Today topic is </a:t>
            </a:r>
            <a:r>
              <a:rPr lang="en-US" baseline="0" dirty="0"/>
              <a:t>Funding Buy Sell Plans for the Small Business Owner. Today we will talk about three things:</a:t>
            </a:r>
          </a:p>
          <a:p>
            <a:pPr marL="228600" indent="-228600">
              <a:buAutoNum type="arabicParenR"/>
            </a:pPr>
            <a:r>
              <a:rPr lang="en-US" baseline="0" dirty="0"/>
              <a:t>What the opportunity looks like to drive sales in the small business market, taking a look at what the stats are telling us about the need and what the benefits of a plan are for the business owner considering the events that will trigger the need for a plan. </a:t>
            </a:r>
          </a:p>
          <a:p>
            <a:pPr marL="228600" indent="-228600">
              <a:buAutoNum type="arabicParenR"/>
            </a:pPr>
            <a:r>
              <a:rPr lang="en-US" baseline="0" dirty="0"/>
              <a:t>We’ll talk about what options to transfer the business exits for the business owner</a:t>
            </a:r>
          </a:p>
          <a:p>
            <a:pPr marL="228600" indent="-228600">
              <a:buAutoNum type="arabicParenR"/>
            </a:pPr>
            <a:r>
              <a:rPr lang="en-US" baseline="0" dirty="0"/>
              <a:t>Finally, we’ll talk about what you can do to begin penetrating this fertile market</a:t>
            </a:r>
            <a:endParaRPr lang="en-US" dirty="0"/>
          </a:p>
        </p:txBody>
      </p:sp>
      <p:sp>
        <p:nvSpPr>
          <p:cNvPr id="4" name="Slide Number Placeholder 3"/>
          <p:cNvSpPr>
            <a:spLocks noGrp="1"/>
          </p:cNvSpPr>
          <p:nvPr>
            <p:ph type="sldNum" sz="quarter" idx="10"/>
          </p:nvPr>
        </p:nvSpPr>
        <p:spPr/>
        <p:txBody>
          <a:bodyPr/>
          <a:lstStyle/>
          <a:p>
            <a:pPr>
              <a:defRPr/>
            </a:pPr>
            <a:fld id="{EF1A70AE-0ED2-498D-A54F-6B102ED54BCF}" type="slidenum">
              <a:rPr lang="en-US" smtClean="0"/>
              <a:pPr>
                <a:defRPr/>
              </a:pPr>
              <a:t>31</a:t>
            </a:fld>
            <a:endParaRPr lang="en-US"/>
          </a:p>
        </p:txBody>
      </p:sp>
    </p:spTree>
    <p:extLst>
      <p:ext uri="{BB962C8B-B14F-4D97-AF65-F5344CB8AC3E}">
        <p14:creationId xmlns:p14="http://schemas.microsoft.com/office/powerpoint/2010/main" val="21673206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bwMode="auto">
          <a:xfrm>
            <a:off x="1179513" y="698500"/>
            <a:ext cx="4643437" cy="3482975"/>
          </a:xfrm>
          <a:noFill/>
          <a:ln>
            <a:solidFill>
              <a:srgbClr val="000000"/>
            </a:solidFill>
            <a:miter lim="800000"/>
            <a:headEnd/>
            <a:tailEnd/>
          </a:ln>
        </p:spPr>
      </p:sp>
      <p:sp>
        <p:nvSpPr>
          <p:cNvPr id="102402" name="Notes Placeholder 2"/>
          <p:cNvSpPr>
            <a:spLocks noGrp="1"/>
          </p:cNvSpPr>
          <p:nvPr>
            <p:ph type="body" idx="1"/>
          </p:nvPr>
        </p:nvSpPr>
        <p:spPr bwMode="auto">
          <a:xfrm>
            <a:off x="929787" y="4408147"/>
            <a:ext cx="5138126" cy="4180889"/>
          </a:xfrm>
          <a:noFill/>
        </p:spPr>
        <p:txBody>
          <a:bodyPr wrap="square" lIns="99463" tIns="49736" rIns="99463" bIns="49736" numCol="1" anchor="t" anchorCtr="0" compatLnSpc="1">
            <a:prstTxWarp prst="textNoShape">
              <a:avLst/>
            </a:prstTxWarp>
          </a:bodyPr>
          <a:lstStyle/>
          <a:p>
            <a:r>
              <a:rPr lang="en-US"/>
              <a:t>Back cover disclosure slide; read slide</a:t>
            </a:r>
          </a:p>
          <a:p>
            <a:endParaRPr lang="en-US"/>
          </a:p>
        </p:txBody>
      </p:sp>
      <p:sp>
        <p:nvSpPr>
          <p:cNvPr id="102403" name="Slide Number Placeholder 3"/>
          <p:cNvSpPr txBox="1">
            <a:spLocks noGrp="1"/>
          </p:cNvSpPr>
          <p:nvPr/>
        </p:nvSpPr>
        <p:spPr bwMode="auto">
          <a:xfrm>
            <a:off x="3966984" y="8821127"/>
            <a:ext cx="3030716" cy="462573"/>
          </a:xfrm>
          <a:prstGeom prst="rect">
            <a:avLst/>
          </a:prstGeom>
          <a:noFill/>
          <a:ln w="9525">
            <a:noFill/>
            <a:miter lim="800000"/>
            <a:headEnd/>
            <a:tailEnd/>
          </a:ln>
        </p:spPr>
        <p:txBody>
          <a:bodyPr lIns="99463" tIns="49736" rIns="99463" bIns="49736" anchor="b"/>
          <a:lstStyle/>
          <a:p>
            <a:pPr algn="r" defTabSz="991685"/>
            <a:fld id="{A09B1A28-3C4A-43FB-B255-12293713B235}" type="slidenum">
              <a:rPr lang="en-US" sz="1300">
                <a:latin typeface="Times New Roman" pitchFamily="18" charset="0"/>
              </a:rPr>
              <a:pPr algn="r" defTabSz="991685"/>
              <a:t>32</a:t>
            </a:fld>
            <a:endParaRPr lang="en-US" sz="1300" dirty="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a:spLocks noGrp="1" noChangeArrowheads="1"/>
          </p:cNvSpPr>
          <p:nvPr>
            <p:ph type="sldNum" sz="quarter" idx="5"/>
          </p:nvPr>
        </p:nvSpPr>
        <p:spPr>
          <a:noFill/>
        </p:spPr>
        <p:txBody>
          <a:bodyPr/>
          <a:lstStyle/>
          <a:p>
            <a:fld id="{BE887FED-541A-4E40-B06F-20D45615DA6C}" type="slidenum">
              <a:rPr lang="en-US" smtClean="0">
                <a:ea typeface="ＭＳ Ｐゴシック"/>
                <a:cs typeface="ＭＳ Ｐゴシック"/>
              </a:rPr>
              <a:pPr/>
              <a:t>33</a:t>
            </a:fld>
            <a:endParaRPr lang="en-US">
              <a:ea typeface="ＭＳ Ｐゴシック"/>
              <a:cs typeface="ＭＳ Ｐゴシック"/>
            </a:endParaRPr>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xfrm>
            <a:off x="1209675" y="4407694"/>
            <a:ext cx="3965575" cy="1910556"/>
          </a:xfrm>
          <a:noFill/>
          <a:ln/>
        </p:spPr>
        <p:txBody>
          <a:bodyPr/>
          <a:lstStyle/>
          <a:p>
            <a:pPr eaLnBrk="1" hangingPunct="1"/>
            <a:r>
              <a:rPr lang="en-US" dirty="0"/>
              <a:t>(read slide)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43038" y="4407694"/>
            <a:ext cx="4017962" cy="1224756"/>
          </a:xfrm>
        </p:spPr>
        <p:txBody>
          <a:bodyPr/>
          <a:lstStyle/>
          <a:p>
            <a:r>
              <a:rPr lang="en-US" dirty="0"/>
              <a:t>What Percentage,</a:t>
            </a:r>
            <a:r>
              <a:rPr lang="en-US" baseline="0" dirty="0"/>
              <a:t> statistically, of closely held businesses transfer to the next generation? Take a look… read slide </a:t>
            </a:r>
            <a:endParaRPr lang="en-US" dirty="0"/>
          </a:p>
        </p:txBody>
      </p:sp>
      <p:sp>
        <p:nvSpPr>
          <p:cNvPr id="4" name="Slide Number Placeholder 3"/>
          <p:cNvSpPr>
            <a:spLocks noGrp="1"/>
          </p:cNvSpPr>
          <p:nvPr>
            <p:ph type="sldNum" sz="quarter" idx="10"/>
          </p:nvPr>
        </p:nvSpPr>
        <p:spPr/>
        <p:txBody>
          <a:bodyPr/>
          <a:lstStyle/>
          <a:p>
            <a:pPr>
              <a:defRPr/>
            </a:pPr>
            <a:fld id="{EF1A70AE-0ED2-498D-A54F-6B102ED54BCF}" type="slidenum">
              <a:rPr lang="en-US" smtClean="0"/>
              <a:pPr>
                <a:defRPr/>
              </a:pPr>
              <a:t>4</a:t>
            </a:fld>
            <a:endParaRPr lang="en-US"/>
          </a:p>
        </p:txBody>
      </p:sp>
    </p:spTree>
    <p:extLst>
      <p:ext uri="{BB962C8B-B14F-4D97-AF65-F5344CB8AC3E}">
        <p14:creationId xmlns:p14="http://schemas.microsoft.com/office/powerpoint/2010/main" val="3320511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89050" y="4375944"/>
            <a:ext cx="4419599" cy="4075906"/>
          </a:xfrm>
        </p:spPr>
        <p:txBody>
          <a:bodyPr/>
          <a:lstStyle/>
          <a:p>
            <a:r>
              <a:rPr lang="en-US" dirty="0"/>
              <a:t>Why do you think so many businesses fail to successfully transfer to the next generation?</a:t>
            </a:r>
          </a:p>
          <a:p>
            <a:endParaRPr lang="en-US" dirty="0"/>
          </a:p>
          <a:p>
            <a:r>
              <a:rPr lang="en-US" dirty="0"/>
              <a:t>(engage audience)</a:t>
            </a:r>
          </a:p>
          <a:p>
            <a:endParaRPr lang="en-US" dirty="0"/>
          </a:p>
          <a:p>
            <a:r>
              <a:rPr lang="en-US" dirty="0"/>
              <a:t>Well, there’s a combination of factors. They include a lack of viability of the business itself, a lack of desire on the part of the heirs, and a lack of confidence among the heirs. They also include a lack of planning that could result in liquidity and credit issues, inheritance disputes and management or leadership turnover for example.</a:t>
            </a:r>
          </a:p>
          <a:p>
            <a:endParaRPr lang="en-US" dirty="0"/>
          </a:p>
          <a:p>
            <a:r>
              <a:rPr lang="en-US" dirty="0"/>
              <a:t>We can’t address all these issues, but we can help business owners ensure that proper planning is in place.</a:t>
            </a:r>
          </a:p>
          <a:p>
            <a:endParaRPr lang="en-US" dirty="0"/>
          </a:p>
          <a:p>
            <a:r>
              <a:rPr lang="en-US" dirty="0"/>
              <a:t>The point of these statistics is to highlight the fact that there is a huge opportunity to drive sales in the small business owner marketplace by helping clients, particularly with respect to business succession and wealth transfer strategies.</a:t>
            </a:r>
          </a:p>
          <a:p>
            <a:endParaRPr lang="en-US" dirty="0"/>
          </a:p>
        </p:txBody>
      </p:sp>
      <p:sp>
        <p:nvSpPr>
          <p:cNvPr id="4" name="Slide Number Placeholder 3"/>
          <p:cNvSpPr>
            <a:spLocks noGrp="1"/>
          </p:cNvSpPr>
          <p:nvPr>
            <p:ph type="sldNum" sz="quarter" idx="10"/>
          </p:nvPr>
        </p:nvSpPr>
        <p:spPr/>
        <p:txBody>
          <a:bodyPr/>
          <a:lstStyle/>
          <a:p>
            <a:pPr>
              <a:defRPr/>
            </a:pPr>
            <a:fld id="{EF1A70AE-0ED2-498D-A54F-6B102ED54BCF}" type="slidenum">
              <a:rPr lang="en-US" smtClean="0"/>
              <a:pPr>
                <a:defRPr/>
              </a:pPr>
              <a:t>5</a:t>
            </a:fld>
            <a:endParaRPr lang="en-US"/>
          </a:p>
        </p:txBody>
      </p:sp>
    </p:spTree>
    <p:extLst>
      <p:ext uri="{BB962C8B-B14F-4D97-AF65-F5344CB8AC3E}">
        <p14:creationId xmlns:p14="http://schemas.microsoft.com/office/powerpoint/2010/main" val="2588276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57338" y="4260850"/>
            <a:ext cx="3941762" cy="1905000"/>
          </a:xfrm>
        </p:spPr>
        <p:txBody>
          <a:bodyPr/>
          <a:lstStyle/>
          <a:p>
            <a:pPr marL="166688" indent="-166688" eaLnBrk="1" hangingPunct="1"/>
            <a:r>
              <a:rPr lang="en-US" kern="0" dirty="0"/>
              <a:t>Properly Structured Plan Can Help:</a:t>
            </a:r>
          </a:p>
          <a:p>
            <a:pPr marL="681038" lvl="1" indent="-215900" eaLnBrk="1" hangingPunct="1">
              <a:buFont typeface="Arial" charset="0"/>
              <a:buChar char="–"/>
            </a:pPr>
            <a:r>
              <a:rPr lang="en-US" kern="0" dirty="0"/>
              <a:t>Create a market for the business when an owner exits</a:t>
            </a:r>
          </a:p>
          <a:p>
            <a:pPr marL="681038" lvl="1" indent="-215900" eaLnBrk="1" hangingPunct="1">
              <a:buFont typeface="Arial" charset="0"/>
              <a:buChar char="–"/>
            </a:pPr>
            <a:r>
              <a:rPr lang="en-US" kern="0" dirty="0"/>
              <a:t>Minimize disputes among owners</a:t>
            </a:r>
          </a:p>
          <a:p>
            <a:pPr marL="681038" lvl="1" indent="-215900" eaLnBrk="1" hangingPunct="1">
              <a:buFont typeface="Arial" charset="0"/>
              <a:buChar char="–"/>
            </a:pPr>
            <a:r>
              <a:rPr lang="en-US" kern="0" dirty="0"/>
              <a:t>Prevent unwanted transfers- dictates what happens at a triggering event</a:t>
            </a:r>
          </a:p>
          <a:p>
            <a:pPr marL="681038" lvl="1" indent="-215900" eaLnBrk="1" hangingPunct="1">
              <a:buFont typeface="Arial" charset="0"/>
              <a:buChar char="–"/>
            </a:pPr>
            <a:r>
              <a:rPr lang="en-US" kern="0" dirty="0"/>
              <a:t>Fix the value for estate tax purposes</a:t>
            </a:r>
          </a:p>
          <a:p>
            <a:pPr marL="681038" lvl="1" indent="-215900" eaLnBrk="1" hangingPunct="1">
              <a:buFont typeface="Arial" charset="0"/>
              <a:buChar char="–"/>
            </a:pPr>
            <a:r>
              <a:rPr lang="en-US" kern="0" dirty="0"/>
              <a:t>Provide liquidity</a:t>
            </a:r>
          </a:p>
          <a:p>
            <a:endParaRPr lang="en-US" dirty="0"/>
          </a:p>
        </p:txBody>
      </p:sp>
      <p:sp>
        <p:nvSpPr>
          <p:cNvPr id="4" name="Slide Number Placeholder 3"/>
          <p:cNvSpPr>
            <a:spLocks noGrp="1"/>
          </p:cNvSpPr>
          <p:nvPr>
            <p:ph type="sldNum" sz="quarter" idx="10"/>
          </p:nvPr>
        </p:nvSpPr>
        <p:spPr/>
        <p:txBody>
          <a:bodyPr/>
          <a:lstStyle/>
          <a:p>
            <a:pPr>
              <a:defRPr/>
            </a:pPr>
            <a:fld id="{EF1A70AE-0ED2-498D-A54F-6B102ED54BCF}" type="slidenum">
              <a:rPr lang="en-US" smtClean="0"/>
              <a:pPr>
                <a:defRPr/>
              </a:pPr>
              <a:t>6</a:t>
            </a:fld>
            <a:endParaRPr lang="en-US"/>
          </a:p>
        </p:txBody>
      </p:sp>
    </p:spTree>
    <p:extLst>
      <p:ext uri="{BB962C8B-B14F-4D97-AF65-F5344CB8AC3E}">
        <p14:creationId xmlns:p14="http://schemas.microsoft.com/office/powerpoint/2010/main" val="3234284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413669" y="4407694"/>
            <a:ext cx="4170362" cy="2291556"/>
          </a:xfrm>
        </p:spPr>
        <p:txBody>
          <a:bodyPr/>
          <a:lstStyle/>
          <a:p>
            <a:r>
              <a:rPr lang="en-US" dirty="0"/>
              <a:t>Read list:</a:t>
            </a:r>
          </a:p>
          <a:p>
            <a:endParaRPr lang="en-US" dirty="0"/>
          </a:p>
          <a:p>
            <a:r>
              <a:rPr lang="en-US" dirty="0"/>
              <a:t>What</a:t>
            </a:r>
            <a:r>
              <a:rPr lang="en-US" baseline="0" dirty="0"/>
              <a:t> events trigger a transition? Some are obvious like Death, Disability or Retirement. But it is not as common to think about the effects of a bankruptcy or a divorce on the business, as well termination of employment.  Addressing and discussing all of these points can add a tremendous amount of value to your relationships with business owners. </a:t>
            </a:r>
            <a:endParaRPr lang="en-US" dirty="0"/>
          </a:p>
        </p:txBody>
      </p:sp>
      <p:sp>
        <p:nvSpPr>
          <p:cNvPr id="4" name="Slide Number Placeholder 3"/>
          <p:cNvSpPr>
            <a:spLocks noGrp="1"/>
          </p:cNvSpPr>
          <p:nvPr>
            <p:ph type="sldNum" sz="quarter" idx="10"/>
          </p:nvPr>
        </p:nvSpPr>
        <p:spPr/>
        <p:txBody>
          <a:bodyPr/>
          <a:lstStyle/>
          <a:p>
            <a:pPr>
              <a:defRPr/>
            </a:pPr>
            <a:fld id="{EF1A70AE-0ED2-498D-A54F-6B102ED54BCF}" type="slidenum">
              <a:rPr lang="en-US" smtClean="0"/>
              <a:pPr>
                <a:defRPr/>
              </a:pPr>
              <a:t>7</a:t>
            </a:fld>
            <a:endParaRPr lang="en-US"/>
          </a:p>
        </p:txBody>
      </p:sp>
    </p:spTree>
    <p:extLst>
      <p:ext uri="{BB962C8B-B14F-4D97-AF65-F5344CB8AC3E}">
        <p14:creationId xmlns:p14="http://schemas.microsoft.com/office/powerpoint/2010/main" val="3256826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341438" y="4401344"/>
            <a:ext cx="4170362" cy="3898106"/>
          </a:xfrm>
        </p:spPr>
        <p:txBody>
          <a:bodyPr/>
          <a:lstStyle/>
          <a:p>
            <a:r>
              <a:rPr lang="en-US" sz="1050" dirty="0"/>
              <a:t>So- what are the Planning Options for Business Owners? </a:t>
            </a:r>
          </a:p>
          <a:p>
            <a:endParaRPr lang="en-US" sz="1050" dirty="0"/>
          </a:p>
          <a:p>
            <a:r>
              <a:rPr lang="en-US" sz="1050" dirty="0"/>
              <a:t>Business owners</a:t>
            </a:r>
            <a:r>
              <a:rPr lang="en-US" sz="1050" baseline="0" dirty="0"/>
              <a:t> need a plan to deal with a triggering event. </a:t>
            </a:r>
            <a:endParaRPr lang="en-US" sz="1050" dirty="0"/>
          </a:p>
          <a:p>
            <a:r>
              <a:rPr lang="en-US" sz="1050" dirty="0"/>
              <a:t>Also to consider is</a:t>
            </a:r>
            <a:r>
              <a:rPr lang="en-US" sz="1050" baseline="0" dirty="0"/>
              <a:t> when a business owner wants to simply exit the business – not because of any of these triggering events listed but just because he or she decides he doesn’t want to run the business any more– maybe because a larger investment needs to be made to bring the business to the next level to compete.  </a:t>
            </a:r>
          </a:p>
          <a:p>
            <a:endParaRPr lang="en-US" sz="1050" baseline="0" dirty="0"/>
          </a:p>
          <a:p>
            <a:r>
              <a:rPr lang="en-US" sz="1050" baseline="0" dirty="0"/>
              <a:t>They can Sell/Gift or Bequest the business. If they Sell, they can do that at a triggering event through the use of a preplanned Buy Sell or a lifetime Transfer</a:t>
            </a:r>
          </a:p>
          <a:p>
            <a:endParaRPr lang="en-US" sz="1050" baseline="0" dirty="0"/>
          </a:p>
          <a:p>
            <a:r>
              <a:rPr lang="en-US" sz="1050" baseline="0" dirty="0"/>
              <a:t>If they Gift the business, they can do that through Lifetime transfer strategies that include various types of trusts and intra family note sales or loan arrangements.</a:t>
            </a:r>
          </a:p>
          <a:p>
            <a:endParaRPr lang="en-US" sz="1050" baseline="0" dirty="0"/>
          </a:p>
          <a:p>
            <a:r>
              <a:rPr lang="en-US" sz="1050" baseline="0" dirty="0"/>
              <a:t>If they intend to bequest the business at their death they can do via estate planning instruments like a Will, as well as preplanned testamentary arrangements through the use of trusts, or without any planning at all. </a:t>
            </a:r>
          </a:p>
        </p:txBody>
      </p:sp>
      <p:sp>
        <p:nvSpPr>
          <p:cNvPr id="4" name="Slide Number Placeholder 3"/>
          <p:cNvSpPr>
            <a:spLocks noGrp="1"/>
          </p:cNvSpPr>
          <p:nvPr>
            <p:ph type="sldNum" sz="quarter" idx="10"/>
          </p:nvPr>
        </p:nvSpPr>
        <p:spPr/>
        <p:txBody>
          <a:bodyPr/>
          <a:lstStyle/>
          <a:p>
            <a:pPr>
              <a:defRPr/>
            </a:pPr>
            <a:fld id="{EF1A70AE-0ED2-498D-A54F-6B102ED54BCF}" type="slidenum">
              <a:rPr lang="en-US" smtClean="0"/>
              <a:pPr>
                <a:defRPr/>
              </a:pPr>
              <a:t>8</a:t>
            </a:fld>
            <a:endParaRPr lang="en-US"/>
          </a:p>
        </p:txBody>
      </p:sp>
    </p:spTree>
    <p:extLst>
      <p:ext uri="{BB962C8B-B14F-4D97-AF65-F5344CB8AC3E}">
        <p14:creationId xmlns:p14="http://schemas.microsoft.com/office/powerpoint/2010/main" val="1885463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354932" y="4260850"/>
            <a:ext cx="4287836" cy="3733800"/>
          </a:xfrm>
        </p:spPr>
        <p:txBody>
          <a:bodyPr/>
          <a:lstStyle/>
          <a:p>
            <a:r>
              <a:rPr lang="en-US" sz="500" dirty="0"/>
              <a:t>Lets’ briefly talk about a key foundation to most business planning- The Buy Sell Plan.</a:t>
            </a:r>
            <a:r>
              <a:rPr lang="en-US" sz="500" baseline="0" dirty="0"/>
              <a:t> </a:t>
            </a:r>
            <a:r>
              <a:rPr lang="en-US" sz="500" dirty="0"/>
              <a:t>Each type of closely held business has its own issues and concerns arising from an owner’s death as well as the funding of a buy-sell plan. A buy-sell arrangement can be tailored to provide solutions to each of those needs. A lot depends on the structure of the business and the number of owners/shareholders. Each type of agreement has advantages and disadvantages in any given situation. It’s important for you as a financial professional to understand which agreements best fit to the client’s particular situation.</a:t>
            </a:r>
          </a:p>
          <a:p>
            <a:r>
              <a:rPr lang="en-US" sz="500" dirty="0"/>
              <a:t> </a:t>
            </a:r>
          </a:p>
          <a:p>
            <a:r>
              <a:rPr lang="en-US" sz="500" dirty="0"/>
              <a:t>In an entity or Stock Redemption agreement, the business will purchase the owner’s interest at death or other triggering event. The business is the applicant, owner, beneficiary, and premium payer for life insurance on the lives of the owners. Because the business is paying the premiums, there is equalization of premium costs to owners.  The number of policies to be purchased is limited to one policy for each owner. At death of an owner, death benefit proceeds are paid to the business. The business then purchases the deceased owner’s interest in the business from his or her estate. The surviving owners percentage of ownership of the business increases proportionately. </a:t>
            </a:r>
          </a:p>
          <a:p>
            <a:endParaRPr lang="en-US" sz="500" dirty="0"/>
          </a:p>
          <a:p>
            <a:r>
              <a:rPr lang="en-US" sz="500" dirty="0"/>
              <a:t>There is no basis increase for the surviving shareholders for C corporation redemptions. The surviving owners basis in their shares will not change. However, there can be a step up in basis for the surviving owners in an S corporation under special circumstances, otherwise in most cases life insurance death proceeds are allocated to S Corp shareholders on a pro rata basis, which will increase the basis in their stock accordingly. A pro-rata step up in basis is possible in an LLC or Partnership.</a:t>
            </a:r>
          </a:p>
          <a:p>
            <a:endParaRPr lang="en-US" sz="500" dirty="0"/>
          </a:p>
          <a:p>
            <a:r>
              <a:rPr lang="en-US" sz="500" dirty="0"/>
              <a:t>Policies and cash value are subject to creditors of the business because they are assets that business creditors can attach. Because a complete redemption in a family owned business may not be possible because of the family attribution rules ( C corps only) the redemption may be treated as a dividend, which is taxed as ordinary income, rather than a sale, which is taxed at capital gains rates. </a:t>
            </a:r>
          </a:p>
          <a:p>
            <a:endParaRPr lang="en-US" sz="500" dirty="0"/>
          </a:p>
          <a:p>
            <a:r>
              <a:rPr lang="en-US" sz="500" dirty="0"/>
              <a:t>IRC section 101(j) notice and consent applies in stock redemption arrangements because the policies are corporate owned. Please see the discussion of this later in the presentation.</a:t>
            </a:r>
          </a:p>
          <a:p>
            <a:endParaRPr lang="en-US" sz="500" dirty="0"/>
          </a:p>
          <a:p>
            <a:r>
              <a:rPr lang="en-US" sz="500" dirty="0"/>
              <a:t>In a cross purchase agreement, each business owner is applicant, owner, beneficiary and premium payer for insurance policies on the lives of every other business owner. In a cross purchase agreement, when an owner dies, the surviving business owners agree to purchase the deceased owner’s business interest. Each surviving owner/beneficiary receives policy proceeds income tax free and pays cash to the deceased owner’s estate in return for a pro rata portion of the deceased owner’s business interest. The surviving owners now own 100% of the business.  </a:t>
            </a:r>
          </a:p>
          <a:p>
            <a:endParaRPr lang="en-US" sz="500" dirty="0"/>
          </a:p>
          <a:p>
            <a:r>
              <a:rPr lang="en-US" sz="500" dirty="0"/>
              <a:t>Each owner/shareholder pays the policy premiums out of personal income. Premiums are not tax deductible. Entity can bonus money to the shareholders to help them pay for the  premiums. There may disproportional premium payments  (youngest owner may own and pay for the policy on an older and perhaps rated older owner).</a:t>
            </a:r>
          </a:p>
          <a:p>
            <a:endParaRPr lang="en-US" sz="500" dirty="0"/>
          </a:p>
          <a:p>
            <a:r>
              <a:rPr lang="en-US" sz="500" dirty="0"/>
              <a:t>In a corporate cross purchase plan, the surviving shareholder will receive full step up in basis for the purchase of the stock. Because the policies are not owned by the entity, they are not subject to claims of business creditors. Policies are subject to individual owners creditors. Trusteed Cross Purchase allows independent trustee to purchase a policy on the life of each owner, eliminating multiple policies. Trustee collects policy proceeds and pays deceased owners estate, in exchange for the business interest owned. Owners agree to endorse his or her stock certificates in blank and deliver them to the trustee.</a:t>
            </a:r>
          </a:p>
          <a:p>
            <a:endParaRPr lang="en-US" sz="500" dirty="0"/>
          </a:p>
          <a:p>
            <a:r>
              <a:rPr lang="en-US" sz="500" dirty="0"/>
              <a:t>The One-Way Buy Sell is when you have a key person you will sell the business to,</a:t>
            </a:r>
            <a:r>
              <a:rPr lang="en-US" sz="500" baseline="0" dirty="0"/>
              <a:t> like a family member or non family member. You will not need to have multiple policies since there is only one owner and one designated buyer.</a:t>
            </a:r>
            <a:endParaRPr lang="en-US" sz="500" dirty="0"/>
          </a:p>
          <a:p>
            <a:endParaRPr lang="en-US" sz="500" dirty="0"/>
          </a:p>
          <a:p>
            <a:r>
              <a:rPr lang="en-US" sz="500" dirty="0"/>
              <a:t>A Wait and See agreement let’s the business owners wait until the first death to decide whether the business or the owners should purchase the business interest, giving more flexibility. Typically with this type of arrangement the life insurance policies are owned like a cross purchase arrangement. If the actual entity decides to purchase the shares, the remaining shareholders can make a capital contribution or loan to the entity to purchase the deceased shareholders shares.</a:t>
            </a:r>
          </a:p>
          <a:p>
            <a:endParaRPr lang="en-US" dirty="0"/>
          </a:p>
        </p:txBody>
      </p:sp>
      <p:sp>
        <p:nvSpPr>
          <p:cNvPr id="4" name="Slide Number Placeholder 3"/>
          <p:cNvSpPr>
            <a:spLocks noGrp="1"/>
          </p:cNvSpPr>
          <p:nvPr>
            <p:ph type="sldNum" sz="quarter" idx="10"/>
          </p:nvPr>
        </p:nvSpPr>
        <p:spPr/>
        <p:txBody>
          <a:bodyPr/>
          <a:lstStyle/>
          <a:p>
            <a:pPr>
              <a:defRPr/>
            </a:pPr>
            <a:fld id="{EF1A70AE-0ED2-498D-A54F-6B102ED54BCF}" type="slidenum">
              <a:rPr lang="en-US" smtClean="0"/>
              <a:pPr>
                <a:defRPr/>
              </a:pPr>
              <a:t>9</a:t>
            </a:fld>
            <a:endParaRPr lang="en-US"/>
          </a:p>
        </p:txBody>
      </p:sp>
    </p:spTree>
    <p:extLst>
      <p:ext uri="{BB962C8B-B14F-4D97-AF65-F5344CB8AC3E}">
        <p14:creationId xmlns:p14="http://schemas.microsoft.com/office/powerpoint/2010/main" val="722155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13"/>
          <p:cNvSpPr>
            <a:spLocks noGrp="1"/>
          </p:cNvSpPr>
          <p:nvPr>
            <p:ph type="sldNum" sz="quarter" idx="10"/>
          </p:nvPr>
        </p:nvSpPr>
        <p:spPr>
          <a:ln/>
        </p:spPr>
        <p:txBody>
          <a:bodyPr/>
          <a:lstStyle>
            <a:lvl1pPr>
              <a:defRPr/>
            </a:lvl1pPr>
          </a:lstStyle>
          <a:p>
            <a:pPr>
              <a:defRPr/>
            </a:pPr>
            <a:fld id="{34EA6600-467C-48E0-AC8C-C5A05A4DE60A}" type="slidenum">
              <a:rPr lang="en-US"/>
              <a:pPr>
                <a:defRPr/>
              </a:pPr>
              <a:t>‹#›</a:t>
            </a:fld>
            <a:endParaRPr lang="en-US"/>
          </a:p>
        </p:txBody>
      </p:sp>
      <p:sp>
        <p:nvSpPr>
          <p:cNvPr id="5"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3"/>
          <p:cNvSpPr>
            <a:spLocks noGrp="1"/>
          </p:cNvSpPr>
          <p:nvPr>
            <p:ph type="sldNum" sz="quarter" idx="10"/>
          </p:nvPr>
        </p:nvSpPr>
        <p:spPr>
          <a:ln/>
        </p:spPr>
        <p:txBody>
          <a:bodyPr/>
          <a:lstStyle>
            <a:lvl1pPr>
              <a:defRPr/>
            </a:lvl1pPr>
          </a:lstStyle>
          <a:p>
            <a:pPr>
              <a:defRPr/>
            </a:pPr>
            <a:fld id="{7DA35971-2289-48CB-80E9-0C4BC1578886}" type="slidenum">
              <a:rPr lang="en-US"/>
              <a:pPr>
                <a:defRPr/>
              </a:pPr>
              <a:t>‹#›</a:t>
            </a:fld>
            <a:endParaRPr lang="en-US"/>
          </a:p>
        </p:txBody>
      </p:sp>
      <p:sp>
        <p:nvSpPr>
          <p:cNvPr id="5"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42888"/>
            <a:ext cx="2057400" cy="7140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42888"/>
            <a:ext cx="6019800" cy="714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3"/>
          <p:cNvSpPr>
            <a:spLocks noGrp="1"/>
          </p:cNvSpPr>
          <p:nvPr>
            <p:ph type="sldNum" sz="quarter" idx="10"/>
          </p:nvPr>
        </p:nvSpPr>
        <p:spPr>
          <a:ln/>
        </p:spPr>
        <p:txBody>
          <a:bodyPr/>
          <a:lstStyle>
            <a:lvl1pPr>
              <a:defRPr/>
            </a:lvl1pPr>
          </a:lstStyle>
          <a:p>
            <a:pPr>
              <a:defRPr/>
            </a:pPr>
            <a:fld id="{3DE96141-6495-4DAE-83B7-7603FA3EFABB}" type="slidenum">
              <a:rPr lang="en-US"/>
              <a:pPr>
                <a:defRPr/>
              </a:pPr>
              <a:t>‹#›</a:t>
            </a:fld>
            <a:endParaRPr lang="en-US"/>
          </a:p>
        </p:txBody>
      </p:sp>
      <p:sp>
        <p:nvSpPr>
          <p:cNvPr id="5"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12"/>
          <p:cNvSpPr>
            <a:spLocks noGrp="1"/>
          </p:cNvSpPr>
          <p:nvPr>
            <p:ph type="ftr" sz="quarter" idx="10"/>
          </p:nvPr>
        </p:nvSpPr>
        <p:spPr>
          <a:ln/>
        </p:spPr>
        <p:txBody>
          <a:bodyPr/>
          <a:lstStyle>
            <a:lvl1pPr>
              <a:defRPr/>
            </a:lvl1pPr>
          </a:lstStyle>
          <a:p>
            <a:pPr>
              <a:defRPr/>
            </a:pPr>
            <a:r>
              <a:rPr lang="en-US"/>
              <a:t>NOT FOR CONSUMER USE.</a:t>
            </a:r>
          </a:p>
        </p:txBody>
      </p:sp>
      <p:sp>
        <p:nvSpPr>
          <p:cNvPr id="5" name="Slide Number Placeholder 13"/>
          <p:cNvSpPr>
            <a:spLocks noGrp="1"/>
          </p:cNvSpPr>
          <p:nvPr>
            <p:ph type="sldNum" sz="quarter" idx="11"/>
          </p:nvPr>
        </p:nvSpPr>
        <p:spPr>
          <a:ln/>
        </p:spPr>
        <p:txBody>
          <a:bodyPr/>
          <a:lstStyle>
            <a:lvl1pPr>
              <a:defRPr/>
            </a:lvl1pPr>
          </a:lstStyle>
          <a:p>
            <a:pPr>
              <a:defRPr/>
            </a:pPr>
            <a:fld id="{EAF84601-C2EB-45BB-9A16-7D5E88593F7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12"/>
          <p:cNvSpPr>
            <a:spLocks noGrp="1"/>
          </p:cNvSpPr>
          <p:nvPr>
            <p:ph type="ftr" sz="quarter" idx="10"/>
          </p:nvPr>
        </p:nvSpPr>
        <p:spPr>
          <a:ln/>
        </p:spPr>
        <p:txBody>
          <a:bodyPr/>
          <a:lstStyle>
            <a:lvl1pPr>
              <a:defRPr/>
            </a:lvl1pPr>
          </a:lstStyle>
          <a:p>
            <a:pPr>
              <a:defRPr/>
            </a:pPr>
            <a:r>
              <a:rPr lang="en-US"/>
              <a:t>NOT FOR CONSUMER USE.</a:t>
            </a:r>
          </a:p>
        </p:txBody>
      </p:sp>
      <p:sp>
        <p:nvSpPr>
          <p:cNvPr id="5" name="Slide Number Placeholder 13"/>
          <p:cNvSpPr>
            <a:spLocks noGrp="1"/>
          </p:cNvSpPr>
          <p:nvPr>
            <p:ph type="sldNum" sz="quarter" idx="11"/>
          </p:nvPr>
        </p:nvSpPr>
        <p:spPr>
          <a:ln/>
        </p:spPr>
        <p:txBody>
          <a:bodyPr/>
          <a:lstStyle>
            <a:lvl1pPr>
              <a:defRPr/>
            </a:lvl1pPr>
          </a:lstStyle>
          <a:p>
            <a:pPr>
              <a:defRPr/>
            </a:pPr>
            <a:fld id="{D0E58AFF-D657-4038-ADB9-8639A076A1F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12"/>
          <p:cNvSpPr>
            <a:spLocks noGrp="1"/>
          </p:cNvSpPr>
          <p:nvPr>
            <p:ph type="ftr" sz="quarter" idx="10"/>
          </p:nvPr>
        </p:nvSpPr>
        <p:spPr>
          <a:ln/>
        </p:spPr>
        <p:txBody>
          <a:bodyPr/>
          <a:lstStyle>
            <a:lvl1pPr>
              <a:defRPr/>
            </a:lvl1pPr>
          </a:lstStyle>
          <a:p>
            <a:pPr>
              <a:defRPr/>
            </a:pPr>
            <a:r>
              <a:rPr lang="en-US"/>
              <a:t>NOT FOR CONSUMER USE.</a:t>
            </a:r>
          </a:p>
        </p:txBody>
      </p:sp>
      <p:sp>
        <p:nvSpPr>
          <p:cNvPr id="5" name="Slide Number Placeholder 13"/>
          <p:cNvSpPr>
            <a:spLocks noGrp="1"/>
          </p:cNvSpPr>
          <p:nvPr>
            <p:ph type="sldNum" sz="quarter" idx="11"/>
          </p:nvPr>
        </p:nvSpPr>
        <p:spPr>
          <a:ln/>
        </p:spPr>
        <p:txBody>
          <a:bodyPr/>
          <a:lstStyle>
            <a:lvl1pPr>
              <a:defRPr/>
            </a:lvl1pPr>
          </a:lstStyle>
          <a:p>
            <a:pPr>
              <a:defRPr/>
            </a:pPr>
            <a:fld id="{CDE2EC53-4599-48FE-B622-EAFDDCA174D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09700"/>
            <a:ext cx="4038600" cy="4716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09700"/>
            <a:ext cx="4038600" cy="4716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12"/>
          <p:cNvSpPr>
            <a:spLocks noGrp="1"/>
          </p:cNvSpPr>
          <p:nvPr>
            <p:ph type="ftr" sz="quarter" idx="10"/>
          </p:nvPr>
        </p:nvSpPr>
        <p:spPr>
          <a:ln/>
        </p:spPr>
        <p:txBody>
          <a:bodyPr/>
          <a:lstStyle>
            <a:lvl1pPr>
              <a:defRPr/>
            </a:lvl1pPr>
          </a:lstStyle>
          <a:p>
            <a:pPr>
              <a:defRPr/>
            </a:pPr>
            <a:r>
              <a:rPr lang="en-US"/>
              <a:t>NOT FOR CONSUMER USE.</a:t>
            </a:r>
          </a:p>
        </p:txBody>
      </p:sp>
      <p:sp>
        <p:nvSpPr>
          <p:cNvPr id="6" name="Slide Number Placeholder 13"/>
          <p:cNvSpPr>
            <a:spLocks noGrp="1"/>
          </p:cNvSpPr>
          <p:nvPr>
            <p:ph type="sldNum" sz="quarter" idx="11"/>
          </p:nvPr>
        </p:nvSpPr>
        <p:spPr>
          <a:ln/>
        </p:spPr>
        <p:txBody>
          <a:bodyPr/>
          <a:lstStyle>
            <a:lvl1pPr>
              <a:defRPr/>
            </a:lvl1pPr>
          </a:lstStyle>
          <a:p>
            <a:pPr>
              <a:defRPr/>
            </a:pPr>
            <a:fld id="{7D1F6BDC-552C-4529-9C4F-3BFEAF347679}"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12"/>
          <p:cNvSpPr>
            <a:spLocks noGrp="1"/>
          </p:cNvSpPr>
          <p:nvPr>
            <p:ph type="ftr" sz="quarter" idx="10"/>
          </p:nvPr>
        </p:nvSpPr>
        <p:spPr>
          <a:ln/>
        </p:spPr>
        <p:txBody>
          <a:bodyPr/>
          <a:lstStyle>
            <a:lvl1pPr>
              <a:defRPr/>
            </a:lvl1pPr>
          </a:lstStyle>
          <a:p>
            <a:pPr>
              <a:defRPr/>
            </a:pPr>
            <a:r>
              <a:rPr lang="en-US"/>
              <a:t>NOT FOR CONSUMER USE.</a:t>
            </a:r>
          </a:p>
        </p:txBody>
      </p:sp>
      <p:sp>
        <p:nvSpPr>
          <p:cNvPr id="8" name="Slide Number Placeholder 13"/>
          <p:cNvSpPr>
            <a:spLocks noGrp="1"/>
          </p:cNvSpPr>
          <p:nvPr>
            <p:ph type="sldNum" sz="quarter" idx="11"/>
          </p:nvPr>
        </p:nvSpPr>
        <p:spPr>
          <a:ln/>
        </p:spPr>
        <p:txBody>
          <a:bodyPr/>
          <a:lstStyle>
            <a:lvl1pPr>
              <a:defRPr/>
            </a:lvl1pPr>
          </a:lstStyle>
          <a:p>
            <a:pPr>
              <a:defRPr/>
            </a:pPr>
            <a:fld id="{688F39C3-EEC9-4BD9-BD45-6609F3F205D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12"/>
          <p:cNvSpPr>
            <a:spLocks noGrp="1"/>
          </p:cNvSpPr>
          <p:nvPr>
            <p:ph type="ftr" sz="quarter" idx="10"/>
          </p:nvPr>
        </p:nvSpPr>
        <p:spPr>
          <a:ln/>
        </p:spPr>
        <p:txBody>
          <a:bodyPr/>
          <a:lstStyle>
            <a:lvl1pPr>
              <a:defRPr/>
            </a:lvl1pPr>
          </a:lstStyle>
          <a:p>
            <a:pPr>
              <a:defRPr/>
            </a:pPr>
            <a:r>
              <a:rPr lang="en-US"/>
              <a:t>NOT FOR CONSUMER USE.</a:t>
            </a:r>
          </a:p>
        </p:txBody>
      </p:sp>
      <p:sp>
        <p:nvSpPr>
          <p:cNvPr id="4" name="Slide Number Placeholder 13"/>
          <p:cNvSpPr>
            <a:spLocks noGrp="1"/>
          </p:cNvSpPr>
          <p:nvPr>
            <p:ph type="sldNum" sz="quarter" idx="11"/>
          </p:nvPr>
        </p:nvSpPr>
        <p:spPr>
          <a:ln/>
        </p:spPr>
        <p:txBody>
          <a:bodyPr/>
          <a:lstStyle>
            <a:lvl1pPr>
              <a:defRPr/>
            </a:lvl1pPr>
          </a:lstStyle>
          <a:p>
            <a:pPr>
              <a:defRPr/>
            </a:pPr>
            <a:fld id="{8DCF5938-D25F-493A-B6ED-1E8C121838AF}"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2"/>
          <p:cNvSpPr>
            <a:spLocks noGrp="1"/>
          </p:cNvSpPr>
          <p:nvPr>
            <p:ph type="ftr" sz="quarter" idx="10"/>
          </p:nvPr>
        </p:nvSpPr>
        <p:spPr>
          <a:ln/>
        </p:spPr>
        <p:txBody>
          <a:bodyPr/>
          <a:lstStyle>
            <a:lvl1pPr>
              <a:defRPr/>
            </a:lvl1pPr>
          </a:lstStyle>
          <a:p>
            <a:pPr>
              <a:defRPr/>
            </a:pPr>
            <a:r>
              <a:rPr lang="en-US"/>
              <a:t>NOT FOR CONSUMER USE.</a:t>
            </a:r>
          </a:p>
        </p:txBody>
      </p:sp>
      <p:sp>
        <p:nvSpPr>
          <p:cNvPr id="3" name="Slide Number Placeholder 13"/>
          <p:cNvSpPr>
            <a:spLocks noGrp="1"/>
          </p:cNvSpPr>
          <p:nvPr>
            <p:ph type="sldNum" sz="quarter" idx="11"/>
          </p:nvPr>
        </p:nvSpPr>
        <p:spPr>
          <a:ln/>
        </p:spPr>
        <p:txBody>
          <a:bodyPr/>
          <a:lstStyle>
            <a:lvl1pPr>
              <a:defRPr/>
            </a:lvl1pPr>
          </a:lstStyle>
          <a:p>
            <a:pPr>
              <a:defRPr/>
            </a:pPr>
            <a:fld id="{5A742AD7-4385-4394-AACF-17D4F510E844}"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12"/>
          <p:cNvSpPr>
            <a:spLocks noGrp="1"/>
          </p:cNvSpPr>
          <p:nvPr>
            <p:ph type="ftr" sz="quarter" idx="10"/>
          </p:nvPr>
        </p:nvSpPr>
        <p:spPr>
          <a:ln/>
        </p:spPr>
        <p:txBody>
          <a:bodyPr/>
          <a:lstStyle>
            <a:lvl1pPr>
              <a:defRPr/>
            </a:lvl1pPr>
          </a:lstStyle>
          <a:p>
            <a:pPr>
              <a:defRPr/>
            </a:pPr>
            <a:r>
              <a:rPr lang="en-US"/>
              <a:t>NOT FOR CONSUMER USE.</a:t>
            </a:r>
          </a:p>
        </p:txBody>
      </p:sp>
      <p:sp>
        <p:nvSpPr>
          <p:cNvPr id="6" name="Slide Number Placeholder 13"/>
          <p:cNvSpPr>
            <a:spLocks noGrp="1"/>
          </p:cNvSpPr>
          <p:nvPr>
            <p:ph type="sldNum" sz="quarter" idx="11"/>
          </p:nvPr>
        </p:nvSpPr>
        <p:spPr>
          <a:ln/>
        </p:spPr>
        <p:txBody>
          <a:bodyPr/>
          <a:lstStyle>
            <a:lvl1pPr>
              <a:defRPr/>
            </a:lvl1pPr>
          </a:lstStyle>
          <a:p>
            <a:pPr>
              <a:defRPr/>
            </a:pPr>
            <a:fld id="{0D6C6F8C-7C3F-403B-A3AC-5DBD7F03F3C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3"/>
          <p:cNvSpPr>
            <a:spLocks noGrp="1"/>
          </p:cNvSpPr>
          <p:nvPr>
            <p:ph type="sldNum" sz="quarter" idx="10"/>
          </p:nvPr>
        </p:nvSpPr>
        <p:spPr>
          <a:ln/>
        </p:spPr>
        <p:txBody>
          <a:bodyPr/>
          <a:lstStyle>
            <a:lvl1pPr>
              <a:defRPr/>
            </a:lvl1pPr>
          </a:lstStyle>
          <a:p>
            <a:pPr>
              <a:defRPr/>
            </a:pPr>
            <a:fld id="{006CC280-18ED-439B-A63E-F7D2FAFF3EA1}" type="slidenum">
              <a:rPr lang="en-US"/>
              <a:pPr>
                <a:defRPr/>
              </a:pPr>
              <a:t>‹#›</a:t>
            </a:fld>
            <a:endParaRPr lang="en-US"/>
          </a:p>
        </p:txBody>
      </p:sp>
      <p:sp>
        <p:nvSpPr>
          <p:cNvPr id="5"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12"/>
          <p:cNvSpPr>
            <a:spLocks noGrp="1"/>
          </p:cNvSpPr>
          <p:nvPr>
            <p:ph type="ftr" sz="quarter" idx="10"/>
          </p:nvPr>
        </p:nvSpPr>
        <p:spPr>
          <a:ln/>
        </p:spPr>
        <p:txBody>
          <a:bodyPr/>
          <a:lstStyle>
            <a:lvl1pPr>
              <a:defRPr/>
            </a:lvl1pPr>
          </a:lstStyle>
          <a:p>
            <a:pPr>
              <a:defRPr/>
            </a:pPr>
            <a:r>
              <a:rPr lang="en-US"/>
              <a:t>NOT FOR CONSUMER USE.</a:t>
            </a:r>
          </a:p>
        </p:txBody>
      </p:sp>
      <p:sp>
        <p:nvSpPr>
          <p:cNvPr id="6" name="Slide Number Placeholder 13"/>
          <p:cNvSpPr>
            <a:spLocks noGrp="1"/>
          </p:cNvSpPr>
          <p:nvPr>
            <p:ph type="sldNum" sz="quarter" idx="11"/>
          </p:nvPr>
        </p:nvSpPr>
        <p:spPr>
          <a:ln/>
        </p:spPr>
        <p:txBody>
          <a:bodyPr/>
          <a:lstStyle>
            <a:lvl1pPr>
              <a:defRPr/>
            </a:lvl1pPr>
          </a:lstStyle>
          <a:p>
            <a:pPr>
              <a:defRPr/>
            </a:pPr>
            <a:fld id="{59B103C1-D34C-4BDB-A93B-D4225FF1B6C6}"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12"/>
          <p:cNvSpPr>
            <a:spLocks noGrp="1"/>
          </p:cNvSpPr>
          <p:nvPr>
            <p:ph type="ftr" sz="quarter" idx="10"/>
          </p:nvPr>
        </p:nvSpPr>
        <p:spPr>
          <a:ln/>
        </p:spPr>
        <p:txBody>
          <a:bodyPr/>
          <a:lstStyle>
            <a:lvl1pPr>
              <a:defRPr/>
            </a:lvl1pPr>
          </a:lstStyle>
          <a:p>
            <a:pPr>
              <a:defRPr/>
            </a:pPr>
            <a:r>
              <a:rPr lang="en-US"/>
              <a:t>NOT FOR CONSUMER USE.</a:t>
            </a:r>
          </a:p>
        </p:txBody>
      </p:sp>
      <p:sp>
        <p:nvSpPr>
          <p:cNvPr id="5" name="Slide Number Placeholder 13"/>
          <p:cNvSpPr>
            <a:spLocks noGrp="1"/>
          </p:cNvSpPr>
          <p:nvPr>
            <p:ph type="sldNum" sz="quarter" idx="11"/>
          </p:nvPr>
        </p:nvSpPr>
        <p:spPr>
          <a:ln/>
        </p:spPr>
        <p:txBody>
          <a:bodyPr/>
          <a:lstStyle>
            <a:lvl1pPr>
              <a:defRPr/>
            </a:lvl1pPr>
          </a:lstStyle>
          <a:p>
            <a:pPr>
              <a:defRPr/>
            </a:pPr>
            <a:fld id="{D8DDD369-4F92-4306-9E32-9F27D5E78233}"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42888"/>
            <a:ext cx="2057400" cy="58832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42888"/>
            <a:ext cx="6019800" cy="5883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12"/>
          <p:cNvSpPr>
            <a:spLocks noGrp="1"/>
          </p:cNvSpPr>
          <p:nvPr>
            <p:ph type="ftr" sz="quarter" idx="10"/>
          </p:nvPr>
        </p:nvSpPr>
        <p:spPr>
          <a:ln/>
        </p:spPr>
        <p:txBody>
          <a:bodyPr/>
          <a:lstStyle>
            <a:lvl1pPr>
              <a:defRPr/>
            </a:lvl1pPr>
          </a:lstStyle>
          <a:p>
            <a:pPr>
              <a:defRPr/>
            </a:pPr>
            <a:r>
              <a:rPr lang="en-US"/>
              <a:t>NOT FOR CONSUMER USE.</a:t>
            </a:r>
          </a:p>
        </p:txBody>
      </p:sp>
      <p:sp>
        <p:nvSpPr>
          <p:cNvPr id="5" name="Slide Number Placeholder 13"/>
          <p:cNvSpPr>
            <a:spLocks noGrp="1"/>
          </p:cNvSpPr>
          <p:nvPr>
            <p:ph type="sldNum" sz="quarter" idx="11"/>
          </p:nvPr>
        </p:nvSpPr>
        <p:spPr>
          <a:ln/>
        </p:spPr>
        <p:txBody>
          <a:bodyPr/>
          <a:lstStyle>
            <a:lvl1pPr>
              <a:defRPr/>
            </a:lvl1pPr>
          </a:lstStyle>
          <a:p>
            <a:pPr>
              <a:defRPr/>
            </a:pPr>
            <a:fld id="{8777BF28-9186-46A4-B64C-BDFA099553CE}"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2"/>
          <p:cNvSpPr>
            <a:spLocks noGrp="1"/>
          </p:cNvSpPr>
          <p:nvPr>
            <p:ph type="sldNum" sz="quarter" idx="10"/>
          </p:nvPr>
        </p:nvSpPr>
        <p:spPr>
          <a:ln/>
        </p:spPr>
        <p:txBody>
          <a:bodyPr/>
          <a:lstStyle>
            <a:lvl1pPr>
              <a:defRPr/>
            </a:lvl1pPr>
          </a:lstStyle>
          <a:p>
            <a:pPr>
              <a:defRPr/>
            </a:pPr>
            <a:fld id="{11D7C543-F06D-4C1A-8E63-8C5F505BE320}" type="slidenum">
              <a:rPr lang="en-US"/>
              <a:pPr>
                <a:defRPr/>
              </a:pPr>
              <a:t>‹#›</a:t>
            </a:fld>
            <a:endParaRPr lang="en-US"/>
          </a:p>
        </p:txBody>
      </p:sp>
      <p:sp>
        <p:nvSpPr>
          <p:cNvPr id="5"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2"/>
          <p:cNvSpPr>
            <a:spLocks noGrp="1"/>
          </p:cNvSpPr>
          <p:nvPr>
            <p:ph type="sldNum" sz="quarter" idx="10"/>
          </p:nvPr>
        </p:nvSpPr>
        <p:spPr>
          <a:ln/>
        </p:spPr>
        <p:txBody>
          <a:bodyPr/>
          <a:lstStyle>
            <a:lvl1pPr>
              <a:defRPr/>
            </a:lvl1pPr>
          </a:lstStyle>
          <a:p>
            <a:pPr>
              <a:defRPr/>
            </a:pPr>
            <a:fld id="{5209CC3A-EA1E-4597-BCB6-3FD04A0326F6}" type="slidenum">
              <a:rPr lang="en-US"/>
              <a:pPr>
                <a:defRPr/>
              </a:pPr>
              <a:t>‹#›</a:t>
            </a:fld>
            <a:endParaRPr lang="en-US"/>
          </a:p>
        </p:txBody>
      </p:sp>
      <p:sp>
        <p:nvSpPr>
          <p:cNvPr id="5"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2"/>
          <p:cNvSpPr>
            <a:spLocks noGrp="1"/>
          </p:cNvSpPr>
          <p:nvPr>
            <p:ph type="sldNum" sz="quarter" idx="10"/>
          </p:nvPr>
        </p:nvSpPr>
        <p:spPr>
          <a:ln/>
        </p:spPr>
        <p:txBody>
          <a:bodyPr/>
          <a:lstStyle>
            <a:lvl1pPr>
              <a:defRPr/>
            </a:lvl1pPr>
          </a:lstStyle>
          <a:p>
            <a:pPr>
              <a:defRPr/>
            </a:pPr>
            <a:fld id="{205B27A9-F3BD-4B58-93D6-2FC0AC8ABFB9}" type="slidenum">
              <a:rPr lang="en-US"/>
              <a:pPr>
                <a:defRPr/>
              </a:pPr>
              <a:t>‹#›</a:t>
            </a:fld>
            <a:endParaRPr lang="en-US"/>
          </a:p>
        </p:txBody>
      </p:sp>
      <p:sp>
        <p:nvSpPr>
          <p:cNvPr id="5"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09700"/>
            <a:ext cx="4038600" cy="4716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09700"/>
            <a:ext cx="4038600" cy="4716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2"/>
          <p:cNvSpPr>
            <a:spLocks noGrp="1"/>
          </p:cNvSpPr>
          <p:nvPr>
            <p:ph type="sldNum" sz="quarter" idx="10"/>
          </p:nvPr>
        </p:nvSpPr>
        <p:spPr>
          <a:ln/>
        </p:spPr>
        <p:txBody>
          <a:bodyPr/>
          <a:lstStyle>
            <a:lvl1pPr>
              <a:defRPr/>
            </a:lvl1pPr>
          </a:lstStyle>
          <a:p>
            <a:pPr>
              <a:defRPr/>
            </a:pPr>
            <a:fld id="{978EBCB1-70E8-4149-A4A4-D3B237D0745D}" type="slidenum">
              <a:rPr lang="en-US"/>
              <a:pPr>
                <a:defRPr/>
              </a:pPr>
              <a:t>‹#›</a:t>
            </a:fld>
            <a:endParaRPr lang="en-US"/>
          </a:p>
        </p:txBody>
      </p:sp>
      <p:sp>
        <p:nvSpPr>
          <p:cNvPr id="6"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2"/>
          <p:cNvSpPr>
            <a:spLocks noGrp="1"/>
          </p:cNvSpPr>
          <p:nvPr>
            <p:ph type="sldNum" sz="quarter" idx="10"/>
          </p:nvPr>
        </p:nvSpPr>
        <p:spPr>
          <a:ln/>
        </p:spPr>
        <p:txBody>
          <a:bodyPr/>
          <a:lstStyle>
            <a:lvl1pPr>
              <a:defRPr/>
            </a:lvl1pPr>
          </a:lstStyle>
          <a:p>
            <a:pPr>
              <a:defRPr/>
            </a:pPr>
            <a:fld id="{B1473391-9E90-436B-A519-1A48185741AD}" type="slidenum">
              <a:rPr lang="en-US"/>
              <a:pPr>
                <a:defRPr/>
              </a:pPr>
              <a:t>‹#›</a:t>
            </a:fld>
            <a:endParaRPr lang="en-US"/>
          </a:p>
        </p:txBody>
      </p:sp>
      <p:sp>
        <p:nvSpPr>
          <p:cNvPr id="8"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ln/>
        </p:spPr>
        <p:txBody>
          <a:bodyPr/>
          <a:lstStyle>
            <a:lvl1pPr>
              <a:defRPr/>
            </a:lvl1pPr>
          </a:lstStyle>
          <a:p>
            <a:pPr>
              <a:defRPr/>
            </a:pPr>
            <a:fld id="{338E4AB8-A011-4188-8134-1C0ECDFE7C47}" type="slidenum">
              <a:rPr lang="en-US"/>
              <a:pPr>
                <a:defRPr/>
              </a:pPr>
              <a:t>‹#›</a:t>
            </a:fld>
            <a:endParaRPr lang="en-US"/>
          </a:p>
        </p:txBody>
      </p:sp>
      <p:sp>
        <p:nvSpPr>
          <p:cNvPr id="4"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a:ln/>
        </p:spPr>
        <p:txBody>
          <a:bodyPr/>
          <a:lstStyle>
            <a:lvl1pPr>
              <a:defRPr/>
            </a:lvl1pPr>
          </a:lstStyle>
          <a:p>
            <a:pPr>
              <a:defRPr/>
            </a:pPr>
            <a:fld id="{E868FB48-1BFE-4978-A838-6701EEE66C10}" type="slidenum">
              <a:rPr lang="en-US"/>
              <a:pPr>
                <a:defRPr/>
              </a:pPr>
              <a:t>‹#›</a:t>
            </a:fld>
            <a:endParaRPr lang="en-US"/>
          </a:p>
        </p:txBody>
      </p:sp>
      <p:sp>
        <p:nvSpPr>
          <p:cNvPr id="3" name="Footer Placeholder 12"/>
          <p:cNvSpPr>
            <a:spLocks noGrp="1"/>
          </p:cNvSpPr>
          <p:nvPr>
            <p:ph type="ftr" sz="quarter" idx="11"/>
          </p:nvPr>
        </p:nvSpPr>
        <p:spPr>
          <a:ln/>
        </p:spPr>
        <p:txBody>
          <a:bodyPr/>
          <a:lstStyle>
            <a:lvl1pPr>
              <a:defRPr/>
            </a:lvl1pPr>
          </a:lstStyle>
          <a:p>
            <a:pPr>
              <a:defRPr/>
            </a:pPr>
            <a:r>
              <a:rPr lang="en-US"/>
              <a:t>NOT FOR CONSUMER USE.</a:t>
            </a:r>
          </a:p>
        </p:txBody>
      </p:sp>
      <p:pic>
        <p:nvPicPr>
          <p:cNvPr id="4" name="Picture 3">
            <a:extLst>
              <a:ext uri="{FF2B5EF4-FFF2-40B4-BE49-F238E27FC236}">
                <a16:creationId xmlns:a16="http://schemas.microsoft.com/office/drawing/2014/main" id="{304116AE-58CD-4D9C-A38A-950FE6050067}"/>
              </a:ext>
            </a:extLst>
          </p:cNvPr>
          <p:cNvPicPr>
            <a:picLocks noChangeAspect="1"/>
          </p:cNvPicPr>
          <p:nvPr userDrawn="1"/>
        </p:nvPicPr>
        <p:blipFill>
          <a:blip r:embed="rId2"/>
          <a:stretch>
            <a:fillRect/>
          </a:stretch>
        </p:blipFill>
        <p:spPr>
          <a:xfrm>
            <a:off x="0" y="914400"/>
            <a:ext cx="9096020" cy="3048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13"/>
          <p:cNvSpPr>
            <a:spLocks noGrp="1"/>
          </p:cNvSpPr>
          <p:nvPr>
            <p:ph type="sldNum" sz="quarter" idx="10"/>
          </p:nvPr>
        </p:nvSpPr>
        <p:spPr>
          <a:ln/>
        </p:spPr>
        <p:txBody>
          <a:bodyPr/>
          <a:lstStyle>
            <a:lvl1pPr>
              <a:defRPr/>
            </a:lvl1pPr>
          </a:lstStyle>
          <a:p>
            <a:pPr>
              <a:defRPr/>
            </a:pPr>
            <a:fld id="{1ABBB124-40D0-41F0-858B-7F6F41DD208C}" type="slidenum">
              <a:rPr lang="en-US"/>
              <a:pPr>
                <a:defRPr/>
              </a:pPr>
              <a:t>‹#›</a:t>
            </a:fld>
            <a:endParaRPr lang="en-US"/>
          </a:p>
        </p:txBody>
      </p:sp>
      <p:sp>
        <p:nvSpPr>
          <p:cNvPr id="5"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2"/>
          <p:cNvSpPr>
            <a:spLocks noGrp="1"/>
          </p:cNvSpPr>
          <p:nvPr>
            <p:ph type="sldNum" sz="quarter" idx="10"/>
          </p:nvPr>
        </p:nvSpPr>
        <p:spPr>
          <a:ln/>
        </p:spPr>
        <p:txBody>
          <a:bodyPr/>
          <a:lstStyle>
            <a:lvl1pPr>
              <a:defRPr/>
            </a:lvl1pPr>
          </a:lstStyle>
          <a:p>
            <a:pPr>
              <a:defRPr/>
            </a:pPr>
            <a:fld id="{CDFBC5A8-D35C-456D-B7CE-91D7566C4389}" type="slidenum">
              <a:rPr lang="en-US"/>
              <a:pPr>
                <a:defRPr/>
              </a:pPr>
              <a:t>‹#›</a:t>
            </a:fld>
            <a:endParaRPr lang="en-US"/>
          </a:p>
        </p:txBody>
      </p:sp>
      <p:sp>
        <p:nvSpPr>
          <p:cNvPr id="6"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2"/>
          <p:cNvSpPr>
            <a:spLocks noGrp="1"/>
          </p:cNvSpPr>
          <p:nvPr>
            <p:ph type="sldNum" sz="quarter" idx="10"/>
          </p:nvPr>
        </p:nvSpPr>
        <p:spPr>
          <a:ln/>
        </p:spPr>
        <p:txBody>
          <a:bodyPr/>
          <a:lstStyle>
            <a:lvl1pPr>
              <a:defRPr/>
            </a:lvl1pPr>
          </a:lstStyle>
          <a:p>
            <a:pPr>
              <a:defRPr/>
            </a:pPr>
            <a:fld id="{8567AE7D-92F4-4F14-81F3-14D65F49E4B9}" type="slidenum">
              <a:rPr lang="en-US"/>
              <a:pPr>
                <a:defRPr/>
              </a:pPr>
              <a:t>‹#›</a:t>
            </a:fld>
            <a:endParaRPr lang="en-US"/>
          </a:p>
        </p:txBody>
      </p:sp>
      <p:sp>
        <p:nvSpPr>
          <p:cNvPr id="6"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2"/>
          <p:cNvSpPr>
            <a:spLocks noGrp="1"/>
          </p:cNvSpPr>
          <p:nvPr>
            <p:ph type="sldNum" sz="quarter" idx="10"/>
          </p:nvPr>
        </p:nvSpPr>
        <p:spPr>
          <a:ln/>
        </p:spPr>
        <p:txBody>
          <a:bodyPr/>
          <a:lstStyle>
            <a:lvl1pPr>
              <a:defRPr/>
            </a:lvl1pPr>
          </a:lstStyle>
          <a:p>
            <a:pPr>
              <a:defRPr/>
            </a:pPr>
            <a:fld id="{D010F099-2A01-488D-9187-62EB51AEBB98}" type="slidenum">
              <a:rPr lang="en-US"/>
              <a:pPr>
                <a:defRPr/>
              </a:pPr>
              <a:t>‹#›</a:t>
            </a:fld>
            <a:endParaRPr lang="en-US"/>
          </a:p>
        </p:txBody>
      </p:sp>
      <p:sp>
        <p:nvSpPr>
          <p:cNvPr id="5"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42888"/>
            <a:ext cx="2057400" cy="58832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42888"/>
            <a:ext cx="6019800" cy="5883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2"/>
          <p:cNvSpPr>
            <a:spLocks noGrp="1"/>
          </p:cNvSpPr>
          <p:nvPr>
            <p:ph type="sldNum" sz="quarter" idx="10"/>
          </p:nvPr>
        </p:nvSpPr>
        <p:spPr>
          <a:ln/>
        </p:spPr>
        <p:txBody>
          <a:bodyPr/>
          <a:lstStyle>
            <a:lvl1pPr>
              <a:defRPr/>
            </a:lvl1pPr>
          </a:lstStyle>
          <a:p>
            <a:pPr>
              <a:defRPr/>
            </a:pPr>
            <a:fld id="{C4D4DF86-D964-4EF9-9EA9-E08838472660}" type="slidenum">
              <a:rPr lang="en-US"/>
              <a:pPr>
                <a:defRPr/>
              </a:pPr>
              <a:t>‹#›</a:t>
            </a:fld>
            <a:endParaRPr lang="en-US"/>
          </a:p>
        </p:txBody>
      </p:sp>
      <p:sp>
        <p:nvSpPr>
          <p:cNvPr id="5"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2"/>
          <p:cNvSpPr>
            <a:spLocks noGrp="1"/>
          </p:cNvSpPr>
          <p:nvPr>
            <p:ph type="sldNum" sz="quarter" idx="10"/>
          </p:nvPr>
        </p:nvSpPr>
        <p:spPr>
          <a:ln/>
        </p:spPr>
        <p:txBody>
          <a:bodyPr/>
          <a:lstStyle>
            <a:lvl1pPr>
              <a:defRPr/>
            </a:lvl1pPr>
          </a:lstStyle>
          <a:p>
            <a:pPr>
              <a:defRPr/>
            </a:pPr>
            <a:fld id="{AA0D602D-B260-4DF4-91B9-A706FFC7C2D8}" type="slidenum">
              <a:rPr lang="en-US"/>
              <a:pPr>
                <a:defRPr/>
              </a:pPr>
              <a:t>‹#›</a:t>
            </a:fld>
            <a:endParaRPr lang="en-US"/>
          </a:p>
        </p:txBody>
      </p:sp>
      <p:sp>
        <p:nvSpPr>
          <p:cNvPr id="5"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2"/>
          <p:cNvSpPr>
            <a:spLocks noGrp="1"/>
          </p:cNvSpPr>
          <p:nvPr>
            <p:ph type="sldNum" sz="quarter" idx="10"/>
          </p:nvPr>
        </p:nvSpPr>
        <p:spPr>
          <a:ln/>
        </p:spPr>
        <p:txBody>
          <a:bodyPr/>
          <a:lstStyle>
            <a:lvl1pPr>
              <a:defRPr/>
            </a:lvl1pPr>
          </a:lstStyle>
          <a:p>
            <a:pPr>
              <a:defRPr/>
            </a:pPr>
            <a:fld id="{303ACDB7-3C9C-4FFF-825B-2A7540C7B4D9}" type="slidenum">
              <a:rPr lang="en-US"/>
              <a:pPr>
                <a:defRPr/>
              </a:pPr>
              <a:t>‹#›</a:t>
            </a:fld>
            <a:endParaRPr lang="en-US"/>
          </a:p>
        </p:txBody>
      </p:sp>
      <p:sp>
        <p:nvSpPr>
          <p:cNvPr id="5"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2"/>
          <p:cNvSpPr>
            <a:spLocks noGrp="1"/>
          </p:cNvSpPr>
          <p:nvPr>
            <p:ph type="sldNum" sz="quarter" idx="10"/>
          </p:nvPr>
        </p:nvSpPr>
        <p:spPr>
          <a:ln/>
        </p:spPr>
        <p:txBody>
          <a:bodyPr/>
          <a:lstStyle>
            <a:lvl1pPr>
              <a:defRPr/>
            </a:lvl1pPr>
          </a:lstStyle>
          <a:p>
            <a:pPr>
              <a:defRPr/>
            </a:pPr>
            <a:fld id="{7DA31D5E-AC5A-46A2-A429-39AE53401A86}" type="slidenum">
              <a:rPr lang="en-US"/>
              <a:pPr>
                <a:defRPr/>
              </a:pPr>
              <a:t>‹#›</a:t>
            </a:fld>
            <a:endParaRPr lang="en-US"/>
          </a:p>
        </p:txBody>
      </p:sp>
      <p:sp>
        <p:nvSpPr>
          <p:cNvPr id="5"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09700"/>
            <a:ext cx="4038600" cy="4716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09700"/>
            <a:ext cx="4038600" cy="4716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2"/>
          <p:cNvSpPr>
            <a:spLocks noGrp="1"/>
          </p:cNvSpPr>
          <p:nvPr>
            <p:ph type="sldNum" sz="quarter" idx="10"/>
          </p:nvPr>
        </p:nvSpPr>
        <p:spPr>
          <a:ln/>
        </p:spPr>
        <p:txBody>
          <a:bodyPr/>
          <a:lstStyle>
            <a:lvl1pPr>
              <a:defRPr/>
            </a:lvl1pPr>
          </a:lstStyle>
          <a:p>
            <a:pPr>
              <a:defRPr/>
            </a:pPr>
            <a:fld id="{2B1719E1-1FB3-4CE0-AED8-D7ACE6AB35AD}" type="slidenum">
              <a:rPr lang="en-US"/>
              <a:pPr>
                <a:defRPr/>
              </a:pPr>
              <a:t>‹#›</a:t>
            </a:fld>
            <a:endParaRPr lang="en-US"/>
          </a:p>
        </p:txBody>
      </p:sp>
      <p:sp>
        <p:nvSpPr>
          <p:cNvPr id="6"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2"/>
          <p:cNvSpPr>
            <a:spLocks noGrp="1"/>
          </p:cNvSpPr>
          <p:nvPr>
            <p:ph type="sldNum" sz="quarter" idx="10"/>
          </p:nvPr>
        </p:nvSpPr>
        <p:spPr>
          <a:ln/>
        </p:spPr>
        <p:txBody>
          <a:bodyPr/>
          <a:lstStyle>
            <a:lvl1pPr>
              <a:defRPr/>
            </a:lvl1pPr>
          </a:lstStyle>
          <a:p>
            <a:pPr>
              <a:defRPr/>
            </a:pPr>
            <a:fld id="{768E3B5A-A314-4564-ACB3-2AFABB522E92}" type="slidenum">
              <a:rPr lang="en-US"/>
              <a:pPr>
                <a:defRPr/>
              </a:pPr>
              <a:t>‹#›</a:t>
            </a:fld>
            <a:endParaRPr lang="en-US"/>
          </a:p>
        </p:txBody>
      </p:sp>
      <p:sp>
        <p:nvSpPr>
          <p:cNvPr id="8"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ln/>
        </p:spPr>
        <p:txBody>
          <a:bodyPr/>
          <a:lstStyle>
            <a:lvl1pPr>
              <a:defRPr/>
            </a:lvl1pPr>
          </a:lstStyle>
          <a:p>
            <a:pPr>
              <a:defRPr/>
            </a:pPr>
            <a:fld id="{9E024170-FAF8-4FD7-BCD6-B28D1C11AA90}" type="slidenum">
              <a:rPr lang="en-US"/>
              <a:pPr>
                <a:defRPr/>
              </a:pPr>
              <a:t>‹#›</a:t>
            </a:fld>
            <a:endParaRPr lang="en-US"/>
          </a:p>
        </p:txBody>
      </p:sp>
      <p:sp>
        <p:nvSpPr>
          <p:cNvPr id="4"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667000"/>
            <a:ext cx="4038600" cy="4716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667000"/>
            <a:ext cx="4038600" cy="4716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3"/>
          <p:cNvSpPr>
            <a:spLocks noGrp="1"/>
          </p:cNvSpPr>
          <p:nvPr>
            <p:ph type="sldNum" sz="quarter" idx="10"/>
          </p:nvPr>
        </p:nvSpPr>
        <p:spPr>
          <a:ln/>
        </p:spPr>
        <p:txBody>
          <a:bodyPr/>
          <a:lstStyle>
            <a:lvl1pPr>
              <a:defRPr/>
            </a:lvl1pPr>
          </a:lstStyle>
          <a:p>
            <a:pPr>
              <a:defRPr/>
            </a:pPr>
            <a:fld id="{E63DA38F-AE38-44F4-BDA2-D94578943E70}" type="slidenum">
              <a:rPr lang="en-US"/>
              <a:pPr>
                <a:defRPr/>
              </a:pPr>
              <a:t>‹#›</a:t>
            </a:fld>
            <a:endParaRPr lang="en-US"/>
          </a:p>
        </p:txBody>
      </p:sp>
      <p:sp>
        <p:nvSpPr>
          <p:cNvPr id="6"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a:ln/>
        </p:spPr>
        <p:txBody>
          <a:bodyPr/>
          <a:lstStyle>
            <a:lvl1pPr>
              <a:defRPr/>
            </a:lvl1pPr>
          </a:lstStyle>
          <a:p>
            <a:pPr>
              <a:defRPr/>
            </a:pPr>
            <a:fld id="{BE0604D6-8F14-4B61-AF83-9377F3875BD9}" type="slidenum">
              <a:rPr lang="en-US"/>
              <a:pPr>
                <a:defRPr/>
              </a:pPr>
              <a:t>‹#›</a:t>
            </a:fld>
            <a:endParaRPr lang="en-US"/>
          </a:p>
        </p:txBody>
      </p:sp>
      <p:sp>
        <p:nvSpPr>
          <p:cNvPr id="3"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2"/>
          <p:cNvSpPr>
            <a:spLocks noGrp="1"/>
          </p:cNvSpPr>
          <p:nvPr>
            <p:ph type="sldNum" sz="quarter" idx="10"/>
          </p:nvPr>
        </p:nvSpPr>
        <p:spPr>
          <a:ln/>
        </p:spPr>
        <p:txBody>
          <a:bodyPr/>
          <a:lstStyle>
            <a:lvl1pPr>
              <a:defRPr/>
            </a:lvl1pPr>
          </a:lstStyle>
          <a:p>
            <a:pPr>
              <a:defRPr/>
            </a:pPr>
            <a:fld id="{EC8B05E7-3DF6-421A-A147-9356CFAA3FE4}" type="slidenum">
              <a:rPr lang="en-US"/>
              <a:pPr>
                <a:defRPr/>
              </a:pPr>
              <a:t>‹#›</a:t>
            </a:fld>
            <a:endParaRPr lang="en-US"/>
          </a:p>
        </p:txBody>
      </p:sp>
      <p:sp>
        <p:nvSpPr>
          <p:cNvPr id="6"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2"/>
          <p:cNvSpPr>
            <a:spLocks noGrp="1"/>
          </p:cNvSpPr>
          <p:nvPr>
            <p:ph type="sldNum" sz="quarter" idx="10"/>
          </p:nvPr>
        </p:nvSpPr>
        <p:spPr>
          <a:ln/>
        </p:spPr>
        <p:txBody>
          <a:bodyPr/>
          <a:lstStyle>
            <a:lvl1pPr>
              <a:defRPr/>
            </a:lvl1pPr>
          </a:lstStyle>
          <a:p>
            <a:pPr>
              <a:defRPr/>
            </a:pPr>
            <a:fld id="{A8A51F60-762B-4094-81E9-A262B6DCF008}" type="slidenum">
              <a:rPr lang="en-US"/>
              <a:pPr>
                <a:defRPr/>
              </a:pPr>
              <a:t>‹#›</a:t>
            </a:fld>
            <a:endParaRPr lang="en-US"/>
          </a:p>
        </p:txBody>
      </p:sp>
      <p:sp>
        <p:nvSpPr>
          <p:cNvPr id="6"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2"/>
          <p:cNvSpPr>
            <a:spLocks noGrp="1"/>
          </p:cNvSpPr>
          <p:nvPr>
            <p:ph type="sldNum" sz="quarter" idx="10"/>
          </p:nvPr>
        </p:nvSpPr>
        <p:spPr>
          <a:ln/>
        </p:spPr>
        <p:txBody>
          <a:bodyPr/>
          <a:lstStyle>
            <a:lvl1pPr>
              <a:defRPr/>
            </a:lvl1pPr>
          </a:lstStyle>
          <a:p>
            <a:pPr>
              <a:defRPr/>
            </a:pPr>
            <a:fld id="{B3581254-EFA2-43F7-9553-7235B768963C}" type="slidenum">
              <a:rPr lang="en-US"/>
              <a:pPr>
                <a:defRPr/>
              </a:pPr>
              <a:t>‹#›</a:t>
            </a:fld>
            <a:endParaRPr lang="en-US"/>
          </a:p>
        </p:txBody>
      </p:sp>
      <p:sp>
        <p:nvSpPr>
          <p:cNvPr id="5"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42888"/>
            <a:ext cx="2057400" cy="58832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42888"/>
            <a:ext cx="6019800" cy="5883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2"/>
          <p:cNvSpPr>
            <a:spLocks noGrp="1"/>
          </p:cNvSpPr>
          <p:nvPr>
            <p:ph type="sldNum" sz="quarter" idx="10"/>
          </p:nvPr>
        </p:nvSpPr>
        <p:spPr>
          <a:ln/>
        </p:spPr>
        <p:txBody>
          <a:bodyPr/>
          <a:lstStyle>
            <a:lvl1pPr>
              <a:defRPr/>
            </a:lvl1pPr>
          </a:lstStyle>
          <a:p>
            <a:pPr>
              <a:defRPr/>
            </a:pPr>
            <a:fld id="{18A2A9A3-AA8F-41E4-82F9-E4D72B51490C}" type="slidenum">
              <a:rPr lang="en-US"/>
              <a:pPr>
                <a:defRPr/>
              </a:pPr>
              <a:t>‹#›</a:t>
            </a:fld>
            <a:endParaRPr lang="en-US"/>
          </a:p>
        </p:txBody>
      </p:sp>
      <p:sp>
        <p:nvSpPr>
          <p:cNvPr id="5"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2"/>
          <p:cNvSpPr>
            <a:spLocks noGrp="1"/>
          </p:cNvSpPr>
          <p:nvPr>
            <p:ph type="ftr" sz="quarter" idx="10"/>
          </p:nvPr>
        </p:nvSpPr>
        <p:spPr>
          <a:ln/>
        </p:spPr>
        <p:txBody>
          <a:bodyPr/>
          <a:lstStyle>
            <a:lvl1pPr>
              <a:defRPr/>
            </a:lvl1pPr>
          </a:lstStyle>
          <a:p>
            <a:pPr>
              <a:defRPr/>
            </a:pPr>
            <a:r>
              <a:rPr lang="en-US"/>
              <a:t>NOT FOR CONSUMER USE.</a:t>
            </a:r>
          </a:p>
        </p:txBody>
      </p:sp>
      <p:sp>
        <p:nvSpPr>
          <p:cNvPr id="5" name="Slide Number Placeholder 3"/>
          <p:cNvSpPr>
            <a:spLocks noGrp="1"/>
          </p:cNvSpPr>
          <p:nvPr>
            <p:ph type="sldNum" sz="quarter" idx="11"/>
          </p:nvPr>
        </p:nvSpPr>
        <p:spPr>
          <a:ln/>
        </p:spPr>
        <p:txBody>
          <a:bodyPr/>
          <a:lstStyle>
            <a:lvl1pPr>
              <a:defRPr/>
            </a:lvl1pPr>
          </a:lstStyle>
          <a:p>
            <a:pPr>
              <a:defRPr/>
            </a:pPr>
            <a:fld id="{7C96489C-0797-4AF5-BCAB-9F5E73B3B8D1}"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p:cNvSpPr>
            <a:spLocks noGrp="1"/>
          </p:cNvSpPr>
          <p:nvPr>
            <p:ph type="ftr" sz="quarter" idx="10"/>
          </p:nvPr>
        </p:nvSpPr>
        <p:spPr>
          <a:ln/>
        </p:spPr>
        <p:txBody>
          <a:bodyPr/>
          <a:lstStyle>
            <a:lvl1pPr>
              <a:defRPr/>
            </a:lvl1pPr>
          </a:lstStyle>
          <a:p>
            <a:pPr>
              <a:defRPr/>
            </a:pPr>
            <a:r>
              <a:rPr lang="en-US"/>
              <a:t>NOT FOR CONSUMER USE.</a:t>
            </a:r>
          </a:p>
        </p:txBody>
      </p:sp>
      <p:sp>
        <p:nvSpPr>
          <p:cNvPr id="5" name="Slide Number Placeholder 3"/>
          <p:cNvSpPr>
            <a:spLocks noGrp="1"/>
          </p:cNvSpPr>
          <p:nvPr>
            <p:ph type="sldNum" sz="quarter" idx="11"/>
          </p:nvPr>
        </p:nvSpPr>
        <p:spPr>
          <a:ln/>
        </p:spPr>
        <p:txBody>
          <a:bodyPr/>
          <a:lstStyle>
            <a:lvl1pPr>
              <a:defRPr/>
            </a:lvl1pPr>
          </a:lstStyle>
          <a:p>
            <a:pPr>
              <a:defRPr/>
            </a:pPr>
            <a:fld id="{2E7A6C17-C2E0-4D8D-A4FF-F3F95D0AAC88}"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2"/>
          <p:cNvSpPr>
            <a:spLocks noGrp="1"/>
          </p:cNvSpPr>
          <p:nvPr>
            <p:ph type="ftr" sz="quarter" idx="10"/>
          </p:nvPr>
        </p:nvSpPr>
        <p:spPr>
          <a:ln/>
        </p:spPr>
        <p:txBody>
          <a:bodyPr/>
          <a:lstStyle>
            <a:lvl1pPr>
              <a:defRPr/>
            </a:lvl1pPr>
          </a:lstStyle>
          <a:p>
            <a:pPr>
              <a:defRPr/>
            </a:pPr>
            <a:r>
              <a:rPr lang="en-US"/>
              <a:t>NOT FOR CONSUMER USE.</a:t>
            </a:r>
          </a:p>
        </p:txBody>
      </p:sp>
      <p:sp>
        <p:nvSpPr>
          <p:cNvPr id="5" name="Slide Number Placeholder 3"/>
          <p:cNvSpPr>
            <a:spLocks noGrp="1"/>
          </p:cNvSpPr>
          <p:nvPr>
            <p:ph type="sldNum" sz="quarter" idx="11"/>
          </p:nvPr>
        </p:nvSpPr>
        <p:spPr>
          <a:ln/>
        </p:spPr>
        <p:txBody>
          <a:bodyPr/>
          <a:lstStyle>
            <a:lvl1pPr>
              <a:defRPr/>
            </a:lvl1pPr>
          </a:lstStyle>
          <a:p>
            <a:pPr>
              <a:defRPr/>
            </a:pPr>
            <a:fld id="{0B9E2A79-35E6-4C29-ACEF-6B0A368457FB}"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09700"/>
            <a:ext cx="4038600" cy="4716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09700"/>
            <a:ext cx="4038600" cy="4716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2"/>
          <p:cNvSpPr>
            <a:spLocks noGrp="1"/>
          </p:cNvSpPr>
          <p:nvPr>
            <p:ph type="ftr" sz="quarter" idx="10"/>
          </p:nvPr>
        </p:nvSpPr>
        <p:spPr>
          <a:ln/>
        </p:spPr>
        <p:txBody>
          <a:bodyPr/>
          <a:lstStyle>
            <a:lvl1pPr>
              <a:defRPr/>
            </a:lvl1pPr>
          </a:lstStyle>
          <a:p>
            <a:pPr>
              <a:defRPr/>
            </a:pPr>
            <a:r>
              <a:rPr lang="en-US"/>
              <a:t>NOT FOR CONSUMER USE.</a:t>
            </a:r>
          </a:p>
        </p:txBody>
      </p:sp>
      <p:sp>
        <p:nvSpPr>
          <p:cNvPr id="6" name="Slide Number Placeholder 3"/>
          <p:cNvSpPr>
            <a:spLocks noGrp="1"/>
          </p:cNvSpPr>
          <p:nvPr>
            <p:ph type="sldNum" sz="quarter" idx="11"/>
          </p:nvPr>
        </p:nvSpPr>
        <p:spPr>
          <a:ln/>
        </p:spPr>
        <p:txBody>
          <a:bodyPr/>
          <a:lstStyle>
            <a:lvl1pPr>
              <a:defRPr/>
            </a:lvl1pPr>
          </a:lstStyle>
          <a:p>
            <a:pPr>
              <a:defRPr/>
            </a:pPr>
            <a:fld id="{2B6ECA21-B03C-4D8A-AB16-E4A4E4380C83}"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2"/>
          <p:cNvSpPr>
            <a:spLocks noGrp="1"/>
          </p:cNvSpPr>
          <p:nvPr>
            <p:ph type="ftr" sz="quarter" idx="10"/>
          </p:nvPr>
        </p:nvSpPr>
        <p:spPr>
          <a:ln/>
        </p:spPr>
        <p:txBody>
          <a:bodyPr/>
          <a:lstStyle>
            <a:lvl1pPr>
              <a:defRPr/>
            </a:lvl1pPr>
          </a:lstStyle>
          <a:p>
            <a:pPr>
              <a:defRPr/>
            </a:pPr>
            <a:r>
              <a:rPr lang="en-US"/>
              <a:t>NOT FOR CONSUMER USE.</a:t>
            </a:r>
          </a:p>
        </p:txBody>
      </p:sp>
      <p:sp>
        <p:nvSpPr>
          <p:cNvPr id="8" name="Slide Number Placeholder 3"/>
          <p:cNvSpPr>
            <a:spLocks noGrp="1"/>
          </p:cNvSpPr>
          <p:nvPr>
            <p:ph type="sldNum" sz="quarter" idx="11"/>
          </p:nvPr>
        </p:nvSpPr>
        <p:spPr>
          <a:ln/>
        </p:spPr>
        <p:txBody>
          <a:bodyPr/>
          <a:lstStyle>
            <a:lvl1pPr>
              <a:defRPr/>
            </a:lvl1pPr>
          </a:lstStyle>
          <a:p>
            <a:pPr>
              <a:defRPr/>
            </a:pPr>
            <a:fld id="{6649DB5A-61A5-414C-B75E-E938EAA15FF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3"/>
          <p:cNvSpPr>
            <a:spLocks noGrp="1"/>
          </p:cNvSpPr>
          <p:nvPr>
            <p:ph type="sldNum" sz="quarter" idx="10"/>
          </p:nvPr>
        </p:nvSpPr>
        <p:spPr>
          <a:ln/>
        </p:spPr>
        <p:txBody>
          <a:bodyPr/>
          <a:lstStyle>
            <a:lvl1pPr>
              <a:defRPr/>
            </a:lvl1pPr>
          </a:lstStyle>
          <a:p>
            <a:pPr>
              <a:defRPr/>
            </a:pPr>
            <a:fld id="{6BAD05C0-9C5A-44A9-8180-922C94B85E08}" type="slidenum">
              <a:rPr lang="en-US"/>
              <a:pPr>
                <a:defRPr/>
              </a:pPr>
              <a:t>‹#›</a:t>
            </a:fld>
            <a:endParaRPr lang="en-US"/>
          </a:p>
        </p:txBody>
      </p:sp>
      <p:sp>
        <p:nvSpPr>
          <p:cNvPr id="8"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a:ln/>
        </p:spPr>
        <p:txBody>
          <a:bodyPr/>
          <a:lstStyle>
            <a:lvl1pPr>
              <a:defRPr/>
            </a:lvl1pPr>
          </a:lstStyle>
          <a:p>
            <a:pPr>
              <a:defRPr/>
            </a:pPr>
            <a:r>
              <a:rPr lang="en-US"/>
              <a:t>NOT FOR CONSUMER USE.</a:t>
            </a:r>
          </a:p>
        </p:txBody>
      </p:sp>
      <p:sp>
        <p:nvSpPr>
          <p:cNvPr id="4" name="Slide Number Placeholder 3"/>
          <p:cNvSpPr>
            <a:spLocks noGrp="1"/>
          </p:cNvSpPr>
          <p:nvPr>
            <p:ph type="sldNum" sz="quarter" idx="11"/>
          </p:nvPr>
        </p:nvSpPr>
        <p:spPr>
          <a:ln/>
        </p:spPr>
        <p:txBody>
          <a:bodyPr/>
          <a:lstStyle>
            <a:lvl1pPr>
              <a:defRPr/>
            </a:lvl1pPr>
          </a:lstStyle>
          <a:p>
            <a:pPr>
              <a:defRPr/>
            </a:pPr>
            <a:fld id="{84AB4DD6-711F-4968-9AB3-8D4F6F1BE206}"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a:ln/>
        </p:spPr>
        <p:txBody>
          <a:bodyPr/>
          <a:lstStyle>
            <a:lvl1pPr>
              <a:defRPr/>
            </a:lvl1pPr>
          </a:lstStyle>
          <a:p>
            <a:pPr>
              <a:defRPr/>
            </a:pPr>
            <a:r>
              <a:rPr lang="en-US"/>
              <a:t>NOT FOR CONSUMER USE.</a:t>
            </a:r>
          </a:p>
        </p:txBody>
      </p:sp>
      <p:sp>
        <p:nvSpPr>
          <p:cNvPr id="3" name="Slide Number Placeholder 3"/>
          <p:cNvSpPr>
            <a:spLocks noGrp="1"/>
          </p:cNvSpPr>
          <p:nvPr>
            <p:ph type="sldNum" sz="quarter" idx="11"/>
          </p:nvPr>
        </p:nvSpPr>
        <p:spPr>
          <a:ln/>
        </p:spPr>
        <p:txBody>
          <a:bodyPr/>
          <a:lstStyle>
            <a:lvl1pPr>
              <a:defRPr/>
            </a:lvl1pPr>
          </a:lstStyle>
          <a:p>
            <a:pPr>
              <a:defRPr/>
            </a:pPr>
            <a:fld id="{10DCC98A-DFCF-4745-93F8-71BCD5CA6F09}"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2"/>
          <p:cNvSpPr>
            <a:spLocks noGrp="1"/>
          </p:cNvSpPr>
          <p:nvPr>
            <p:ph type="ftr" sz="quarter" idx="10"/>
          </p:nvPr>
        </p:nvSpPr>
        <p:spPr>
          <a:ln/>
        </p:spPr>
        <p:txBody>
          <a:bodyPr/>
          <a:lstStyle>
            <a:lvl1pPr>
              <a:defRPr/>
            </a:lvl1pPr>
          </a:lstStyle>
          <a:p>
            <a:pPr>
              <a:defRPr/>
            </a:pPr>
            <a:r>
              <a:rPr lang="en-US"/>
              <a:t>NOT FOR CONSUMER USE.</a:t>
            </a:r>
          </a:p>
        </p:txBody>
      </p:sp>
      <p:sp>
        <p:nvSpPr>
          <p:cNvPr id="6" name="Slide Number Placeholder 3"/>
          <p:cNvSpPr>
            <a:spLocks noGrp="1"/>
          </p:cNvSpPr>
          <p:nvPr>
            <p:ph type="sldNum" sz="quarter" idx="11"/>
          </p:nvPr>
        </p:nvSpPr>
        <p:spPr>
          <a:ln/>
        </p:spPr>
        <p:txBody>
          <a:bodyPr/>
          <a:lstStyle>
            <a:lvl1pPr>
              <a:defRPr/>
            </a:lvl1pPr>
          </a:lstStyle>
          <a:p>
            <a:pPr>
              <a:defRPr/>
            </a:pPr>
            <a:fld id="{09EECD51-4A54-4392-A8C7-E6A1F43307C2}"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2"/>
          <p:cNvSpPr>
            <a:spLocks noGrp="1"/>
          </p:cNvSpPr>
          <p:nvPr>
            <p:ph type="ftr" sz="quarter" idx="10"/>
          </p:nvPr>
        </p:nvSpPr>
        <p:spPr>
          <a:ln/>
        </p:spPr>
        <p:txBody>
          <a:bodyPr/>
          <a:lstStyle>
            <a:lvl1pPr>
              <a:defRPr/>
            </a:lvl1pPr>
          </a:lstStyle>
          <a:p>
            <a:pPr>
              <a:defRPr/>
            </a:pPr>
            <a:r>
              <a:rPr lang="en-US"/>
              <a:t>NOT FOR CONSUMER USE.</a:t>
            </a:r>
          </a:p>
        </p:txBody>
      </p:sp>
      <p:sp>
        <p:nvSpPr>
          <p:cNvPr id="6" name="Slide Number Placeholder 3"/>
          <p:cNvSpPr>
            <a:spLocks noGrp="1"/>
          </p:cNvSpPr>
          <p:nvPr>
            <p:ph type="sldNum" sz="quarter" idx="11"/>
          </p:nvPr>
        </p:nvSpPr>
        <p:spPr>
          <a:ln/>
        </p:spPr>
        <p:txBody>
          <a:bodyPr/>
          <a:lstStyle>
            <a:lvl1pPr>
              <a:defRPr/>
            </a:lvl1pPr>
          </a:lstStyle>
          <a:p>
            <a:pPr>
              <a:defRPr/>
            </a:pPr>
            <a:fld id="{31DF266E-53CC-42B4-8193-1E61B750D312}"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p:cNvSpPr>
            <a:spLocks noGrp="1"/>
          </p:cNvSpPr>
          <p:nvPr>
            <p:ph type="ftr" sz="quarter" idx="10"/>
          </p:nvPr>
        </p:nvSpPr>
        <p:spPr>
          <a:ln/>
        </p:spPr>
        <p:txBody>
          <a:bodyPr/>
          <a:lstStyle>
            <a:lvl1pPr>
              <a:defRPr/>
            </a:lvl1pPr>
          </a:lstStyle>
          <a:p>
            <a:pPr>
              <a:defRPr/>
            </a:pPr>
            <a:r>
              <a:rPr lang="en-US"/>
              <a:t>NOT FOR CONSUMER USE.</a:t>
            </a:r>
          </a:p>
        </p:txBody>
      </p:sp>
      <p:sp>
        <p:nvSpPr>
          <p:cNvPr id="5" name="Slide Number Placeholder 3"/>
          <p:cNvSpPr>
            <a:spLocks noGrp="1"/>
          </p:cNvSpPr>
          <p:nvPr>
            <p:ph type="sldNum" sz="quarter" idx="11"/>
          </p:nvPr>
        </p:nvSpPr>
        <p:spPr>
          <a:ln/>
        </p:spPr>
        <p:txBody>
          <a:bodyPr/>
          <a:lstStyle>
            <a:lvl1pPr>
              <a:defRPr/>
            </a:lvl1pPr>
          </a:lstStyle>
          <a:p>
            <a:pPr>
              <a:defRPr/>
            </a:pPr>
            <a:fld id="{8FB5C11E-C21C-4777-B0E2-811E22539FF0}"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42888"/>
            <a:ext cx="2057400" cy="58832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42888"/>
            <a:ext cx="6019800" cy="5883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p:cNvSpPr>
            <a:spLocks noGrp="1"/>
          </p:cNvSpPr>
          <p:nvPr>
            <p:ph type="ftr" sz="quarter" idx="10"/>
          </p:nvPr>
        </p:nvSpPr>
        <p:spPr>
          <a:ln/>
        </p:spPr>
        <p:txBody>
          <a:bodyPr/>
          <a:lstStyle>
            <a:lvl1pPr>
              <a:defRPr/>
            </a:lvl1pPr>
          </a:lstStyle>
          <a:p>
            <a:pPr>
              <a:defRPr/>
            </a:pPr>
            <a:r>
              <a:rPr lang="en-US"/>
              <a:t>NOT FOR CONSUMER USE.</a:t>
            </a:r>
          </a:p>
        </p:txBody>
      </p:sp>
      <p:sp>
        <p:nvSpPr>
          <p:cNvPr id="5" name="Slide Number Placeholder 3"/>
          <p:cNvSpPr>
            <a:spLocks noGrp="1"/>
          </p:cNvSpPr>
          <p:nvPr>
            <p:ph type="sldNum" sz="quarter" idx="11"/>
          </p:nvPr>
        </p:nvSpPr>
        <p:spPr>
          <a:ln/>
        </p:spPr>
        <p:txBody>
          <a:bodyPr/>
          <a:lstStyle>
            <a:lvl1pPr>
              <a:defRPr/>
            </a:lvl1pPr>
          </a:lstStyle>
          <a:p>
            <a:pPr>
              <a:defRPr/>
            </a:pPr>
            <a:fld id="{EE6464DF-74FB-4E5C-8BF3-4F6F1305C63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3"/>
          <p:cNvSpPr>
            <a:spLocks noGrp="1"/>
          </p:cNvSpPr>
          <p:nvPr>
            <p:ph type="sldNum" sz="quarter" idx="10"/>
          </p:nvPr>
        </p:nvSpPr>
        <p:spPr>
          <a:ln/>
        </p:spPr>
        <p:txBody>
          <a:bodyPr/>
          <a:lstStyle>
            <a:lvl1pPr>
              <a:defRPr/>
            </a:lvl1pPr>
          </a:lstStyle>
          <a:p>
            <a:pPr>
              <a:defRPr/>
            </a:pPr>
            <a:fld id="{5498E8DC-766F-4006-9D1A-6E60CFC459EB}" type="slidenum">
              <a:rPr lang="en-US"/>
              <a:pPr>
                <a:defRPr/>
              </a:pPr>
              <a:t>‹#›</a:t>
            </a:fld>
            <a:endParaRPr lang="en-US"/>
          </a:p>
        </p:txBody>
      </p:sp>
      <p:sp>
        <p:nvSpPr>
          <p:cNvPr id="4"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3"/>
          <p:cNvSpPr>
            <a:spLocks noGrp="1"/>
          </p:cNvSpPr>
          <p:nvPr>
            <p:ph type="sldNum" sz="quarter" idx="10"/>
          </p:nvPr>
        </p:nvSpPr>
        <p:spPr>
          <a:ln/>
        </p:spPr>
        <p:txBody>
          <a:bodyPr/>
          <a:lstStyle>
            <a:lvl1pPr>
              <a:defRPr/>
            </a:lvl1pPr>
          </a:lstStyle>
          <a:p>
            <a:pPr>
              <a:defRPr/>
            </a:pPr>
            <a:fld id="{992B5264-05B6-4C62-B42D-8069F668C891}" type="slidenum">
              <a:rPr lang="en-US"/>
              <a:pPr>
                <a:defRPr/>
              </a:pPr>
              <a:t>‹#›</a:t>
            </a:fld>
            <a:endParaRPr lang="en-US"/>
          </a:p>
        </p:txBody>
      </p:sp>
      <p:sp>
        <p:nvSpPr>
          <p:cNvPr id="3" name="Footer Placeholder 12"/>
          <p:cNvSpPr>
            <a:spLocks noGrp="1"/>
          </p:cNvSpPr>
          <p:nvPr>
            <p:ph type="ftr" sz="quarter" idx="11"/>
          </p:nvPr>
        </p:nvSpPr>
        <p:spPr>
          <a:ln/>
        </p:spPr>
        <p:txBody>
          <a:bodyPr/>
          <a:lstStyle>
            <a:lvl1pPr>
              <a:defRPr/>
            </a:lvl1pPr>
          </a:lstStyle>
          <a:p>
            <a:pPr>
              <a:defRPr/>
            </a:pPr>
            <a:r>
              <a:rPr lang="en-US"/>
              <a:t>NOT FOR CONSUMER USE.</a:t>
            </a:r>
          </a:p>
        </p:txBody>
      </p:sp>
      <p:pic>
        <p:nvPicPr>
          <p:cNvPr id="4" name="Picture 3">
            <a:extLst>
              <a:ext uri="{FF2B5EF4-FFF2-40B4-BE49-F238E27FC236}">
                <a16:creationId xmlns:a16="http://schemas.microsoft.com/office/drawing/2014/main" id="{EF813A86-6D91-47FE-9B30-676E17D2AF17}"/>
              </a:ext>
            </a:extLst>
          </p:cNvPr>
          <p:cNvPicPr>
            <a:picLocks noChangeAspect="1"/>
          </p:cNvPicPr>
          <p:nvPr userDrawn="1"/>
        </p:nvPicPr>
        <p:blipFill>
          <a:blip r:embed="rId2"/>
          <a:stretch>
            <a:fillRect/>
          </a:stretch>
        </p:blipFill>
        <p:spPr>
          <a:xfrm>
            <a:off x="0" y="1219200"/>
            <a:ext cx="9144000" cy="1256608"/>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469212" y="-19812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3"/>
          <p:cNvSpPr>
            <a:spLocks noGrp="1"/>
          </p:cNvSpPr>
          <p:nvPr>
            <p:ph type="sldNum" sz="quarter" idx="10"/>
          </p:nvPr>
        </p:nvSpPr>
        <p:spPr>
          <a:ln/>
        </p:spPr>
        <p:txBody>
          <a:bodyPr/>
          <a:lstStyle>
            <a:lvl1pPr>
              <a:defRPr/>
            </a:lvl1pPr>
          </a:lstStyle>
          <a:p>
            <a:pPr>
              <a:defRPr/>
            </a:pPr>
            <a:fld id="{650D27BE-377B-47A3-A333-B149EC2B0EA3}" type="slidenum">
              <a:rPr lang="en-US"/>
              <a:pPr>
                <a:defRPr/>
              </a:pPr>
              <a:t>‹#›</a:t>
            </a:fld>
            <a:endParaRPr lang="en-US"/>
          </a:p>
        </p:txBody>
      </p:sp>
      <p:sp>
        <p:nvSpPr>
          <p:cNvPr id="6"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3"/>
          <p:cNvSpPr>
            <a:spLocks noGrp="1"/>
          </p:cNvSpPr>
          <p:nvPr>
            <p:ph type="sldNum" sz="quarter" idx="10"/>
          </p:nvPr>
        </p:nvSpPr>
        <p:spPr>
          <a:ln/>
        </p:spPr>
        <p:txBody>
          <a:bodyPr/>
          <a:lstStyle>
            <a:lvl1pPr>
              <a:defRPr/>
            </a:lvl1pPr>
          </a:lstStyle>
          <a:p>
            <a:pPr>
              <a:defRPr/>
            </a:pPr>
            <a:fld id="{0AC3306E-9410-4246-9F4E-EB19054D6CD4}" type="slidenum">
              <a:rPr lang="en-US"/>
              <a:pPr>
                <a:defRPr/>
              </a:pPr>
              <a:t>‹#›</a:t>
            </a:fld>
            <a:endParaRPr lang="en-US"/>
          </a:p>
        </p:txBody>
      </p:sp>
      <p:sp>
        <p:nvSpPr>
          <p:cNvPr id="6" name="Footer Placeholder 12"/>
          <p:cNvSpPr>
            <a:spLocks noGrp="1"/>
          </p:cNvSpPr>
          <p:nvPr>
            <p:ph type="ftr" sz="quarter" idx="11"/>
          </p:nvPr>
        </p:nvSpPr>
        <p:spPr>
          <a:ln/>
        </p:spPr>
        <p:txBody>
          <a:bodyPr/>
          <a:lstStyle>
            <a:lvl1pPr>
              <a:defRPr/>
            </a:lvl1pPr>
          </a:lstStyle>
          <a:p>
            <a:pPr>
              <a:defRPr/>
            </a:pPr>
            <a:r>
              <a:rPr lang="en-US"/>
              <a:t>NOT FOR CONSUMER USE.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ooter Placeholder 2"/>
          <p:cNvSpPr txBox="1">
            <a:spLocks/>
          </p:cNvSpPr>
          <p:nvPr/>
        </p:nvSpPr>
        <p:spPr bwMode="auto">
          <a:xfrm>
            <a:off x="5864225" y="17463"/>
            <a:ext cx="3260725" cy="350837"/>
          </a:xfrm>
          <a:prstGeom prst="rect">
            <a:avLst/>
          </a:prstGeom>
          <a:noFill/>
          <a:ln w="9525">
            <a:noFill/>
            <a:miter lim="800000"/>
            <a:headEnd/>
            <a:tailEnd/>
          </a:ln>
        </p:spPr>
        <p:txBody>
          <a:bodyPr lIns="82048" tIns="41025" rIns="82048" bIns="41025" anchor="ctr"/>
          <a:lstStyle/>
          <a:p>
            <a:pPr defTabSz="820738">
              <a:defRPr/>
            </a:pPr>
            <a:r>
              <a:rPr lang="en-US" sz="900" b="1">
                <a:solidFill>
                  <a:srgbClr val="504C4C"/>
                </a:solidFill>
                <a:latin typeface="Arial Narrow" pitchFamily="34" charset="0"/>
                <a:cs typeface="Arial" charset="0"/>
              </a:rPr>
              <a:t>CREATED EXCLUSIVELY FOR FINANCIAL PROFESSIONALS</a:t>
            </a:r>
          </a:p>
        </p:txBody>
      </p:sp>
      <p:pic>
        <p:nvPicPr>
          <p:cNvPr id="114691" name="Picture 21" descr="rock.wmf"/>
          <p:cNvPicPr>
            <a:picLocks noChangeAspect="1"/>
          </p:cNvPicPr>
          <p:nvPr/>
        </p:nvPicPr>
        <p:blipFill>
          <a:blip r:embed="rId13" cstate="print"/>
          <a:srcRect/>
          <a:stretch>
            <a:fillRect/>
          </a:stretch>
        </p:blipFill>
        <p:spPr bwMode="auto">
          <a:xfrm>
            <a:off x="2538413" y="1725613"/>
            <a:ext cx="6597650" cy="5114925"/>
          </a:xfrm>
          <a:prstGeom prst="rect">
            <a:avLst/>
          </a:prstGeom>
          <a:noFill/>
          <a:ln w="9525">
            <a:noFill/>
            <a:miter lim="800000"/>
            <a:headEnd/>
            <a:tailEnd/>
          </a:ln>
        </p:spPr>
      </p:pic>
      <p:sp>
        <p:nvSpPr>
          <p:cNvPr id="11" name="Rectangle 22"/>
          <p:cNvSpPr>
            <a:spLocks noChangeArrowheads="1"/>
          </p:cNvSpPr>
          <p:nvPr/>
        </p:nvSpPr>
        <p:spPr bwMode="auto">
          <a:xfrm>
            <a:off x="1174750" y="1274763"/>
            <a:ext cx="5675313" cy="1108075"/>
          </a:xfrm>
          <a:prstGeom prst="rect">
            <a:avLst/>
          </a:prstGeom>
          <a:solidFill>
            <a:srgbClr val="002247"/>
          </a:solidFill>
          <a:ln w="25400" algn="ctr">
            <a:noFill/>
            <a:miter lim="800000"/>
            <a:headEnd/>
            <a:tailEnd/>
          </a:ln>
        </p:spPr>
        <p:txBody>
          <a:bodyPr lIns="82058" tIns="41029" rIns="82058" bIns="41029" anchor="ctr"/>
          <a:lstStyle/>
          <a:p>
            <a:pPr algn="ctr" defTabSz="820738">
              <a:defRPr/>
            </a:pPr>
            <a:endParaRPr lang="en-US" sz="2200" b="1">
              <a:solidFill>
                <a:srgbClr val="FFFFFF"/>
              </a:solidFill>
            </a:endParaRPr>
          </a:p>
        </p:txBody>
      </p:sp>
      <p:sp>
        <p:nvSpPr>
          <p:cNvPr id="12" name="Rectangle 24"/>
          <p:cNvSpPr>
            <a:spLocks noChangeArrowheads="1"/>
          </p:cNvSpPr>
          <p:nvPr/>
        </p:nvSpPr>
        <p:spPr bwMode="auto">
          <a:xfrm>
            <a:off x="6834188" y="1274763"/>
            <a:ext cx="1163637" cy="1108075"/>
          </a:xfrm>
          <a:prstGeom prst="rect">
            <a:avLst/>
          </a:prstGeom>
          <a:solidFill>
            <a:srgbClr val="009ED1"/>
          </a:solidFill>
          <a:ln w="25400" algn="ctr">
            <a:noFill/>
            <a:miter lim="800000"/>
            <a:headEnd/>
            <a:tailEnd/>
          </a:ln>
        </p:spPr>
        <p:txBody>
          <a:bodyPr lIns="82058" tIns="41029" rIns="82058" bIns="41029" anchor="ctr"/>
          <a:lstStyle/>
          <a:p>
            <a:pPr algn="ctr" defTabSz="820738">
              <a:defRPr/>
            </a:pPr>
            <a:endParaRPr lang="en-US" sz="2200" b="1">
              <a:solidFill>
                <a:srgbClr val="FFFFFF"/>
              </a:solidFill>
            </a:endParaRPr>
          </a:p>
        </p:txBody>
      </p:sp>
      <p:sp>
        <p:nvSpPr>
          <p:cNvPr id="13" name="Rectangle 29"/>
          <p:cNvSpPr>
            <a:spLocks noChangeArrowheads="1"/>
          </p:cNvSpPr>
          <p:nvPr/>
        </p:nvSpPr>
        <p:spPr bwMode="auto">
          <a:xfrm>
            <a:off x="7996238" y="1274763"/>
            <a:ext cx="1147762" cy="1108075"/>
          </a:xfrm>
          <a:prstGeom prst="rect">
            <a:avLst/>
          </a:prstGeom>
          <a:solidFill>
            <a:schemeClr val="bg2"/>
          </a:solidFill>
          <a:ln w="25400" algn="ctr">
            <a:noFill/>
            <a:miter lim="800000"/>
            <a:headEnd/>
            <a:tailEnd/>
          </a:ln>
        </p:spPr>
        <p:txBody>
          <a:bodyPr lIns="82058" tIns="41029" rIns="82058" bIns="41029" anchor="ctr"/>
          <a:lstStyle/>
          <a:p>
            <a:pPr algn="ctr" defTabSz="820738">
              <a:defRPr/>
            </a:pPr>
            <a:endParaRPr lang="en-US" sz="2200" b="1">
              <a:solidFill>
                <a:srgbClr val="FFFFFF"/>
              </a:solidFill>
            </a:endParaRPr>
          </a:p>
        </p:txBody>
      </p:sp>
      <p:sp>
        <p:nvSpPr>
          <p:cNvPr id="14" name="Rectangle 30"/>
          <p:cNvSpPr>
            <a:spLocks noChangeArrowheads="1"/>
          </p:cNvSpPr>
          <p:nvPr/>
        </p:nvSpPr>
        <p:spPr bwMode="auto">
          <a:xfrm>
            <a:off x="0" y="1274763"/>
            <a:ext cx="1166813" cy="1108075"/>
          </a:xfrm>
          <a:prstGeom prst="rect">
            <a:avLst/>
          </a:prstGeom>
          <a:solidFill>
            <a:srgbClr val="05639E"/>
          </a:solidFill>
          <a:ln w="25400" algn="ctr">
            <a:noFill/>
            <a:miter lim="800000"/>
            <a:headEnd/>
            <a:tailEnd/>
          </a:ln>
        </p:spPr>
        <p:txBody>
          <a:bodyPr lIns="82058" tIns="41029" rIns="82058" bIns="41029" anchor="ctr"/>
          <a:lstStyle/>
          <a:p>
            <a:pPr algn="ctr" defTabSz="820738">
              <a:defRPr/>
            </a:pPr>
            <a:endParaRPr lang="en-US" sz="2200" b="1">
              <a:solidFill>
                <a:srgbClr val="FFFFFF"/>
              </a:solidFill>
            </a:endParaRPr>
          </a:p>
        </p:txBody>
      </p:sp>
      <p:sp>
        <p:nvSpPr>
          <p:cNvPr id="15" name="TextBox 31"/>
          <p:cNvSpPr txBox="1"/>
          <p:nvPr/>
        </p:nvSpPr>
        <p:spPr>
          <a:xfrm>
            <a:off x="1385888" y="2709863"/>
            <a:ext cx="3924300" cy="1292225"/>
          </a:xfrm>
          <a:prstGeom prst="rect">
            <a:avLst/>
          </a:prstGeom>
          <a:noFill/>
        </p:spPr>
        <p:txBody>
          <a:bodyPr lIns="0" tIns="0" rIns="0" bIns="0"/>
          <a:lstStyle/>
          <a:p>
            <a:pPr defTabSz="820738">
              <a:defRPr/>
            </a:pPr>
            <a:endParaRPr lang="en-US" sz="2200"/>
          </a:p>
        </p:txBody>
      </p:sp>
      <p:cxnSp>
        <p:nvCxnSpPr>
          <p:cNvPr id="16" name="Straight Connector 33"/>
          <p:cNvCxnSpPr/>
          <p:nvPr/>
        </p:nvCxnSpPr>
        <p:spPr>
          <a:xfrm>
            <a:off x="1143000" y="1295400"/>
            <a:ext cx="0" cy="14874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35"/>
          <p:cNvCxnSpPr/>
          <p:nvPr/>
        </p:nvCxnSpPr>
        <p:spPr>
          <a:xfrm>
            <a:off x="6858000" y="1219200"/>
            <a:ext cx="0" cy="14874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36"/>
          <p:cNvCxnSpPr/>
          <p:nvPr/>
        </p:nvCxnSpPr>
        <p:spPr>
          <a:xfrm>
            <a:off x="8001000" y="1219200"/>
            <a:ext cx="0" cy="14874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pic>
        <p:nvPicPr>
          <p:cNvPr id="114700" name="Picture 14" descr="PruBYC_BlueBlack_R.wmf"/>
          <p:cNvPicPr>
            <a:picLocks noChangeAspect="1"/>
          </p:cNvPicPr>
          <p:nvPr/>
        </p:nvPicPr>
        <p:blipFill>
          <a:blip r:embed="rId14" cstate="print"/>
          <a:srcRect/>
          <a:stretch>
            <a:fillRect/>
          </a:stretch>
        </p:blipFill>
        <p:spPr bwMode="auto">
          <a:xfrm>
            <a:off x="6769100" y="5954713"/>
            <a:ext cx="1993900" cy="571500"/>
          </a:xfrm>
          <a:prstGeom prst="rect">
            <a:avLst/>
          </a:prstGeom>
          <a:noFill/>
          <a:ln w="9525">
            <a:noFill/>
            <a:miter lim="800000"/>
            <a:headEnd/>
            <a:tailEnd/>
          </a:ln>
        </p:spPr>
      </p:pic>
      <p:sp>
        <p:nvSpPr>
          <p:cNvPr id="114701" name="Title Placeholder 9"/>
          <p:cNvSpPr>
            <a:spLocks noGrp="1"/>
          </p:cNvSpPr>
          <p:nvPr>
            <p:ph type="title"/>
          </p:nvPr>
        </p:nvSpPr>
        <p:spPr bwMode="auto">
          <a:xfrm>
            <a:off x="457200" y="242888"/>
            <a:ext cx="8229600" cy="8001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114702" name="Text Placeholder 10"/>
          <p:cNvSpPr>
            <a:spLocks noGrp="1"/>
          </p:cNvSpPr>
          <p:nvPr>
            <p:ph type="body" idx="1"/>
          </p:nvPr>
        </p:nvSpPr>
        <p:spPr bwMode="auto">
          <a:xfrm>
            <a:off x="457200" y="2667000"/>
            <a:ext cx="8229600" cy="47164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4"/>
            <a:r>
              <a:rPr lang="en-US"/>
              <a:t>Sixth level</a:t>
            </a:r>
          </a:p>
        </p:txBody>
      </p:sp>
      <p:sp>
        <p:nvSpPr>
          <p:cNvPr id="20" name="Slide Number Placeholder 13"/>
          <p:cNvSpPr>
            <a:spLocks noGrp="1"/>
          </p:cNvSpPr>
          <p:nvPr>
            <p:ph type="sldNum" sz="quarter" idx="4"/>
          </p:nvPr>
        </p:nvSpPr>
        <p:spPr bwMode="auto">
          <a:xfrm>
            <a:off x="436563" y="6156325"/>
            <a:ext cx="373062" cy="433388"/>
          </a:xfrm>
          <a:prstGeom prst="rect">
            <a:avLst/>
          </a:prstGeom>
          <a:noFill/>
          <a:ln w="9525">
            <a:noFill/>
            <a:miter lim="800000"/>
            <a:headEnd/>
            <a:tailEnd/>
          </a:ln>
        </p:spPr>
        <p:txBody>
          <a:bodyPr vert="horz" wrap="square" lIns="82048" tIns="41025" rIns="82048" bIns="41025" numCol="1" anchor="ctr" anchorCtr="0" compatLnSpc="1">
            <a:prstTxWarp prst="textNoShape">
              <a:avLst/>
            </a:prstTxWarp>
          </a:bodyPr>
          <a:lstStyle>
            <a:lvl1pPr>
              <a:defRPr sz="1100" b="1">
                <a:solidFill>
                  <a:srgbClr val="504C4C"/>
                </a:solidFill>
                <a:latin typeface="Arial Narrow" pitchFamily="34" charset="0"/>
                <a:cs typeface="Arial" charset="0"/>
              </a:defRPr>
            </a:lvl1pPr>
          </a:lstStyle>
          <a:p>
            <a:pPr>
              <a:defRPr/>
            </a:pPr>
            <a:fld id="{19CEA310-F216-4381-8396-C5E0C0066BD0}" type="slidenum">
              <a:rPr lang="en-US"/>
              <a:pPr>
                <a:defRPr/>
              </a:pPr>
              <a:t>‹#›</a:t>
            </a:fld>
            <a:endParaRPr lang="en-US"/>
          </a:p>
        </p:txBody>
      </p:sp>
      <p:sp>
        <p:nvSpPr>
          <p:cNvPr id="21" name="Footer Placeholder 12"/>
          <p:cNvSpPr>
            <a:spLocks noGrp="1"/>
          </p:cNvSpPr>
          <p:nvPr>
            <p:ph type="ftr" sz="quarter" idx="3"/>
          </p:nvPr>
        </p:nvSpPr>
        <p:spPr bwMode="auto">
          <a:xfrm>
            <a:off x="771525" y="6156325"/>
            <a:ext cx="3741738" cy="433388"/>
          </a:xfrm>
          <a:prstGeom prst="rect">
            <a:avLst/>
          </a:prstGeom>
          <a:noFill/>
          <a:ln w="9525">
            <a:noFill/>
            <a:miter lim="800000"/>
            <a:headEnd/>
            <a:tailEnd/>
          </a:ln>
        </p:spPr>
        <p:txBody>
          <a:bodyPr vert="horz" wrap="square" lIns="82048" tIns="41025" rIns="82048" bIns="41025" numCol="1" anchor="ctr" anchorCtr="0" compatLnSpc="1">
            <a:prstTxWarp prst="textNoShape">
              <a:avLst/>
            </a:prstTxWarp>
          </a:bodyPr>
          <a:lstStyle>
            <a:lvl1pPr>
              <a:defRPr sz="900" b="1">
                <a:solidFill>
                  <a:srgbClr val="504C4C"/>
                </a:solidFill>
                <a:latin typeface="Arial Narrow" pitchFamily="34" charset="0"/>
                <a:cs typeface="Arial" charset="0"/>
              </a:defRPr>
            </a:lvl1pPr>
          </a:lstStyle>
          <a:p>
            <a:pPr>
              <a:defRPr/>
            </a:pPr>
            <a:r>
              <a:rPr lang="en-US"/>
              <a:t>NOT FOR CONSUMER USE.</a:t>
            </a:r>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p:hf hdr="0" dt="0"/>
  <p:txStyles>
    <p:titleStyle>
      <a:lvl1pPr algn="l" defTabSz="911225" rtl="0" eaLnBrk="0" fontAlgn="base" hangingPunct="0">
        <a:spcBef>
          <a:spcPct val="0"/>
        </a:spcBef>
        <a:spcAft>
          <a:spcPct val="0"/>
        </a:spcAft>
        <a:defRPr sz="3200">
          <a:solidFill>
            <a:srgbClr val="A6A6A6"/>
          </a:solidFill>
          <a:latin typeface="+mj-lt"/>
          <a:ea typeface="+mj-ea"/>
          <a:cs typeface="+mj-cs"/>
        </a:defRPr>
      </a:lvl1pPr>
      <a:lvl2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2pPr>
      <a:lvl3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3pPr>
      <a:lvl4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4pPr>
      <a:lvl5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5pPr>
      <a:lvl6pPr marL="457200" algn="l" defTabSz="911225" rtl="0" fontAlgn="base">
        <a:spcBef>
          <a:spcPct val="0"/>
        </a:spcBef>
        <a:spcAft>
          <a:spcPct val="0"/>
        </a:spcAft>
        <a:defRPr sz="3200">
          <a:solidFill>
            <a:srgbClr val="A6A6A6"/>
          </a:solidFill>
          <a:latin typeface="Arial" charset="0"/>
          <a:ea typeface="ヒラギノ角ゴ Pro W3"/>
          <a:cs typeface="Arial" charset="0"/>
        </a:defRPr>
      </a:lvl6pPr>
      <a:lvl7pPr marL="914400" algn="l" defTabSz="911225" rtl="0" fontAlgn="base">
        <a:spcBef>
          <a:spcPct val="0"/>
        </a:spcBef>
        <a:spcAft>
          <a:spcPct val="0"/>
        </a:spcAft>
        <a:defRPr sz="3200">
          <a:solidFill>
            <a:srgbClr val="A6A6A6"/>
          </a:solidFill>
          <a:latin typeface="Arial" charset="0"/>
          <a:ea typeface="ヒラギノ角ゴ Pro W3"/>
          <a:cs typeface="Arial" charset="0"/>
        </a:defRPr>
      </a:lvl7pPr>
      <a:lvl8pPr marL="1371600" algn="l" defTabSz="911225" rtl="0" fontAlgn="base">
        <a:spcBef>
          <a:spcPct val="0"/>
        </a:spcBef>
        <a:spcAft>
          <a:spcPct val="0"/>
        </a:spcAft>
        <a:defRPr sz="3200">
          <a:solidFill>
            <a:srgbClr val="A6A6A6"/>
          </a:solidFill>
          <a:latin typeface="Arial" charset="0"/>
          <a:ea typeface="ヒラギノ角ゴ Pro W3"/>
          <a:cs typeface="Arial" charset="0"/>
        </a:defRPr>
      </a:lvl8pPr>
      <a:lvl9pPr marL="1828800" algn="l" defTabSz="911225" rtl="0" fontAlgn="base">
        <a:spcBef>
          <a:spcPct val="0"/>
        </a:spcBef>
        <a:spcAft>
          <a:spcPct val="0"/>
        </a:spcAft>
        <a:defRPr sz="3200">
          <a:solidFill>
            <a:srgbClr val="A6A6A6"/>
          </a:solidFill>
          <a:latin typeface="Arial" charset="0"/>
          <a:ea typeface="ヒラギノ角ゴ Pro W3"/>
          <a:cs typeface="Arial" charset="0"/>
        </a:defRPr>
      </a:lvl9pPr>
    </p:titleStyle>
    <p:bodyStyle>
      <a:lvl1pPr marL="307975" indent="-615950" algn="l" defTabSz="911225" rtl="0" eaLnBrk="0" fontAlgn="base" hangingPunct="0">
        <a:spcBef>
          <a:spcPct val="20000"/>
        </a:spcBef>
        <a:spcAft>
          <a:spcPct val="0"/>
        </a:spcAft>
        <a:buFont typeface="Arial" charset="0"/>
        <a:defRPr sz="2500" b="1">
          <a:solidFill>
            <a:schemeClr val="bg2"/>
          </a:solidFill>
          <a:latin typeface="+mn-lt"/>
          <a:ea typeface="+mn-ea"/>
          <a:cs typeface="+mn-cs"/>
        </a:defRPr>
      </a:lvl1pPr>
      <a:lvl2pPr algn="l" defTabSz="911225" rtl="0" eaLnBrk="0" fontAlgn="base" hangingPunct="0">
        <a:spcBef>
          <a:spcPct val="20000"/>
        </a:spcBef>
        <a:spcAft>
          <a:spcPct val="0"/>
        </a:spcAft>
        <a:buFont typeface="Arial" charset="0"/>
        <a:defRPr sz="2200" b="1">
          <a:solidFill>
            <a:schemeClr val="tx1"/>
          </a:solidFill>
          <a:latin typeface="+mn-lt"/>
          <a:ea typeface="+mn-ea"/>
          <a:cs typeface="+mn-cs"/>
        </a:defRPr>
      </a:lvl2pPr>
      <a:lvl3pPr marL="258763" indent="-141288" algn="l" defTabSz="911225" rtl="0" eaLnBrk="0" fontAlgn="base" hangingPunct="0">
        <a:spcBef>
          <a:spcPct val="20000"/>
        </a:spcBef>
        <a:spcAft>
          <a:spcPct val="0"/>
        </a:spcAft>
        <a:buFont typeface="Arial" charset="0"/>
        <a:buChar char="•"/>
        <a:tabLst>
          <a:tab pos="327025" algn="l"/>
        </a:tabLst>
        <a:defRPr sz="2200">
          <a:solidFill>
            <a:schemeClr val="tx1"/>
          </a:solidFill>
          <a:latin typeface="+mn-lt"/>
          <a:ea typeface="+mn-ea"/>
          <a:cs typeface="+mn-cs"/>
        </a:defRPr>
      </a:lvl3pPr>
      <a:lvl4pPr marL="465138" indent="-139700" algn="l" defTabSz="911225" rtl="0" eaLnBrk="0" fontAlgn="base" hangingPunct="0">
        <a:spcBef>
          <a:spcPct val="20000"/>
        </a:spcBef>
        <a:spcAft>
          <a:spcPct val="0"/>
        </a:spcAft>
        <a:buFont typeface="Arial" charset="0"/>
        <a:buChar char="•"/>
        <a:defRPr sz="2200">
          <a:solidFill>
            <a:schemeClr val="tx1"/>
          </a:solidFill>
          <a:latin typeface="+mn-lt"/>
          <a:ea typeface="+mn-ea"/>
          <a:cs typeface="+mn-cs"/>
        </a:defRPr>
      </a:lvl4pPr>
      <a:lvl5pPr marL="669925" indent="-147638" algn="l" defTabSz="911225" rtl="0" eaLnBrk="0" fontAlgn="base" hangingPunct="0">
        <a:spcBef>
          <a:spcPct val="20000"/>
        </a:spcBef>
        <a:spcAft>
          <a:spcPct val="0"/>
        </a:spcAft>
        <a:buFont typeface="Arial" charset="0"/>
        <a:buChar char="•"/>
        <a:defRPr sz="2200">
          <a:solidFill>
            <a:schemeClr val="tx1"/>
          </a:solidFill>
          <a:latin typeface="+mn-lt"/>
          <a:ea typeface="+mn-ea"/>
          <a:cs typeface="+mn-cs"/>
        </a:defRPr>
      </a:lvl5pPr>
      <a:lvl6pPr marL="11271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6pPr>
      <a:lvl7pPr marL="15843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7pPr>
      <a:lvl8pPr marL="20415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8pPr>
      <a:lvl9pPr marL="24987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le Placeholder 9"/>
          <p:cNvSpPr>
            <a:spLocks noGrp="1"/>
          </p:cNvSpPr>
          <p:nvPr>
            <p:ph type="title"/>
          </p:nvPr>
        </p:nvSpPr>
        <p:spPr bwMode="auto">
          <a:xfrm>
            <a:off x="457200" y="242888"/>
            <a:ext cx="8229600" cy="8001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13315" name="Text Placeholder 10"/>
          <p:cNvSpPr>
            <a:spLocks noGrp="1"/>
          </p:cNvSpPr>
          <p:nvPr>
            <p:ph type="body" idx="1"/>
          </p:nvPr>
        </p:nvSpPr>
        <p:spPr bwMode="auto">
          <a:xfrm>
            <a:off x="457200" y="1409700"/>
            <a:ext cx="8229600" cy="47164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4"/>
            <a:r>
              <a:rPr lang="en-US"/>
              <a:t>Sixth level</a:t>
            </a:r>
          </a:p>
        </p:txBody>
      </p:sp>
      <p:sp>
        <p:nvSpPr>
          <p:cNvPr id="7" name="Footer Placeholder 12"/>
          <p:cNvSpPr>
            <a:spLocks noGrp="1"/>
          </p:cNvSpPr>
          <p:nvPr>
            <p:ph type="ftr" sz="quarter" idx="3"/>
          </p:nvPr>
        </p:nvSpPr>
        <p:spPr bwMode="auto">
          <a:xfrm>
            <a:off x="771525" y="6156325"/>
            <a:ext cx="3741738" cy="433388"/>
          </a:xfrm>
          <a:prstGeom prst="rect">
            <a:avLst/>
          </a:prstGeom>
          <a:noFill/>
          <a:ln w="9525">
            <a:noFill/>
            <a:miter lim="800000"/>
            <a:headEnd/>
            <a:tailEnd/>
          </a:ln>
        </p:spPr>
        <p:txBody>
          <a:bodyPr vert="horz" wrap="square" lIns="82039" tIns="41020" rIns="82039" bIns="41020" numCol="1" anchor="ctr" anchorCtr="0" compatLnSpc="1">
            <a:prstTxWarp prst="textNoShape">
              <a:avLst/>
            </a:prstTxWarp>
          </a:bodyPr>
          <a:lstStyle>
            <a:lvl1pPr>
              <a:defRPr sz="900" b="1">
                <a:solidFill>
                  <a:srgbClr val="504C4C"/>
                </a:solidFill>
                <a:latin typeface="Arial Narrow" pitchFamily="34" charset="0"/>
                <a:cs typeface="Arial" charset="0"/>
              </a:defRPr>
            </a:lvl1pPr>
          </a:lstStyle>
          <a:p>
            <a:pPr>
              <a:defRPr/>
            </a:pPr>
            <a:r>
              <a:rPr lang="en-US"/>
              <a:t>NOT FOR CONSUMER USE.</a:t>
            </a:r>
          </a:p>
        </p:txBody>
      </p:sp>
      <p:sp>
        <p:nvSpPr>
          <p:cNvPr id="8" name="Slide Number Placeholder 13"/>
          <p:cNvSpPr>
            <a:spLocks noGrp="1"/>
          </p:cNvSpPr>
          <p:nvPr>
            <p:ph type="sldNum" sz="quarter" idx="4"/>
          </p:nvPr>
        </p:nvSpPr>
        <p:spPr bwMode="auto">
          <a:xfrm>
            <a:off x="436563" y="6156325"/>
            <a:ext cx="373062" cy="433388"/>
          </a:xfrm>
          <a:prstGeom prst="rect">
            <a:avLst/>
          </a:prstGeom>
          <a:noFill/>
          <a:ln w="9525">
            <a:noFill/>
            <a:miter lim="800000"/>
            <a:headEnd/>
            <a:tailEnd/>
          </a:ln>
        </p:spPr>
        <p:txBody>
          <a:bodyPr vert="horz" wrap="square" lIns="82039" tIns="41020" rIns="82039" bIns="41020" numCol="1" anchor="ctr" anchorCtr="0" compatLnSpc="1">
            <a:prstTxWarp prst="textNoShape">
              <a:avLst/>
            </a:prstTxWarp>
          </a:bodyPr>
          <a:lstStyle>
            <a:lvl1pPr>
              <a:defRPr sz="1000" b="1">
                <a:solidFill>
                  <a:srgbClr val="504C4C"/>
                </a:solidFill>
                <a:latin typeface="Arial Narrow" pitchFamily="34" charset="0"/>
                <a:cs typeface="Arial" charset="0"/>
              </a:defRPr>
            </a:lvl1pPr>
          </a:lstStyle>
          <a:p>
            <a:pPr>
              <a:defRPr/>
            </a:pPr>
            <a:fld id="{2B29FBFF-3CD4-407F-A18D-4D9483CB8736}" type="slidenum">
              <a:rPr lang="en-US"/>
              <a:pPr>
                <a:defRPr/>
              </a:pPr>
              <a:t>‹#›</a:t>
            </a:fld>
            <a:endParaRPr lang="en-US"/>
          </a:p>
        </p:txBody>
      </p:sp>
      <p:sp>
        <p:nvSpPr>
          <p:cNvPr id="9" name="Footer Placeholder 2"/>
          <p:cNvSpPr txBox="1">
            <a:spLocks/>
          </p:cNvSpPr>
          <p:nvPr/>
        </p:nvSpPr>
        <p:spPr bwMode="auto">
          <a:xfrm>
            <a:off x="5864225" y="17463"/>
            <a:ext cx="3260725" cy="350837"/>
          </a:xfrm>
          <a:prstGeom prst="rect">
            <a:avLst/>
          </a:prstGeom>
          <a:noFill/>
          <a:ln w="9525">
            <a:noFill/>
            <a:miter lim="800000"/>
            <a:headEnd/>
            <a:tailEnd/>
          </a:ln>
        </p:spPr>
        <p:txBody>
          <a:bodyPr lIns="82039" tIns="41020" rIns="82039" bIns="41020" anchor="ctr"/>
          <a:lstStyle/>
          <a:p>
            <a:pPr defTabSz="820738">
              <a:defRPr/>
            </a:pPr>
            <a:r>
              <a:rPr lang="en-US" sz="900" b="1">
                <a:solidFill>
                  <a:srgbClr val="504C4C"/>
                </a:solidFill>
                <a:latin typeface="Arial Narrow" pitchFamily="34" charset="0"/>
                <a:cs typeface="Arial" charset="0"/>
              </a:rPr>
              <a:t>CREATED EXCLUSIVELY FOR FINANCIAL PROFESSIONALS</a:t>
            </a:r>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Lst>
  <p:hf hdr="0" dt="0"/>
  <p:txStyles>
    <p:titleStyle>
      <a:lvl1pPr algn="l" defTabSz="911225" rtl="0" eaLnBrk="0" fontAlgn="base" hangingPunct="0">
        <a:spcBef>
          <a:spcPct val="0"/>
        </a:spcBef>
        <a:spcAft>
          <a:spcPct val="0"/>
        </a:spcAft>
        <a:defRPr sz="3200">
          <a:solidFill>
            <a:srgbClr val="A6A6A6"/>
          </a:solidFill>
          <a:latin typeface="+mj-lt"/>
          <a:ea typeface="+mj-ea"/>
          <a:cs typeface="+mj-cs"/>
        </a:defRPr>
      </a:lvl1pPr>
      <a:lvl2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2pPr>
      <a:lvl3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3pPr>
      <a:lvl4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4pPr>
      <a:lvl5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5pPr>
      <a:lvl6pPr marL="457200" algn="l" defTabSz="911225" rtl="0" fontAlgn="base">
        <a:spcBef>
          <a:spcPct val="0"/>
        </a:spcBef>
        <a:spcAft>
          <a:spcPct val="0"/>
        </a:spcAft>
        <a:defRPr sz="3200">
          <a:solidFill>
            <a:srgbClr val="A6A6A6"/>
          </a:solidFill>
          <a:latin typeface="Arial" charset="0"/>
          <a:ea typeface="ヒラギノ角ゴ Pro W3"/>
          <a:cs typeface="Arial" charset="0"/>
        </a:defRPr>
      </a:lvl6pPr>
      <a:lvl7pPr marL="914400" algn="l" defTabSz="911225" rtl="0" fontAlgn="base">
        <a:spcBef>
          <a:spcPct val="0"/>
        </a:spcBef>
        <a:spcAft>
          <a:spcPct val="0"/>
        </a:spcAft>
        <a:defRPr sz="3200">
          <a:solidFill>
            <a:srgbClr val="A6A6A6"/>
          </a:solidFill>
          <a:latin typeface="Arial" charset="0"/>
          <a:ea typeface="ヒラギノ角ゴ Pro W3"/>
          <a:cs typeface="Arial" charset="0"/>
        </a:defRPr>
      </a:lvl7pPr>
      <a:lvl8pPr marL="1371600" algn="l" defTabSz="911225" rtl="0" fontAlgn="base">
        <a:spcBef>
          <a:spcPct val="0"/>
        </a:spcBef>
        <a:spcAft>
          <a:spcPct val="0"/>
        </a:spcAft>
        <a:defRPr sz="3200">
          <a:solidFill>
            <a:srgbClr val="A6A6A6"/>
          </a:solidFill>
          <a:latin typeface="Arial" charset="0"/>
          <a:ea typeface="ヒラギノ角ゴ Pro W3"/>
          <a:cs typeface="Arial" charset="0"/>
        </a:defRPr>
      </a:lvl8pPr>
      <a:lvl9pPr marL="1828800" algn="l" defTabSz="911225" rtl="0" fontAlgn="base">
        <a:spcBef>
          <a:spcPct val="0"/>
        </a:spcBef>
        <a:spcAft>
          <a:spcPct val="0"/>
        </a:spcAft>
        <a:defRPr sz="3200">
          <a:solidFill>
            <a:srgbClr val="A6A6A6"/>
          </a:solidFill>
          <a:latin typeface="Arial" charset="0"/>
          <a:ea typeface="ヒラギノ角ゴ Pro W3"/>
          <a:cs typeface="Arial" charset="0"/>
        </a:defRPr>
      </a:lvl9pPr>
    </p:titleStyle>
    <p:bodyStyle>
      <a:lvl1pPr marL="307975" indent="-615950" algn="l" defTabSz="911225" rtl="0" eaLnBrk="0" fontAlgn="base" hangingPunct="0">
        <a:spcBef>
          <a:spcPct val="20000"/>
        </a:spcBef>
        <a:spcAft>
          <a:spcPct val="0"/>
        </a:spcAft>
        <a:buFont typeface="Arial" charset="0"/>
        <a:defRPr sz="2500" b="1">
          <a:solidFill>
            <a:schemeClr val="bg2"/>
          </a:solidFill>
          <a:latin typeface="+mn-lt"/>
          <a:ea typeface="+mn-ea"/>
          <a:cs typeface="+mn-cs"/>
        </a:defRPr>
      </a:lvl1pPr>
      <a:lvl2pPr algn="l" defTabSz="911225" rtl="0" eaLnBrk="0" fontAlgn="base" hangingPunct="0">
        <a:spcBef>
          <a:spcPct val="20000"/>
        </a:spcBef>
        <a:spcAft>
          <a:spcPct val="0"/>
        </a:spcAft>
        <a:buFont typeface="Arial" charset="0"/>
        <a:defRPr sz="2200" b="1">
          <a:solidFill>
            <a:schemeClr val="tx1"/>
          </a:solidFill>
          <a:latin typeface="+mn-lt"/>
          <a:ea typeface="+mn-ea"/>
          <a:cs typeface="+mn-cs"/>
        </a:defRPr>
      </a:lvl2pPr>
      <a:lvl3pPr marL="258763" indent="-141288" algn="l" defTabSz="911225" rtl="0" eaLnBrk="0" fontAlgn="base" hangingPunct="0">
        <a:spcBef>
          <a:spcPct val="20000"/>
        </a:spcBef>
        <a:spcAft>
          <a:spcPct val="0"/>
        </a:spcAft>
        <a:buFont typeface="Arial" charset="0"/>
        <a:buChar char="•"/>
        <a:tabLst>
          <a:tab pos="327025" algn="l"/>
        </a:tabLst>
        <a:defRPr sz="2200">
          <a:solidFill>
            <a:schemeClr val="tx1"/>
          </a:solidFill>
          <a:latin typeface="+mn-lt"/>
          <a:ea typeface="+mn-ea"/>
          <a:cs typeface="+mn-cs"/>
        </a:defRPr>
      </a:lvl3pPr>
      <a:lvl4pPr marL="465138" indent="-139700" algn="l" defTabSz="911225" rtl="0" eaLnBrk="0" fontAlgn="base" hangingPunct="0">
        <a:spcBef>
          <a:spcPct val="20000"/>
        </a:spcBef>
        <a:spcAft>
          <a:spcPct val="0"/>
        </a:spcAft>
        <a:buFont typeface="Arial" charset="0"/>
        <a:buChar char="•"/>
        <a:defRPr sz="2200">
          <a:solidFill>
            <a:schemeClr val="tx1"/>
          </a:solidFill>
          <a:latin typeface="+mn-lt"/>
          <a:ea typeface="+mn-ea"/>
          <a:cs typeface="+mn-cs"/>
        </a:defRPr>
      </a:lvl4pPr>
      <a:lvl5pPr marL="669925" indent="-147638" algn="l" defTabSz="911225" rtl="0" eaLnBrk="0" fontAlgn="base" hangingPunct="0">
        <a:spcBef>
          <a:spcPct val="20000"/>
        </a:spcBef>
        <a:spcAft>
          <a:spcPct val="0"/>
        </a:spcAft>
        <a:buFont typeface="Arial" charset="0"/>
        <a:buChar char="•"/>
        <a:defRPr sz="2200">
          <a:solidFill>
            <a:schemeClr val="tx1"/>
          </a:solidFill>
          <a:latin typeface="+mn-lt"/>
          <a:ea typeface="+mn-ea"/>
          <a:cs typeface="+mn-cs"/>
        </a:defRPr>
      </a:lvl5pPr>
      <a:lvl6pPr marL="11271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6pPr>
      <a:lvl7pPr marL="15843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7pPr>
      <a:lvl8pPr marL="20415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8pPr>
      <a:lvl9pPr marL="24987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Footer Placeholder 2"/>
          <p:cNvSpPr txBox="1">
            <a:spLocks/>
          </p:cNvSpPr>
          <p:nvPr/>
        </p:nvSpPr>
        <p:spPr bwMode="auto">
          <a:xfrm>
            <a:off x="5864225" y="17463"/>
            <a:ext cx="3260725" cy="350837"/>
          </a:xfrm>
          <a:prstGeom prst="rect">
            <a:avLst/>
          </a:prstGeom>
          <a:noFill/>
          <a:ln w="9525">
            <a:noFill/>
            <a:miter lim="800000"/>
            <a:headEnd/>
            <a:tailEnd/>
          </a:ln>
        </p:spPr>
        <p:txBody>
          <a:bodyPr lIns="82030" tIns="41015" rIns="82030" bIns="41015" anchor="ctr"/>
          <a:lstStyle/>
          <a:p>
            <a:pPr defTabSz="820738">
              <a:defRPr/>
            </a:pPr>
            <a:r>
              <a:rPr lang="en-US" sz="900" b="1">
                <a:solidFill>
                  <a:srgbClr val="504C4C"/>
                </a:solidFill>
                <a:latin typeface="Arial Narrow" pitchFamily="34" charset="0"/>
                <a:cs typeface="Arial" charset="0"/>
              </a:rPr>
              <a:t>CREATED EXCLUSIVELY FOR FINANCIAL PROFESSIONALS</a:t>
            </a:r>
          </a:p>
        </p:txBody>
      </p:sp>
      <p:sp>
        <p:nvSpPr>
          <p:cNvPr id="10" name="Rounded Rectangle 9"/>
          <p:cNvSpPr>
            <a:spLocks noChangeArrowheads="1"/>
          </p:cNvSpPr>
          <p:nvPr/>
        </p:nvSpPr>
        <p:spPr bwMode="auto">
          <a:xfrm>
            <a:off x="454025" y="979488"/>
            <a:ext cx="8269288" cy="204787"/>
          </a:xfrm>
          <a:prstGeom prst="roundRect">
            <a:avLst>
              <a:gd name="adj" fmla="val 16667"/>
            </a:avLst>
          </a:prstGeom>
          <a:solidFill>
            <a:srgbClr val="002247"/>
          </a:solidFill>
          <a:ln w="25400" algn="ctr">
            <a:noFill/>
            <a:round/>
            <a:headEnd/>
            <a:tailEnd/>
          </a:ln>
        </p:spPr>
        <p:txBody>
          <a:bodyPr lIns="82039" tIns="41020" rIns="82039" bIns="41020" anchor="ctr"/>
          <a:lstStyle/>
          <a:p>
            <a:pPr algn="ctr" defTabSz="820738">
              <a:defRPr/>
            </a:pPr>
            <a:endParaRPr lang="en-US" sz="2200" b="1">
              <a:solidFill>
                <a:srgbClr val="FFFFFF"/>
              </a:solidFill>
            </a:endParaRPr>
          </a:p>
        </p:txBody>
      </p:sp>
      <p:sp>
        <p:nvSpPr>
          <p:cNvPr id="11" name="Rectangle 10"/>
          <p:cNvSpPr>
            <a:spLocks noChangeArrowheads="1"/>
          </p:cNvSpPr>
          <p:nvPr/>
        </p:nvSpPr>
        <p:spPr bwMode="auto">
          <a:xfrm>
            <a:off x="6627813" y="979488"/>
            <a:ext cx="1673225" cy="204787"/>
          </a:xfrm>
          <a:prstGeom prst="rect">
            <a:avLst/>
          </a:prstGeom>
          <a:solidFill>
            <a:srgbClr val="009ED1"/>
          </a:solidFill>
          <a:ln w="25400" algn="ctr">
            <a:noFill/>
            <a:miter lim="800000"/>
            <a:headEnd/>
            <a:tailEnd/>
          </a:ln>
        </p:spPr>
        <p:txBody>
          <a:bodyPr lIns="82039" tIns="41020" rIns="82039" bIns="41020" anchor="ctr"/>
          <a:lstStyle/>
          <a:p>
            <a:pPr algn="ctr" defTabSz="820738">
              <a:defRPr/>
            </a:pPr>
            <a:endParaRPr lang="en-US" sz="2200" b="1">
              <a:solidFill>
                <a:srgbClr val="FFFFFF"/>
              </a:solidFill>
            </a:endParaRPr>
          </a:p>
        </p:txBody>
      </p:sp>
      <p:sp>
        <p:nvSpPr>
          <p:cNvPr id="25605" name="Title Placeholder 9"/>
          <p:cNvSpPr>
            <a:spLocks noGrp="1"/>
          </p:cNvSpPr>
          <p:nvPr>
            <p:ph type="title"/>
          </p:nvPr>
        </p:nvSpPr>
        <p:spPr bwMode="auto">
          <a:xfrm>
            <a:off x="457200" y="242888"/>
            <a:ext cx="8229600" cy="8001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25606" name="Text Placeholder 10"/>
          <p:cNvSpPr>
            <a:spLocks noGrp="1"/>
          </p:cNvSpPr>
          <p:nvPr>
            <p:ph type="body" idx="1"/>
          </p:nvPr>
        </p:nvSpPr>
        <p:spPr bwMode="auto">
          <a:xfrm>
            <a:off x="457200" y="1409700"/>
            <a:ext cx="8229600" cy="47164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4"/>
            <a:r>
              <a:rPr lang="en-US"/>
              <a:t>Sixth level</a:t>
            </a:r>
          </a:p>
        </p:txBody>
      </p:sp>
      <p:sp>
        <p:nvSpPr>
          <p:cNvPr id="12" name="Slide Number Placeholder 2"/>
          <p:cNvSpPr>
            <a:spLocks noGrp="1"/>
          </p:cNvSpPr>
          <p:nvPr>
            <p:ph type="sldNum" sz="quarter" idx="4"/>
          </p:nvPr>
        </p:nvSpPr>
        <p:spPr bwMode="auto">
          <a:xfrm>
            <a:off x="436563" y="6156325"/>
            <a:ext cx="373062" cy="433388"/>
          </a:xfrm>
          <a:prstGeom prst="rect">
            <a:avLst/>
          </a:prstGeom>
          <a:noFill/>
          <a:ln w="9525">
            <a:noFill/>
            <a:miter lim="800000"/>
            <a:headEnd/>
            <a:tailEnd/>
          </a:ln>
        </p:spPr>
        <p:txBody>
          <a:bodyPr vert="horz" wrap="square" lIns="82030" tIns="41015" rIns="82030" bIns="41015" numCol="1" anchor="ctr" anchorCtr="0" compatLnSpc="1">
            <a:prstTxWarp prst="textNoShape">
              <a:avLst/>
            </a:prstTxWarp>
          </a:bodyPr>
          <a:lstStyle>
            <a:lvl1pPr>
              <a:defRPr sz="1000" b="1">
                <a:solidFill>
                  <a:srgbClr val="504C4C"/>
                </a:solidFill>
                <a:latin typeface="Arial Narrow" pitchFamily="34" charset="0"/>
                <a:cs typeface="Arial" charset="0"/>
              </a:defRPr>
            </a:lvl1pPr>
          </a:lstStyle>
          <a:p>
            <a:pPr>
              <a:defRPr/>
            </a:pPr>
            <a:fld id="{CA192DB3-CE1C-4180-BA65-C80FFCC3947F}" type="slidenum">
              <a:rPr lang="en-US"/>
              <a:pPr>
                <a:defRPr/>
              </a:pPr>
              <a:t>‹#›</a:t>
            </a:fld>
            <a:endParaRPr lang="en-US"/>
          </a:p>
        </p:txBody>
      </p:sp>
      <p:sp>
        <p:nvSpPr>
          <p:cNvPr id="13" name="Footer Placeholder 12"/>
          <p:cNvSpPr>
            <a:spLocks noGrp="1"/>
          </p:cNvSpPr>
          <p:nvPr>
            <p:ph type="ftr" sz="quarter" idx="3"/>
          </p:nvPr>
        </p:nvSpPr>
        <p:spPr bwMode="auto">
          <a:xfrm>
            <a:off x="771525" y="6156325"/>
            <a:ext cx="3741738" cy="433388"/>
          </a:xfrm>
          <a:prstGeom prst="rect">
            <a:avLst/>
          </a:prstGeom>
          <a:noFill/>
          <a:ln w="9525">
            <a:noFill/>
            <a:miter lim="800000"/>
            <a:headEnd/>
            <a:tailEnd/>
          </a:ln>
        </p:spPr>
        <p:txBody>
          <a:bodyPr vert="horz" wrap="square" lIns="82030" tIns="41015" rIns="82030" bIns="41015" numCol="1" anchor="ctr" anchorCtr="0" compatLnSpc="1">
            <a:prstTxWarp prst="textNoShape">
              <a:avLst/>
            </a:prstTxWarp>
          </a:bodyPr>
          <a:lstStyle>
            <a:lvl1pPr>
              <a:defRPr sz="900" b="1">
                <a:solidFill>
                  <a:srgbClr val="504C4C"/>
                </a:solidFill>
                <a:latin typeface="Arial Narrow" pitchFamily="34" charset="0"/>
                <a:cs typeface="Arial" charset="0"/>
              </a:defRPr>
            </a:lvl1pPr>
          </a:lstStyle>
          <a:p>
            <a:pPr>
              <a:defRPr/>
            </a:pPr>
            <a:r>
              <a:rPr lang="en-US"/>
              <a:t>NOT FOR CONSUMER USE.</a:t>
            </a:r>
          </a:p>
        </p:txBody>
      </p:sp>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hf hdr="0" dt="0"/>
  <p:txStyles>
    <p:titleStyle>
      <a:lvl1pPr algn="l" defTabSz="911225" rtl="0" eaLnBrk="0" fontAlgn="base" hangingPunct="0">
        <a:spcBef>
          <a:spcPct val="0"/>
        </a:spcBef>
        <a:spcAft>
          <a:spcPct val="0"/>
        </a:spcAft>
        <a:defRPr sz="3200">
          <a:solidFill>
            <a:srgbClr val="A6A6A6"/>
          </a:solidFill>
          <a:latin typeface="+mj-lt"/>
          <a:ea typeface="+mj-ea"/>
          <a:cs typeface="+mj-cs"/>
        </a:defRPr>
      </a:lvl1pPr>
      <a:lvl2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2pPr>
      <a:lvl3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3pPr>
      <a:lvl4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4pPr>
      <a:lvl5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5pPr>
      <a:lvl6pPr marL="457200" algn="l" defTabSz="911225" rtl="0" fontAlgn="base">
        <a:spcBef>
          <a:spcPct val="0"/>
        </a:spcBef>
        <a:spcAft>
          <a:spcPct val="0"/>
        </a:spcAft>
        <a:defRPr sz="3200">
          <a:solidFill>
            <a:srgbClr val="A6A6A6"/>
          </a:solidFill>
          <a:latin typeface="Arial" charset="0"/>
          <a:ea typeface="ヒラギノ角ゴ Pro W3"/>
          <a:cs typeface="Arial" charset="0"/>
        </a:defRPr>
      </a:lvl6pPr>
      <a:lvl7pPr marL="914400" algn="l" defTabSz="911225" rtl="0" fontAlgn="base">
        <a:spcBef>
          <a:spcPct val="0"/>
        </a:spcBef>
        <a:spcAft>
          <a:spcPct val="0"/>
        </a:spcAft>
        <a:defRPr sz="3200">
          <a:solidFill>
            <a:srgbClr val="A6A6A6"/>
          </a:solidFill>
          <a:latin typeface="Arial" charset="0"/>
          <a:ea typeface="ヒラギノ角ゴ Pro W3"/>
          <a:cs typeface="Arial" charset="0"/>
        </a:defRPr>
      </a:lvl7pPr>
      <a:lvl8pPr marL="1371600" algn="l" defTabSz="911225" rtl="0" fontAlgn="base">
        <a:spcBef>
          <a:spcPct val="0"/>
        </a:spcBef>
        <a:spcAft>
          <a:spcPct val="0"/>
        </a:spcAft>
        <a:defRPr sz="3200">
          <a:solidFill>
            <a:srgbClr val="A6A6A6"/>
          </a:solidFill>
          <a:latin typeface="Arial" charset="0"/>
          <a:ea typeface="ヒラギノ角ゴ Pro W3"/>
          <a:cs typeface="Arial" charset="0"/>
        </a:defRPr>
      </a:lvl8pPr>
      <a:lvl9pPr marL="1828800" algn="l" defTabSz="911225" rtl="0" fontAlgn="base">
        <a:spcBef>
          <a:spcPct val="0"/>
        </a:spcBef>
        <a:spcAft>
          <a:spcPct val="0"/>
        </a:spcAft>
        <a:defRPr sz="3200">
          <a:solidFill>
            <a:srgbClr val="A6A6A6"/>
          </a:solidFill>
          <a:latin typeface="Arial" charset="0"/>
          <a:ea typeface="ヒラギノ角ゴ Pro W3"/>
          <a:cs typeface="Arial" charset="0"/>
        </a:defRPr>
      </a:lvl9pPr>
    </p:titleStyle>
    <p:bodyStyle>
      <a:lvl1pPr marL="307975" indent="-615950" algn="l" defTabSz="911225" rtl="0" eaLnBrk="0" fontAlgn="base" hangingPunct="0">
        <a:spcBef>
          <a:spcPct val="20000"/>
        </a:spcBef>
        <a:spcAft>
          <a:spcPct val="0"/>
        </a:spcAft>
        <a:buFont typeface="Arial" charset="0"/>
        <a:defRPr sz="2500" b="1">
          <a:solidFill>
            <a:schemeClr val="bg2"/>
          </a:solidFill>
          <a:latin typeface="+mn-lt"/>
          <a:ea typeface="+mn-ea"/>
          <a:cs typeface="+mn-cs"/>
        </a:defRPr>
      </a:lvl1pPr>
      <a:lvl2pPr algn="l" defTabSz="911225" rtl="0" eaLnBrk="0" fontAlgn="base" hangingPunct="0">
        <a:spcBef>
          <a:spcPct val="20000"/>
        </a:spcBef>
        <a:spcAft>
          <a:spcPct val="0"/>
        </a:spcAft>
        <a:buFont typeface="Arial" charset="0"/>
        <a:defRPr sz="2200" b="1">
          <a:solidFill>
            <a:schemeClr val="tx1"/>
          </a:solidFill>
          <a:latin typeface="+mn-lt"/>
          <a:ea typeface="+mn-ea"/>
          <a:cs typeface="+mn-cs"/>
        </a:defRPr>
      </a:lvl2pPr>
      <a:lvl3pPr marL="258763" indent="-141288" algn="l" defTabSz="911225" rtl="0" eaLnBrk="0" fontAlgn="base" hangingPunct="0">
        <a:spcBef>
          <a:spcPct val="20000"/>
        </a:spcBef>
        <a:spcAft>
          <a:spcPct val="0"/>
        </a:spcAft>
        <a:buFont typeface="Arial" charset="0"/>
        <a:buChar char="•"/>
        <a:tabLst>
          <a:tab pos="327025" algn="l"/>
        </a:tabLst>
        <a:defRPr sz="2200">
          <a:solidFill>
            <a:schemeClr val="tx1"/>
          </a:solidFill>
          <a:latin typeface="+mn-lt"/>
          <a:ea typeface="+mn-ea"/>
          <a:cs typeface="+mn-cs"/>
        </a:defRPr>
      </a:lvl3pPr>
      <a:lvl4pPr marL="465138" indent="-139700" algn="l" defTabSz="911225" rtl="0" eaLnBrk="0" fontAlgn="base" hangingPunct="0">
        <a:spcBef>
          <a:spcPct val="20000"/>
        </a:spcBef>
        <a:spcAft>
          <a:spcPct val="0"/>
        </a:spcAft>
        <a:buFont typeface="Arial" charset="0"/>
        <a:buChar char="•"/>
        <a:defRPr sz="2200">
          <a:solidFill>
            <a:schemeClr val="tx1"/>
          </a:solidFill>
          <a:latin typeface="+mn-lt"/>
          <a:ea typeface="+mn-ea"/>
          <a:cs typeface="+mn-cs"/>
        </a:defRPr>
      </a:lvl4pPr>
      <a:lvl5pPr marL="669925" indent="-147638" algn="l" defTabSz="911225" rtl="0" eaLnBrk="0" fontAlgn="base" hangingPunct="0">
        <a:spcBef>
          <a:spcPct val="20000"/>
        </a:spcBef>
        <a:spcAft>
          <a:spcPct val="0"/>
        </a:spcAft>
        <a:buFont typeface="Arial" charset="0"/>
        <a:buChar char="•"/>
        <a:defRPr sz="2200">
          <a:solidFill>
            <a:schemeClr val="tx1"/>
          </a:solidFill>
          <a:latin typeface="+mn-lt"/>
          <a:ea typeface="+mn-ea"/>
          <a:cs typeface="+mn-cs"/>
        </a:defRPr>
      </a:lvl5pPr>
      <a:lvl6pPr marL="11271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6pPr>
      <a:lvl7pPr marL="15843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7pPr>
      <a:lvl8pPr marL="20415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8pPr>
      <a:lvl9pPr marL="24987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Footer Placeholder 2"/>
          <p:cNvSpPr txBox="1">
            <a:spLocks/>
          </p:cNvSpPr>
          <p:nvPr/>
        </p:nvSpPr>
        <p:spPr bwMode="auto">
          <a:xfrm>
            <a:off x="5864225" y="17463"/>
            <a:ext cx="3260725" cy="350837"/>
          </a:xfrm>
          <a:prstGeom prst="rect">
            <a:avLst/>
          </a:prstGeom>
          <a:noFill/>
          <a:ln w="9525">
            <a:noFill/>
            <a:miter lim="800000"/>
            <a:headEnd/>
            <a:tailEnd/>
          </a:ln>
        </p:spPr>
        <p:txBody>
          <a:bodyPr lIns="82021" tIns="41010" rIns="82021" bIns="41010" anchor="ctr"/>
          <a:lstStyle/>
          <a:p>
            <a:pPr defTabSz="820738">
              <a:defRPr/>
            </a:pPr>
            <a:r>
              <a:rPr lang="en-US" sz="900" b="1">
                <a:solidFill>
                  <a:srgbClr val="504C4C"/>
                </a:solidFill>
                <a:latin typeface="Arial Narrow" pitchFamily="34" charset="0"/>
                <a:cs typeface="Arial" charset="0"/>
              </a:rPr>
              <a:t>CREATED EXCLUSIVELY FOR FINANCIAL PROFESSIONALS</a:t>
            </a:r>
          </a:p>
        </p:txBody>
      </p:sp>
      <p:sp>
        <p:nvSpPr>
          <p:cNvPr id="10" name="Rounded Rectangle 5"/>
          <p:cNvSpPr>
            <a:spLocks noChangeArrowheads="1"/>
          </p:cNvSpPr>
          <p:nvPr/>
        </p:nvSpPr>
        <p:spPr bwMode="auto">
          <a:xfrm>
            <a:off x="454025" y="979488"/>
            <a:ext cx="8269288" cy="204787"/>
          </a:xfrm>
          <a:prstGeom prst="roundRect">
            <a:avLst>
              <a:gd name="adj" fmla="val 16667"/>
            </a:avLst>
          </a:prstGeom>
          <a:solidFill>
            <a:srgbClr val="002247"/>
          </a:solidFill>
          <a:ln w="25400" algn="ctr">
            <a:noFill/>
            <a:round/>
            <a:headEnd/>
            <a:tailEnd/>
          </a:ln>
        </p:spPr>
        <p:txBody>
          <a:bodyPr lIns="82030" tIns="41015" rIns="82030" bIns="41015" anchor="ctr"/>
          <a:lstStyle/>
          <a:p>
            <a:pPr algn="ctr" defTabSz="820738">
              <a:defRPr/>
            </a:pPr>
            <a:endParaRPr lang="en-US" sz="2200" b="1">
              <a:solidFill>
                <a:srgbClr val="FFFFFF"/>
              </a:solidFill>
            </a:endParaRPr>
          </a:p>
        </p:txBody>
      </p:sp>
      <p:sp>
        <p:nvSpPr>
          <p:cNvPr id="11" name="Rectangle 6"/>
          <p:cNvSpPr>
            <a:spLocks noChangeArrowheads="1"/>
          </p:cNvSpPr>
          <p:nvPr/>
        </p:nvSpPr>
        <p:spPr bwMode="auto">
          <a:xfrm>
            <a:off x="6627813" y="979488"/>
            <a:ext cx="1673225" cy="204787"/>
          </a:xfrm>
          <a:prstGeom prst="rect">
            <a:avLst/>
          </a:prstGeom>
          <a:solidFill>
            <a:srgbClr val="009ED1"/>
          </a:solidFill>
          <a:ln w="25400" algn="ctr">
            <a:noFill/>
            <a:miter lim="800000"/>
            <a:headEnd/>
            <a:tailEnd/>
          </a:ln>
        </p:spPr>
        <p:txBody>
          <a:bodyPr lIns="82030" tIns="41015" rIns="82030" bIns="41015" anchor="ctr"/>
          <a:lstStyle/>
          <a:p>
            <a:pPr algn="ctr" defTabSz="820738">
              <a:defRPr/>
            </a:pPr>
            <a:endParaRPr lang="en-US" sz="2200" b="1">
              <a:solidFill>
                <a:srgbClr val="FFFFFF"/>
              </a:solidFill>
            </a:endParaRPr>
          </a:p>
        </p:txBody>
      </p:sp>
      <p:sp>
        <p:nvSpPr>
          <p:cNvPr id="37893" name="Title Placeholder 9"/>
          <p:cNvSpPr>
            <a:spLocks noGrp="1"/>
          </p:cNvSpPr>
          <p:nvPr>
            <p:ph type="title"/>
          </p:nvPr>
        </p:nvSpPr>
        <p:spPr bwMode="auto">
          <a:xfrm>
            <a:off x="457200" y="242888"/>
            <a:ext cx="8229600" cy="8001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37894" name="Text Placeholder 10"/>
          <p:cNvSpPr>
            <a:spLocks noGrp="1"/>
          </p:cNvSpPr>
          <p:nvPr>
            <p:ph type="body" idx="1"/>
          </p:nvPr>
        </p:nvSpPr>
        <p:spPr bwMode="auto">
          <a:xfrm>
            <a:off x="457200" y="1409700"/>
            <a:ext cx="8229600" cy="47164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4"/>
            <a:r>
              <a:rPr lang="en-US"/>
              <a:t>Sixth level</a:t>
            </a:r>
          </a:p>
        </p:txBody>
      </p:sp>
      <p:sp>
        <p:nvSpPr>
          <p:cNvPr id="12" name="Slide Number Placeholder 2"/>
          <p:cNvSpPr>
            <a:spLocks noGrp="1"/>
          </p:cNvSpPr>
          <p:nvPr>
            <p:ph type="sldNum" sz="quarter" idx="4"/>
          </p:nvPr>
        </p:nvSpPr>
        <p:spPr bwMode="auto">
          <a:xfrm>
            <a:off x="436563" y="6156325"/>
            <a:ext cx="373062" cy="433388"/>
          </a:xfrm>
          <a:prstGeom prst="rect">
            <a:avLst/>
          </a:prstGeom>
          <a:noFill/>
          <a:ln w="9525">
            <a:noFill/>
            <a:miter lim="800000"/>
            <a:headEnd/>
            <a:tailEnd/>
          </a:ln>
        </p:spPr>
        <p:txBody>
          <a:bodyPr vert="horz" wrap="square" lIns="82021" tIns="41010" rIns="82021" bIns="41010" numCol="1" anchor="ctr" anchorCtr="0" compatLnSpc="1">
            <a:prstTxWarp prst="textNoShape">
              <a:avLst/>
            </a:prstTxWarp>
          </a:bodyPr>
          <a:lstStyle>
            <a:lvl1pPr>
              <a:defRPr sz="1000" b="1">
                <a:solidFill>
                  <a:srgbClr val="504C4C"/>
                </a:solidFill>
                <a:latin typeface="Arial Narrow" pitchFamily="34" charset="0"/>
                <a:cs typeface="Arial" charset="0"/>
              </a:defRPr>
            </a:lvl1pPr>
          </a:lstStyle>
          <a:p>
            <a:pPr>
              <a:defRPr/>
            </a:pPr>
            <a:fld id="{1E8151F2-C846-480F-9E8B-B165371FDDE7}" type="slidenum">
              <a:rPr lang="en-US"/>
              <a:pPr>
                <a:defRPr/>
              </a:pPr>
              <a:t>‹#›</a:t>
            </a:fld>
            <a:endParaRPr lang="en-US"/>
          </a:p>
        </p:txBody>
      </p:sp>
      <p:sp>
        <p:nvSpPr>
          <p:cNvPr id="13" name="Footer Placeholder 12"/>
          <p:cNvSpPr>
            <a:spLocks noGrp="1"/>
          </p:cNvSpPr>
          <p:nvPr>
            <p:ph type="ftr" sz="quarter" idx="3"/>
          </p:nvPr>
        </p:nvSpPr>
        <p:spPr bwMode="auto">
          <a:xfrm>
            <a:off x="771525" y="6156325"/>
            <a:ext cx="3741738" cy="433388"/>
          </a:xfrm>
          <a:prstGeom prst="rect">
            <a:avLst/>
          </a:prstGeom>
          <a:noFill/>
          <a:ln w="9525">
            <a:noFill/>
            <a:miter lim="800000"/>
            <a:headEnd/>
            <a:tailEnd/>
          </a:ln>
        </p:spPr>
        <p:txBody>
          <a:bodyPr vert="horz" wrap="square" lIns="82021" tIns="41010" rIns="82021" bIns="41010" numCol="1" anchor="ctr" anchorCtr="0" compatLnSpc="1">
            <a:prstTxWarp prst="textNoShape">
              <a:avLst/>
            </a:prstTxWarp>
          </a:bodyPr>
          <a:lstStyle>
            <a:lvl1pPr>
              <a:defRPr sz="900" b="1">
                <a:solidFill>
                  <a:srgbClr val="504C4C"/>
                </a:solidFill>
                <a:latin typeface="Arial Narrow" pitchFamily="34" charset="0"/>
                <a:cs typeface="Arial" charset="0"/>
              </a:defRPr>
            </a:lvl1pPr>
          </a:lstStyle>
          <a:p>
            <a:pPr>
              <a:defRPr/>
            </a:pPr>
            <a:r>
              <a:rPr lang="en-US"/>
              <a:t>NOT FOR CONSUMER USE.</a:t>
            </a:r>
          </a:p>
        </p:txBody>
      </p:sp>
    </p:spTree>
  </p:cSld>
  <p:clrMap bg1="lt1" tx1="dk1" bg2="lt2" tx2="dk2" accent1="accent1" accent2="accent2" accent3="accent3" accent4="accent4" accent5="accent5" accent6="accent6" hlink="hlink" folHlink="folHlink"/>
  <p:sldLayoutIdLst>
    <p:sldLayoutId id="2147483706" r:id="rId1"/>
    <p:sldLayoutId id="2147483705" r:id="rId2"/>
    <p:sldLayoutId id="2147483704" r:id="rId3"/>
    <p:sldLayoutId id="2147483703" r:id="rId4"/>
    <p:sldLayoutId id="2147483702" r:id="rId5"/>
    <p:sldLayoutId id="2147483701" r:id="rId6"/>
    <p:sldLayoutId id="2147483700" r:id="rId7"/>
    <p:sldLayoutId id="2147483699" r:id="rId8"/>
    <p:sldLayoutId id="2147483698" r:id="rId9"/>
    <p:sldLayoutId id="2147483697" r:id="rId10"/>
    <p:sldLayoutId id="2147483696" r:id="rId11"/>
  </p:sldLayoutIdLst>
  <p:hf hdr="0" dt="0"/>
  <p:txStyles>
    <p:titleStyle>
      <a:lvl1pPr algn="l" defTabSz="911225" rtl="0" eaLnBrk="0" fontAlgn="base" hangingPunct="0">
        <a:spcBef>
          <a:spcPct val="0"/>
        </a:spcBef>
        <a:spcAft>
          <a:spcPct val="0"/>
        </a:spcAft>
        <a:defRPr sz="3200">
          <a:solidFill>
            <a:srgbClr val="A6A6A6"/>
          </a:solidFill>
          <a:latin typeface="+mj-lt"/>
          <a:ea typeface="+mj-ea"/>
          <a:cs typeface="+mj-cs"/>
        </a:defRPr>
      </a:lvl1pPr>
      <a:lvl2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2pPr>
      <a:lvl3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3pPr>
      <a:lvl4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4pPr>
      <a:lvl5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5pPr>
      <a:lvl6pPr marL="457200" algn="l" defTabSz="911225" rtl="0" fontAlgn="base">
        <a:spcBef>
          <a:spcPct val="0"/>
        </a:spcBef>
        <a:spcAft>
          <a:spcPct val="0"/>
        </a:spcAft>
        <a:defRPr sz="3200">
          <a:solidFill>
            <a:srgbClr val="A6A6A6"/>
          </a:solidFill>
          <a:latin typeface="Arial" charset="0"/>
          <a:ea typeface="ヒラギノ角ゴ Pro W3"/>
          <a:cs typeface="Arial" charset="0"/>
        </a:defRPr>
      </a:lvl6pPr>
      <a:lvl7pPr marL="914400" algn="l" defTabSz="911225" rtl="0" fontAlgn="base">
        <a:spcBef>
          <a:spcPct val="0"/>
        </a:spcBef>
        <a:spcAft>
          <a:spcPct val="0"/>
        </a:spcAft>
        <a:defRPr sz="3200">
          <a:solidFill>
            <a:srgbClr val="A6A6A6"/>
          </a:solidFill>
          <a:latin typeface="Arial" charset="0"/>
          <a:ea typeface="ヒラギノ角ゴ Pro W3"/>
          <a:cs typeface="Arial" charset="0"/>
        </a:defRPr>
      </a:lvl7pPr>
      <a:lvl8pPr marL="1371600" algn="l" defTabSz="911225" rtl="0" fontAlgn="base">
        <a:spcBef>
          <a:spcPct val="0"/>
        </a:spcBef>
        <a:spcAft>
          <a:spcPct val="0"/>
        </a:spcAft>
        <a:defRPr sz="3200">
          <a:solidFill>
            <a:srgbClr val="A6A6A6"/>
          </a:solidFill>
          <a:latin typeface="Arial" charset="0"/>
          <a:ea typeface="ヒラギノ角ゴ Pro W3"/>
          <a:cs typeface="Arial" charset="0"/>
        </a:defRPr>
      </a:lvl8pPr>
      <a:lvl9pPr marL="1828800" algn="l" defTabSz="911225" rtl="0" fontAlgn="base">
        <a:spcBef>
          <a:spcPct val="0"/>
        </a:spcBef>
        <a:spcAft>
          <a:spcPct val="0"/>
        </a:spcAft>
        <a:defRPr sz="3200">
          <a:solidFill>
            <a:srgbClr val="A6A6A6"/>
          </a:solidFill>
          <a:latin typeface="Arial" charset="0"/>
          <a:ea typeface="ヒラギノ角ゴ Pro W3"/>
          <a:cs typeface="Arial" charset="0"/>
        </a:defRPr>
      </a:lvl9pPr>
    </p:titleStyle>
    <p:bodyStyle>
      <a:lvl1pPr marL="307975" indent="-615950" algn="l" defTabSz="911225" rtl="0" eaLnBrk="0" fontAlgn="base" hangingPunct="0">
        <a:spcBef>
          <a:spcPct val="20000"/>
        </a:spcBef>
        <a:spcAft>
          <a:spcPct val="0"/>
        </a:spcAft>
        <a:buFont typeface="Arial" charset="0"/>
        <a:defRPr sz="2500" b="1">
          <a:solidFill>
            <a:schemeClr val="bg2"/>
          </a:solidFill>
          <a:latin typeface="+mn-lt"/>
          <a:ea typeface="+mn-ea"/>
          <a:cs typeface="+mn-cs"/>
        </a:defRPr>
      </a:lvl1pPr>
      <a:lvl2pPr algn="l" defTabSz="911225" rtl="0" eaLnBrk="0" fontAlgn="base" hangingPunct="0">
        <a:spcBef>
          <a:spcPct val="20000"/>
        </a:spcBef>
        <a:spcAft>
          <a:spcPct val="0"/>
        </a:spcAft>
        <a:buFont typeface="Arial" charset="0"/>
        <a:defRPr sz="2200" b="1">
          <a:solidFill>
            <a:schemeClr val="tx1"/>
          </a:solidFill>
          <a:latin typeface="+mn-lt"/>
          <a:ea typeface="+mn-ea"/>
          <a:cs typeface="+mn-cs"/>
        </a:defRPr>
      </a:lvl2pPr>
      <a:lvl3pPr marL="258763" indent="-141288" algn="l" defTabSz="911225" rtl="0" eaLnBrk="0" fontAlgn="base" hangingPunct="0">
        <a:spcBef>
          <a:spcPct val="20000"/>
        </a:spcBef>
        <a:spcAft>
          <a:spcPct val="0"/>
        </a:spcAft>
        <a:buFont typeface="Arial" charset="0"/>
        <a:buChar char="•"/>
        <a:tabLst>
          <a:tab pos="327025" algn="l"/>
        </a:tabLst>
        <a:defRPr sz="2200">
          <a:solidFill>
            <a:schemeClr val="tx1"/>
          </a:solidFill>
          <a:latin typeface="+mn-lt"/>
          <a:ea typeface="+mn-ea"/>
          <a:cs typeface="+mn-cs"/>
        </a:defRPr>
      </a:lvl3pPr>
      <a:lvl4pPr marL="465138" indent="-139700" algn="l" defTabSz="911225" rtl="0" eaLnBrk="0" fontAlgn="base" hangingPunct="0">
        <a:spcBef>
          <a:spcPct val="20000"/>
        </a:spcBef>
        <a:spcAft>
          <a:spcPct val="0"/>
        </a:spcAft>
        <a:buFont typeface="Arial" charset="0"/>
        <a:buChar char="•"/>
        <a:defRPr sz="2200">
          <a:solidFill>
            <a:schemeClr val="tx1"/>
          </a:solidFill>
          <a:latin typeface="+mn-lt"/>
          <a:ea typeface="+mn-ea"/>
          <a:cs typeface="+mn-cs"/>
        </a:defRPr>
      </a:lvl4pPr>
      <a:lvl5pPr marL="669925" indent="-147638" algn="l" defTabSz="911225" rtl="0" eaLnBrk="0" fontAlgn="base" hangingPunct="0">
        <a:spcBef>
          <a:spcPct val="20000"/>
        </a:spcBef>
        <a:spcAft>
          <a:spcPct val="0"/>
        </a:spcAft>
        <a:buFont typeface="Arial" charset="0"/>
        <a:buChar char="•"/>
        <a:defRPr sz="2200">
          <a:solidFill>
            <a:schemeClr val="tx1"/>
          </a:solidFill>
          <a:latin typeface="+mn-lt"/>
          <a:ea typeface="+mn-ea"/>
          <a:cs typeface="+mn-cs"/>
        </a:defRPr>
      </a:lvl5pPr>
      <a:lvl6pPr marL="11271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6pPr>
      <a:lvl7pPr marL="15843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7pPr>
      <a:lvl8pPr marL="20415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8pPr>
      <a:lvl9pPr marL="24987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Footer Placeholder 2"/>
          <p:cNvSpPr txBox="1">
            <a:spLocks/>
          </p:cNvSpPr>
          <p:nvPr/>
        </p:nvSpPr>
        <p:spPr bwMode="auto">
          <a:xfrm>
            <a:off x="5864225" y="17463"/>
            <a:ext cx="3260725" cy="350837"/>
          </a:xfrm>
          <a:prstGeom prst="rect">
            <a:avLst/>
          </a:prstGeom>
          <a:noFill/>
          <a:ln w="9525">
            <a:noFill/>
            <a:miter lim="800000"/>
            <a:headEnd/>
            <a:tailEnd/>
          </a:ln>
        </p:spPr>
        <p:txBody>
          <a:bodyPr lIns="82012" tIns="41005" rIns="82012" bIns="41005" anchor="ctr"/>
          <a:lstStyle/>
          <a:p>
            <a:pPr defTabSz="820738">
              <a:defRPr/>
            </a:pPr>
            <a:r>
              <a:rPr lang="en-US" sz="900" b="1">
                <a:solidFill>
                  <a:srgbClr val="504C4C"/>
                </a:solidFill>
                <a:latin typeface="Arial Narrow" pitchFamily="34" charset="0"/>
                <a:cs typeface="Arial" charset="0"/>
              </a:rPr>
              <a:t>CREATED EXCLUSIVELY FOR FINANCIAL PROFESSIONALS</a:t>
            </a:r>
          </a:p>
        </p:txBody>
      </p:sp>
      <p:sp>
        <p:nvSpPr>
          <p:cNvPr id="10" name="Rounded Rectangle 32"/>
          <p:cNvSpPr>
            <a:spLocks noChangeArrowheads="1"/>
          </p:cNvSpPr>
          <p:nvPr/>
        </p:nvSpPr>
        <p:spPr bwMode="auto">
          <a:xfrm>
            <a:off x="454025" y="998538"/>
            <a:ext cx="8269288" cy="5127625"/>
          </a:xfrm>
          <a:prstGeom prst="roundRect">
            <a:avLst>
              <a:gd name="adj" fmla="val 1398"/>
            </a:avLst>
          </a:prstGeom>
          <a:solidFill>
            <a:srgbClr val="EAEAEA"/>
          </a:solidFill>
          <a:ln w="25400" algn="ctr">
            <a:noFill/>
            <a:round/>
            <a:headEnd/>
            <a:tailEnd/>
          </a:ln>
        </p:spPr>
        <p:txBody>
          <a:bodyPr lIns="82021" tIns="41010" rIns="82021" bIns="41010" anchor="ctr"/>
          <a:lstStyle/>
          <a:p>
            <a:pPr algn="ctr" defTabSz="820738">
              <a:defRPr/>
            </a:pPr>
            <a:endParaRPr lang="en-US" sz="2200" b="1">
              <a:solidFill>
                <a:srgbClr val="FFFFFF"/>
              </a:solidFill>
            </a:endParaRPr>
          </a:p>
        </p:txBody>
      </p:sp>
      <p:sp>
        <p:nvSpPr>
          <p:cNvPr id="11" name="Rounded Rectangle 34"/>
          <p:cNvSpPr>
            <a:spLocks noChangeArrowheads="1"/>
          </p:cNvSpPr>
          <p:nvPr/>
        </p:nvSpPr>
        <p:spPr bwMode="auto">
          <a:xfrm>
            <a:off x="454025" y="979488"/>
            <a:ext cx="8269288" cy="204787"/>
          </a:xfrm>
          <a:prstGeom prst="roundRect">
            <a:avLst>
              <a:gd name="adj" fmla="val 16667"/>
            </a:avLst>
          </a:prstGeom>
          <a:solidFill>
            <a:srgbClr val="002247"/>
          </a:solidFill>
          <a:ln w="25400" algn="ctr">
            <a:noFill/>
            <a:round/>
            <a:headEnd/>
            <a:tailEnd/>
          </a:ln>
        </p:spPr>
        <p:txBody>
          <a:bodyPr lIns="82021" tIns="41010" rIns="82021" bIns="41010" anchor="ctr"/>
          <a:lstStyle/>
          <a:p>
            <a:pPr algn="ctr" defTabSz="820738">
              <a:defRPr/>
            </a:pPr>
            <a:endParaRPr lang="en-US" sz="2200" b="1">
              <a:solidFill>
                <a:srgbClr val="FFFFFF"/>
              </a:solidFill>
            </a:endParaRPr>
          </a:p>
        </p:txBody>
      </p:sp>
      <p:sp>
        <p:nvSpPr>
          <p:cNvPr id="12" name="Rectangle 35"/>
          <p:cNvSpPr>
            <a:spLocks noChangeArrowheads="1"/>
          </p:cNvSpPr>
          <p:nvPr/>
        </p:nvSpPr>
        <p:spPr bwMode="auto">
          <a:xfrm>
            <a:off x="6627813" y="979488"/>
            <a:ext cx="1673225" cy="204787"/>
          </a:xfrm>
          <a:prstGeom prst="rect">
            <a:avLst/>
          </a:prstGeom>
          <a:solidFill>
            <a:srgbClr val="009ED1"/>
          </a:solidFill>
          <a:ln w="25400" algn="ctr">
            <a:noFill/>
            <a:miter lim="800000"/>
            <a:headEnd/>
            <a:tailEnd/>
          </a:ln>
        </p:spPr>
        <p:txBody>
          <a:bodyPr lIns="82021" tIns="41010" rIns="82021" bIns="41010" anchor="ctr"/>
          <a:lstStyle/>
          <a:p>
            <a:pPr algn="ctr" defTabSz="820738">
              <a:defRPr/>
            </a:pPr>
            <a:endParaRPr lang="en-US" sz="2200" b="1">
              <a:solidFill>
                <a:srgbClr val="FFFFFF"/>
              </a:solidFill>
            </a:endParaRPr>
          </a:p>
        </p:txBody>
      </p:sp>
      <p:sp>
        <p:nvSpPr>
          <p:cNvPr id="50182" name="Title Placeholder 9"/>
          <p:cNvSpPr>
            <a:spLocks noGrp="1"/>
          </p:cNvSpPr>
          <p:nvPr>
            <p:ph type="title"/>
          </p:nvPr>
        </p:nvSpPr>
        <p:spPr bwMode="auto">
          <a:xfrm>
            <a:off x="457200" y="242888"/>
            <a:ext cx="8229600" cy="8001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50183" name="Text Placeholder 10"/>
          <p:cNvSpPr>
            <a:spLocks noGrp="1"/>
          </p:cNvSpPr>
          <p:nvPr>
            <p:ph type="body" idx="1"/>
          </p:nvPr>
        </p:nvSpPr>
        <p:spPr bwMode="auto">
          <a:xfrm>
            <a:off x="457200" y="1409700"/>
            <a:ext cx="8229600" cy="47164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4"/>
            <a:r>
              <a:rPr lang="en-US"/>
              <a:t>Sixth level</a:t>
            </a:r>
          </a:p>
        </p:txBody>
      </p:sp>
      <p:sp>
        <p:nvSpPr>
          <p:cNvPr id="13" name="Footer Placeholder 2"/>
          <p:cNvSpPr>
            <a:spLocks noGrp="1"/>
          </p:cNvSpPr>
          <p:nvPr>
            <p:ph type="ftr" sz="quarter" idx="3"/>
          </p:nvPr>
        </p:nvSpPr>
        <p:spPr bwMode="auto">
          <a:xfrm>
            <a:off x="771525" y="6156325"/>
            <a:ext cx="3741738" cy="433388"/>
          </a:xfrm>
          <a:prstGeom prst="rect">
            <a:avLst/>
          </a:prstGeom>
          <a:noFill/>
          <a:ln w="9525">
            <a:noFill/>
            <a:miter lim="800000"/>
            <a:headEnd/>
            <a:tailEnd/>
          </a:ln>
        </p:spPr>
        <p:txBody>
          <a:bodyPr vert="horz" wrap="square" lIns="82012" tIns="41005" rIns="82012" bIns="41005" numCol="1" anchor="ctr" anchorCtr="0" compatLnSpc="1">
            <a:prstTxWarp prst="textNoShape">
              <a:avLst/>
            </a:prstTxWarp>
          </a:bodyPr>
          <a:lstStyle>
            <a:lvl1pPr>
              <a:defRPr sz="900" b="1">
                <a:solidFill>
                  <a:srgbClr val="504C4C"/>
                </a:solidFill>
                <a:latin typeface="Arial Narrow" pitchFamily="34" charset="0"/>
                <a:cs typeface="Arial" charset="0"/>
              </a:defRPr>
            </a:lvl1pPr>
          </a:lstStyle>
          <a:p>
            <a:pPr>
              <a:defRPr/>
            </a:pPr>
            <a:r>
              <a:rPr lang="en-US"/>
              <a:t>NOT FOR CONSUMER USE.</a:t>
            </a:r>
          </a:p>
        </p:txBody>
      </p:sp>
      <p:sp>
        <p:nvSpPr>
          <p:cNvPr id="14" name="Slide Number Placeholder 3"/>
          <p:cNvSpPr>
            <a:spLocks noGrp="1"/>
          </p:cNvSpPr>
          <p:nvPr>
            <p:ph type="sldNum" sz="quarter" idx="4"/>
          </p:nvPr>
        </p:nvSpPr>
        <p:spPr bwMode="auto">
          <a:xfrm>
            <a:off x="436563" y="6156325"/>
            <a:ext cx="373062" cy="433388"/>
          </a:xfrm>
          <a:prstGeom prst="rect">
            <a:avLst/>
          </a:prstGeom>
          <a:noFill/>
          <a:ln w="9525">
            <a:noFill/>
            <a:miter lim="800000"/>
            <a:headEnd/>
            <a:tailEnd/>
          </a:ln>
        </p:spPr>
        <p:txBody>
          <a:bodyPr vert="horz" wrap="square" lIns="82012" tIns="41005" rIns="82012" bIns="41005" numCol="1" anchor="ctr" anchorCtr="0" compatLnSpc="1">
            <a:prstTxWarp prst="textNoShape">
              <a:avLst/>
            </a:prstTxWarp>
          </a:bodyPr>
          <a:lstStyle>
            <a:lvl1pPr>
              <a:defRPr sz="1000" b="1">
                <a:solidFill>
                  <a:srgbClr val="504C4C"/>
                </a:solidFill>
                <a:latin typeface="Arial Narrow" pitchFamily="34" charset="0"/>
                <a:cs typeface="Arial" charset="0"/>
              </a:defRPr>
            </a:lvl1pPr>
          </a:lstStyle>
          <a:p>
            <a:pPr>
              <a:defRPr/>
            </a:pPr>
            <a:fld id="{0A230329-DF6B-4B9A-84BD-6AC130361D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7" r:id="rId1"/>
    <p:sldLayoutId id="2147483716" r:id="rId2"/>
    <p:sldLayoutId id="2147483715" r:id="rId3"/>
    <p:sldLayoutId id="2147483714" r:id="rId4"/>
    <p:sldLayoutId id="2147483713" r:id="rId5"/>
    <p:sldLayoutId id="2147483712" r:id="rId6"/>
    <p:sldLayoutId id="2147483711" r:id="rId7"/>
    <p:sldLayoutId id="2147483710" r:id="rId8"/>
    <p:sldLayoutId id="2147483709" r:id="rId9"/>
    <p:sldLayoutId id="2147483708" r:id="rId10"/>
    <p:sldLayoutId id="2147483707" r:id="rId11"/>
  </p:sldLayoutIdLst>
  <p:hf hdr="0" dt="0"/>
  <p:txStyles>
    <p:titleStyle>
      <a:lvl1pPr algn="l" defTabSz="911225" rtl="0" eaLnBrk="0" fontAlgn="base" hangingPunct="0">
        <a:spcBef>
          <a:spcPct val="0"/>
        </a:spcBef>
        <a:spcAft>
          <a:spcPct val="0"/>
        </a:spcAft>
        <a:defRPr sz="3200">
          <a:solidFill>
            <a:srgbClr val="A6A6A6"/>
          </a:solidFill>
          <a:latin typeface="+mj-lt"/>
          <a:ea typeface="+mj-ea"/>
          <a:cs typeface="+mj-cs"/>
        </a:defRPr>
      </a:lvl1pPr>
      <a:lvl2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2pPr>
      <a:lvl3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3pPr>
      <a:lvl4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4pPr>
      <a:lvl5pPr algn="l" defTabSz="911225" rtl="0" eaLnBrk="0" fontAlgn="base" hangingPunct="0">
        <a:spcBef>
          <a:spcPct val="0"/>
        </a:spcBef>
        <a:spcAft>
          <a:spcPct val="0"/>
        </a:spcAft>
        <a:defRPr sz="3200">
          <a:solidFill>
            <a:srgbClr val="A6A6A6"/>
          </a:solidFill>
          <a:latin typeface="Arial" charset="0"/>
          <a:ea typeface="ヒラギノ角ゴ Pro W3"/>
          <a:cs typeface="Arial" charset="0"/>
        </a:defRPr>
      </a:lvl5pPr>
      <a:lvl6pPr marL="457200" algn="l" defTabSz="911225" rtl="0" fontAlgn="base">
        <a:spcBef>
          <a:spcPct val="0"/>
        </a:spcBef>
        <a:spcAft>
          <a:spcPct val="0"/>
        </a:spcAft>
        <a:defRPr sz="3200">
          <a:solidFill>
            <a:srgbClr val="A6A6A6"/>
          </a:solidFill>
          <a:latin typeface="Arial" charset="0"/>
          <a:ea typeface="ヒラギノ角ゴ Pro W3"/>
          <a:cs typeface="Arial" charset="0"/>
        </a:defRPr>
      </a:lvl6pPr>
      <a:lvl7pPr marL="914400" algn="l" defTabSz="911225" rtl="0" fontAlgn="base">
        <a:spcBef>
          <a:spcPct val="0"/>
        </a:spcBef>
        <a:spcAft>
          <a:spcPct val="0"/>
        </a:spcAft>
        <a:defRPr sz="3200">
          <a:solidFill>
            <a:srgbClr val="A6A6A6"/>
          </a:solidFill>
          <a:latin typeface="Arial" charset="0"/>
          <a:ea typeface="ヒラギノ角ゴ Pro W3"/>
          <a:cs typeface="Arial" charset="0"/>
        </a:defRPr>
      </a:lvl7pPr>
      <a:lvl8pPr marL="1371600" algn="l" defTabSz="911225" rtl="0" fontAlgn="base">
        <a:spcBef>
          <a:spcPct val="0"/>
        </a:spcBef>
        <a:spcAft>
          <a:spcPct val="0"/>
        </a:spcAft>
        <a:defRPr sz="3200">
          <a:solidFill>
            <a:srgbClr val="A6A6A6"/>
          </a:solidFill>
          <a:latin typeface="Arial" charset="0"/>
          <a:ea typeface="ヒラギノ角ゴ Pro W3"/>
          <a:cs typeface="Arial" charset="0"/>
        </a:defRPr>
      </a:lvl8pPr>
      <a:lvl9pPr marL="1828800" algn="l" defTabSz="911225" rtl="0" fontAlgn="base">
        <a:spcBef>
          <a:spcPct val="0"/>
        </a:spcBef>
        <a:spcAft>
          <a:spcPct val="0"/>
        </a:spcAft>
        <a:defRPr sz="3200">
          <a:solidFill>
            <a:srgbClr val="A6A6A6"/>
          </a:solidFill>
          <a:latin typeface="Arial" charset="0"/>
          <a:ea typeface="ヒラギノ角ゴ Pro W3"/>
          <a:cs typeface="Arial" charset="0"/>
        </a:defRPr>
      </a:lvl9pPr>
    </p:titleStyle>
    <p:bodyStyle>
      <a:lvl1pPr marL="307975" indent="-615950" algn="l" defTabSz="911225" rtl="0" eaLnBrk="0" fontAlgn="base" hangingPunct="0">
        <a:spcBef>
          <a:spcPct val="20000"/>
        </a:spcBef>
        <a:spcAft>
          <a:spcPct val="0"/>
        </a:spcAft>
        <a:buFont typeface="Arial" charset="0"/>
        <a:defRPr sz="2500" b="1">
          <a:solidFill>
            <a:schemeClr val="bg2"/>
          </a:solidFill>
          <a:latin typeface="+mn-lt"/>
          <a:ea typeface="+mn-ea"/>
          <a:cs typeface="+mn-cs"/>
        </a:defRPr>
      </a:lvl1pPr>
      <a:lvl2pPr algn="l" defTabSz="911225" rtl="0" eaLnBrk="0" fontAlgn="base" hangingPunct="0">
        <a:spcBef>
          <a:spcPct val="20000"/>
        </a:spcBef>
        <a:spcAft>
          <a:spcPct val="0"/>
        </a:spcAft>
        <a:buFont typeface="Arial" charset="0"/>
        <a:defRPr sz="2200" b="1">
          <a:solidFill>
            <a:schemeClr val="tx1"/>
          </a:solidFill>
          <a:latin typeface="+mn-lt"/>
          <a:ea typeface="+mn-ea"/>
          <a:cs typeface="+mn-cs"/>
        </a:defRPr>
      </a:lvl2pPr>
      <a:lvl3pPr marL="258763" indent="-141288" algn="l" defTabSz="911225" rtl="0" eaLnBrk="0" fontAlgn="base" hangingPunct="0">
        <a:spcBef>
          <a:spcPct val="20000"/>
        </a:spcBef>
        <a:spcAft>
          <a:spcPct val="0"/>
        </a:spcAft>
        <a:buFont typeface="Arial" charset="0"/>
        <a:buChar char="•"/>
        <a:tabLst>
          <a:tab pos="327025" algn="l"/>
        </a:tabLst>
        <a:defRPr sz="2200">
          <a:solidFill>
            <a:schemeClr val="tx1"/>
          </a:solidFill>
          <a:latin typeface="+mn-lt"/>
          <a:ea typeface="+mn-ea"/>
          <a:cs typeface="+mn-cs"/>
        </a:defRPr>
      </a:lvl3pPr>
      <a:lvl4pPr marL="465138" indent="-139700" algn="l" defTabSz="911225" rtl="0" eaLnBrk="0" fontAlgn="base" hangingPunct="0">
        <a:spcBef>
          <a:spcPct val="20000"/>
        </a:spcBef>
        <a:spcAft>
          <a:spcPct val="0"/>
        </a:spcAft>
        <a:buFont typeface="Arial" charset="0"/>
        <a:buChar char="•"/>
        <a:defRPr sz="2200">
          <a:solidFill>
            <a:schemeClr val="tx1"/>
          </a:solidFill>
          <a:latin typeface="+mn-lt"/>
          <a:ea typeface="+mn-ea"/>
          <a:cs typeface="+mn-cs"/>
        </a:defRPr>
      </a:lvl4pPr>
      <a:lvl5pPr marL="669925" indent="-147638" algn="l" defTabSz="911225" rtl="0" eaLnBrk="0" fontAlgn="base" hangingPunct="0">
        <a:spcBef>
          <a:spcPct val="20000"/>
        </a:spcBef>
        <a:spcAft>
          <a:spcPct val="0"/>
        </a:spcAft>
        <a:buFont typeface="Arial" charset="0"/>
        <a:buChar char="•"/>
        <a:defRPr sz="2200">
          <a:solidFill>
            <a:schemeClr val="tx1"/>
          </a:solidFill>
          <a:latin typeface="+mn-lt"/>
          <a:ea typeface="+mn-ea"/>
          <a:cs typeface="+mn-cs"/>
        </a:defRPr>
      </a:lvl5pPr>
      <a:lvl6pPr marL="11271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6pPr>
      <a:lvl7pPr marL="15843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7pPr>
      <a:lvl8pPr marL="20415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8pPr>
      <a:lvl9pPr marL="2498725" indent="-147638" algn="l" defTabSz="911225" rtl="0" fontAlgn="base">
        <a:spcBef>
          <a:spcPct val="20000"/>
        </a:spcBef>
        <a:spcAft>
          <a:spcPct val="0"/>
        </a:spcAft>
        <a:buFont typeface="Arial" charset="0"/>
        <a:buChar char="•"/>
        <a:defRPr sz="2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8.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Number Placeholder 13"/>
          <p:cNvSpPr>
            <a:spLocks noGrp="1"/>
          </p:cNvSpPr>
          <p:nvPr>
            <p:ph type="sldNum" sz="quarter" idx="10"/>
          </p:nvPr>
        </p:nvSpPr>
        <p:spPr>
          <a:noFill/>
        </p:spPr>
        <p:txBody>
          <a:bodyPr/>
          <a:lstStyle/>
          <a:p>
            <a:fld id="{A7D23356-2966-4477-A82C-72DD22325544}" type="slidenum">
              <a:rPr lang="en-US" smtClean="0"/>
              <a:pPr/>
              <a:t>1</a:t>
            </a:fld>
            <a:endParaRPr lang="en-US"/>
          </a:p>
        </p:txBody>
      </p:sp>
      <p:sp>
        <p:nvSpPr>
          <p:cNvPr id="64514" name="Footer Placeholder 12"/>
          <p:cNvSpPr>
            <a:spLocks noGrp="1"/>
          </p:cNvSpPr>
          <p:nvPr>
            <p:ph type="ftr" sz="quarter" idx="11"/>
          </p:nvPr>
        </p:nvSpPr>
        <p:spPr>
          <a:noFill/>
        </p:spPr>
        <p:txBody>
          <a:bodyPr/>
          <a:lstStyle/>
          <a:p>
            <a:r>
              <a:rPr lang="en-US" dirty="0"/>
              <a:t>NOT FOR CONSUMER USE.</a:t>
            </a:r>
          </a:p>
        </p:txBody>
      </p:sp>
      <p:sp>
        <p:nvSpPr>
          <p:cNvPr id="6148" name="Rectangle 5"/>
          <p:cNvSpPr>
            <a:spLocks noChangeArrowheads="1"/>
          </p:cNvSpPr>
          <p:nvPr/>
        </p:nvSpPr>
        <p:spPr bwMode="gray">
          <a:xfrm>
            <a:off x="1981200" y="1109840"/>
            <a:ext cx="7315200" cy="913368"/>
          </a:xfrm>
          <a:prstGeom prst="rect">
            <a:avLst/>
          </a:prstGeom>
          <a:noFill/>
          <a:ln w="9525">
            <a:noFill/>
            <a:miter lim="800000"/>
            <a:headEnd/>
            <a:tailEnd/>
          </a:ln>
        </p:spPr>
        <p:txBody>
          <a:bodyPr lIns="0" tIns="0" rIns="0" bIns="0"/>
          <a:lstStyle/>
          <a:p>
            <a:pPr>
              <a:defRPr/>
            </a:pPr>
            <a:br>
              <a:rPr lang="en-US" sz="2000" b="1" dirty="0">
                <a:solidFill>
                  <a:schemeClr val="bg1"/>
                </a:solidFill>
                <a:effectLst>
                  <a:outerShdw blurRad="38100" dist="38100" dir="2700000" algn="tl">
                    <a:srgbClr val="000000"/>
                  </a:outerShdw>
                </a:effectLst>
                <a:ea typeface="ＭＳ Ｐゴシック" pitchFamily="-128" charset="-128"/>
                <a:cs typeface="+mn-cs"/>
              </a:rPr>
            </a:br>
            <a:r>
              <a:rPr lang="en-US" b="1" dirty="0">
                <a:solidFill>
                  <a:schemeClr val="accent1"/>
                </a:solidFill>
                <a:effectLst>
                  <a:outerShdw blurRad="38100" dist="38100" dir="2700000" algn="tl">
                    <a:srgbClr val="000000"/>
                  </a:outerShdw>
                </a:effectLst>
                <a:ea typeface="ＭＳ Ｐゴシック" pitchFamily="-128" charset="-128"/>
                <a:cs typeface="+mn-cs"/>
              </a:rPr>
              <a:t>Business Succession Planning</a:t>
            </a:r>
            <a:r>
              <a:rPr lang="en-US" b="1" u="sng" dirty="0">
                <a:solidFill>
                  <a:schemeClr val="bg1"/>
                </a:solidFill>
                <a:ea typeface="ＭＳ Ｐゴシック" pitchFamily="-128" charset="-128"/>
                <a:cs typeface="+mn-cs"/>
              </a:rPr>
              <a:t> </a:t>
            </a:r>
          </a:p>
        </p:txBody>
      </p:sp>
      <p:sp>
        <p:nvSpPr>
          <p:cNvPr id="64516" name="Text Box 9"/>
          <p:cNvSpPr txBox="1">
            <a:spLocks noChangeArrowheads="1"/>
          </p:cNvSpPr>
          <p:nvPr/>
        </p:nvSpPr>
        <p:spPr bwMode="auto">
          <a:xfrm>
            <a:off x="2128631" y="1900083"/>
            <a:ext cx="5595730" cy="369332"/>
          </a:xfrm>
          <a:prstGeom prst="rect">
            <a:avLst/>
          </a:prstGeom>
          <a:noFill/>
          <a:ln w="9525">
            <a:noFill/>
            <a:miter lim="800000"/>
            <a:headEnd/>
            <a:tailEnd/>
          </a:ln>
        </p:spPr>
        <p:txBody>
          <a:bodyPr wrap="square">
            <a:spAutoFit/>
          </a:bodyPr>
          <a:lstStyle/>
          <a:p>
            <a:pPr eaLnBrk="0" hangingPunct="0">
              <a:spcBef>
                <a:spcPct val="50000"/>
              </a:spcBef>
            </a:pPr>
            <a:r>
              <a:rPr lang="en-US" sz="1800" i="1" dirty="0">
                <a:solidFill>
                  <a:schemeClr val="bg1"/>
                </a:solidFill>
                <a:cs typeface="Arial" charset="0"/>
              </a:rPr>
              <a:t>Protecting the family legacy using life insurance</a:t>
            </a:r>
          </a:p>
        </p:txBody>
      </p:sp>
      <p:sp>
        <p:nvSpPr>
          <p:cNvPr id="64517" name="Rectangle 10"/>
          <p:cNvSpPr>
            <a:spLocks noChangeArrowheads="1"/>
          </p:cNvSpPr>
          <p:nvPr/>
        </p:nvSpPr>
        <p:spPr bwMode="auto">
          <a:xfrm>
            <a:off x="1066800" y="2602974"/>
            <a:ext cx="5562600" cy="1892826"/>
          </a:xfrm>
          <a:prstGeom prst="rect">
            <a:avLst/>
          </a:prstGeom>
          <a:noFill/>
          <a:ln w="9525">
            <a:noFill/>
            <a:miter lim="800000"/>
            <a:headEnd/>
            <a:tailEnd/>
          </a:ln>
        </p:spPr>
        <p:txBody>
          <a:bodyPr wrap="square">
            <a:spAutoFit/>
          </a:bodyPr>
          <a:lstStyle/>
          <a:p>
            <a:r>
              <a:rPr lang="en-US" sz="1300" cap="all" dirty="0">
                <a:latin typeface="PrudentialModern Med" pitchFamily="2" charset="0"/>
              </a:rPr>
              <a:t>Presented by:</a:t>
            </a:r>
            <a:endParaRPr lang="en-US" sz="1300" dirty="0"/>
          </a:p>
          <a:p>
            <a:r>
              <a:rPr lang="en-US" sz="1300" dirty="0"/>
              <a:t>[Joe Sample,][Designations per field stationery guidelines]</a:t>
            </a:r>
          </a:p>
          <a:p>
            <a:r>
              <a:rPr lang="en-US" sz="1300" dirty="0"/>
              <a:t>[Company Approved Title]</a:t>
            </a:r>
          </a:p>
          <a:p>
            <a:r>
              <a:rPr lang="en-US" sz="1300" dirty="0"/>
              <a:t>[Firm Name] </a:t>
            </a:r>
          </a:p>
          <a:p>
            <a:r>
              <a:rPr lang="en-US" sz="1300" dirty="0"/>
              <a:t>[The Prudential Insurance Company of America]</a:t>
            </a:r>
          </a:p>
          <a:p>
            <a:r>
              <a:rPr lang="en-US" sz="1300" dirty="0"/>
              <a:t>[1234 Main Street, Suite 1,][Anywhere], [ST] [12345]</a:t>
            </a:r>
          </a:p>
          <a:p>
            <a:r>
              <a:rPr lang="en-US" sz="1300" dirty="0"/>
              <a:t>[in required states] [&lt;ST&gt; Insurance License Number &lt;1234567890&gt;]</a:t>
            </a:r>
          </a:p>
          <a:p>
            <a:r>
              <a:rPr lang="en-US" sz="1300" dirty="0"/>
              <a:t>[Phone] [123-123-1234]</a:t>
            </a:r>
          </a:p>
          <a:p>
            <a:r>
              <a:rPr lang="en-US" sz="1300" dirty="0"/>
              <a:t>[joe.sample@prudential.com]</a:t>
            </a:r>
          </a:p>
        </p:txBody>
      </p:sp>
      <p:sp>
        <p:nvSpPr>
          <p:cNvPr id="7" name="TextBox 6"/>
          <p:cNvSpPr txBox="1"/>
          <p:nvPr/>
        </p:nvSpPr>
        <p:spPr>
          <a:xfrm>
            <a:off x="-399222" y="6037421"/>
            <a:ext cx="3124200" cy="246221"/>
          </a:xfrm>
          <a:prstGeom prst="rect">
            <a:avLst/>
          </a:prstGeom>
          <a:noFill/>
        </p:spPr>
        <p:txBody>
          <a:bodyPr wrap="square" rtlCol="0">
            <a:spAutoFit/>
          </a:bodyPr>
          <a:lstStyle/>
          <a:p>
            <a:pPr algn="ctr"/>
            <a:r>
              <a:rPr lang="en-US" sz="900" dirty="0"/>
              <a:t> 1001033-00002-00 E</a:t>
            </a:r>
            <a:r>
              <a:rPr lang="en-US" sz="1000" dirty="0"/>
              <a:t>d. 10/2019</a:t>
            </a:r>
          </a:p>
        </p:txBody>
      </p:sp>
      <p:sp>
        <p:nvSpPr>
          <p:cNvPr id="10" name="Rectangle 9"/>
          <p:cNvSpPr/>
          <p:nvPr/>
        </p:nvSpPr>
        <p:spPr>
          <a:xfrm>
            <a:off x="152400" y="5822456"/>
            <a:ext cx="6477000" cy="246221"/>
          </a:xfrm>
          <a:prstGeom prst="rect">
            <a:avLst/>
          </a:prstGeom>
        </p:spPr>
        <p:txBody>
          <a:bodyPr wrap="square">
            <a:spAutoFit/>
          </a:bodyPr>
          <a:lstStyle/>
          <a:p>
            <a:pPr marL="119063" lvl="2" indent="12700">
              <a:spcBef>
                <a:spcPts val="0"/>
              </a:spcBef>
              <a:spcAft>
                <a:spcPts val="600"/>
              </a:spcAft>
              <a:buNone/>
              <a:tabLst/>
            </a:pPr>
            <a:r>
              <a:rPr lang="en-US" sz="1000" b="0" dirty="0">
                <a:latin typeface="+mn-lt"/>
                <a:ea typeface="Verdana" pitchFamily="34" charset="0"/>
                <a:cs typeface="Verdana" pitchFamily="34" charset="0"/>
              </a:rPr>
              <a:t>  © 2019 Prudential Financial, Inc. and its</a:t>
            </a:r>
            <a:r>
              <a:rPr lang="en-US" sz="1000" b="0" dirty="0">
                <a:latin typeface="+mn-lt"/>
              </a:rPr>
              <a:t>.</a:t>
            </a:r>
            <a:r>
              <a:rPr lang="en-US" sz="1000" dirty="0">
                <a:latin typeface="+mn-lt"/>
                <a:ea typeface="Verdana" pitchFamily="34" charset="0"/>
                <a:cs typeface="Verdana" pitchFamily="34" charset="0"/>
              </a:rPr>
              <a:t> related entities</a:t>
            </a:r>
            <a:endParaRPr lang="en-US" sz="1000" b="0"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424885"/>
            <a:ext cx="5021952" cy="461665"/>
          </a:xfrm>
          <a:prstGeom prst="rect">
            <a:avLst/>
          </a:prstGeom>
          <a:noFill/>
        </p:spPr>
        <p:txBody>
          <a:bodyPr wrap="none" rtlCol="0">
            <a:spAutoFit/>
          </a:bodyPr>
          <a:lstStyle/>
          <a:p>
            <a:r>
              <a:rPr lang="en-US" sz="2400" dirty="0"/>
              <a:t>Two Important Rules To Remember</a:t>
            </a:r>
          </a:p>
        </p:txBody>
      </p:sp>
      <p:sp>
        <p:nvSpPr>
          <p:cNvPr id="25" name="TextBox 24"/>
          <p:cNvSpPr txBox="1"/>
          <p:nvPr/>
        </p:nvSpPr>
        <p:spPr>
          <a:xfrm>
            <a:off x="5954076" y="2209573"/>
            <a:ext cx="1535741" cy="1107996"/>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sz="2200" dirty="0"/>
              <a:t>Transfer for</a:t>
            </a:r>
          </a:p>
          <a:p>
            <a:r>
              <a:rPr lang="en-US" sz="2200" dirty="0">
                <a:solidFill>
                  <a:schemeClr val="accent1"/>
                </a:solidFill>
              </a:rPr>
              <a:t>Value</a:t>
            </a:r>
          </a:p>
          <a:p>
            <a:endParaRPr lang="en-US" sz="2200" dirty="0">
              <a:solidFill>
                <a:schemeClr val="accent1"/>
              </a:solidFill>
            </a:endParaRPr>
          </a:p>
        </p:txBody>
      </p:sp>
      <p:sp>
        <p:nvSpPr>
          <p:cNvPr id="32" name="TextBox 31"/>
          <p:cNvSpPr txBox="1"/>
          <p:nvPr/>
        </p:nvSpPr>
        <p:spPr>
          <a:xfrm>
            <a:off x="1001662" y="2213719"/>
            <a:ext cx="2219069" cy="769441"/>
          </a:xfrm>
          <a:prstGeom prst="rect">
            <a:avLst/>
          </a:prstGeom>
          <a:noFill/>
        </p:spPr>
        <p:txBody>
          <a:bodyPr wrap="none" rtlCol="0">
            <a:spAutoFit/>
          </a:bodyPr>
          <a:lstStyle/>
          <a:p>
            <a:pPr algn="ctr"/>
            <a:r>
              <a:rPr lang="en-US" sz="2200" dirty="0">
                <a:latin typeface="Corbel" panose="020B0503020204020204" pitchFamily="34" charset="0"/>
              </a:rPr>
              <a:t>Notice &amp; Consent</a:t>
            </a:r>
          </a:p>
          <a:p>
            <a:pPr algn="ctr"/>
            <a:r>
              <a:rPr lang="en-US" sz="2200" dirty="0">
                <a:solidFill>
                  <a:schemeClr val="accent1"/>
                </a:solidFill>
                <a:latin typeface="Corbel" panose="020B0503020204020204" pitchFamily="34" charset="0"/>
              </a:rPr>
              <a:t>Rules 101(j)</a:t>
            </a:r>
          </a:p>
        </p:txBody>
      </p:sp>
      <p:cxnSp>
        <p:nvCxnSpPr>
          <p:cNvPr id="44" name="Straight Connector 43"/>
          <p:cNvCxnSpPr/>
          <p:nvPr/>
        </p:nvCxnSpPr>
        <p:spPr>
          <a:xfrm>
            <a:off x="1066800" y="2148177"/>
            <a:ext cx="2099981"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001662" y="3005929"/>
            <a:ext cx="2099981"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914400" y="3799426"/>
            <a:ext cx="3113138" cy="1600438"/>
          </a:xfrm>
          <a:prstGeom prst="rect">
            <a:avLst/>
          </a:prstGeom>
          <a:noFill/>
        </p:spPr>
        <p:txBody>
          <a:bodyPr wrap="square" rtlCol="0">
            <a:spAutoFit/>
          </a:bodyPr>
          <a:lstStyle/>
          <a:p>
            <a:r>
              <a:rPr lang="en-US" sz="1400" b="1" dirty="0">
                <a:latin typeface="Corbel" panose="020B0503020204020204" pitchFamily="34" charset="0"/>
              </a:rPr>
              <a:t>IRC 101(j) </a:t>
            </a:r>
            <a:r>
              <a:rPr lang="en-US" sz="1400" dirty="0">
                <a:latin typeface="Corbel" panose="020B0503020204020204" pitchFamily="34" charset="0"/>
              </a:rPr>
              <a:t>Death Benefits from employer-owned life insurance contracts are subject to income taxes-- in excess of premiums and other amounts paid-- UNLESS the notice &amp; consent requirements are satisfied by the employer</a:t>
            </a:r>
          </a:p>
        </p:txBody>
      </p:sp>
      <p:cxnSp>
        <p:nvCxnSpPr>
          <p:cNvPr id="6" name="Straight Connector 5"/>
          <p:cNvCxnSpPr/>
          <p:nvPr/>
        </p:nvCxnSpPr>
        <p:spPr>
          <a:xfrm>
            <a:off x="1905000" y="3200400"/>
            <a:ext cx="0" cy="4174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721946" y="3158731"/>
            <a:ext cx="0" cy="4174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808009" y="2148177"/>
            <a:ext cx="2099981"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808009" y="2986377"/>
            <a:ext cx="2099981"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638800" y="3786596"/>
            <a:ext cx="3031192" cy="954107"/>
          </a:xfrm>
          <a:prstGeom prst="rect">
            <a:avLst/>
          </a:prstGeom>
          <a:noFill/>
        </p:spPr>
        <p:txBody>
          <a:bodyPr wrap="square" rtlCol="0">
            <a:spAutoFit/>
          </a:bodyPr>
          <a:lstStyle/>
          <a:p>
            <a:r>
              <a:rPr lang="en-US" sz="1400" b="1" dirty="0">
                <a:latin typeface="Corbel" panose="020B0503020204020204" pitchFamily="34" charset="0"/>
              </a:rPr>
              <a:t>General Rule</a:t>
            </a:r>
            <a:r>
              <a:rPr lang="en-US" sz="1400" dirty="0">
                <a:latin typeface="Corbel" panose="020B0503020204020204" pitchFamily="34" charset="0"/>
              </a:rPr>
              <a:t>: Life Insurance proceeds are tax free UNLESS the policy has been transferred for a valuable consideration. </a:t>
            </a:r>
          </a:p>
        </p:txBody>
      </p:sp>
      <p:pic>
        <p:nvPicPr>
          <p:cNvPr id="2" name="Picture 1">
            <a:extLst>
              <a:ext uri="{FF2B5EF4-FFF2-40B4-BE49-F238E27FC236}">
                <a16:creationId xmlns:a16="http://schemas.microsoft.com/office/drawing/2014/main" id="{74533338-5F3A-4254-97BA-51DB57C8724D}"/>
              </a:ext>
            </a:extLst>
          </p:cNvPr>
          <p:cNvPicPr>
            <a:picLocks noChangeAspect="1"/>
          </p:cNvPicPr>
          <p:nvPr/>
        </p:nvPicPr>
        <p:blipFill>
          <a:blip r:embed="rId3"/>
          <a:stretch>
            <a:fillRect/>
          </a:stretch>
        </p:blipFill>
        <p:spPr>
          <a:xfrm>
            <a:off x="507809" y="6097853"/>
            <a:ext cx="1603387" cy="432854"/>
          </a:xfrm>
          <a:prstGeom prst="rect">
            <a:avLst/>
          </a:prstGeom>
        </p:spPr>
      </p:pic>
      <p:sp>
        <p:nvSpPr>
          <p:cNvPr id="3" name="Rectangle 2">
            <a:extLst>
              <a:ext uri="{FF2B5EF4-FFF2-40B4-BE49-F238E27FC236}">
                <a16:creationId xmlns:a16="http://schemas.microsoft.com/office/drawing/2014/main" id="{E102CF58-4B8D-4264-B7B7-BB925D2E6051}"/>
              </a:ext>
            </a:extLst>
          </p:cNvPr>
          <p:cNvSpPr/>
          <p:nvPr/>
        </p:nvSpPr>
        <p:spPr>
          <a:xfrm>
            <a:off x="155995" y="6112088"/>
            <a:ext cx="300082" cy="215444"/>
          </a:xfrm>
          <a:prstGeom prst="rect">
            <a:avLst/>
          </a:prstGeom>
        </p:spPr>
        <p:txBody>
          <a:bodyPr wrap="none">
            <a:spAutoFit/>
          </a:bodyPr>
          <a:lstStyle/>
          <a:p>
            <a:r>
              <a:rPr lang="en-US" sz="800" dirty="0"/>
              <a:t>11</a:t>
            </a:r>
          </a:p>
        </p:txBody>
      </p:sp>
    </p:spTree>
    <p:extLst>
      <p:ext uri="{BB962C8B-B14F-4D97-AF65-F5344CB8AC3E}">
        <p14:creationId xmlns:p14="http://schemas.microsoft.com/office/powerpoint/2010/main" val="88530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424885"/>
            <a:ext cx="2666114" cy="461665"/>
          </a:xfrm>
          <a:prstGeom prst="rect">
            <a:avLst/>
          </a:prstGeom>
          <a:noFill/>
        </p:spPr>
        <p:txBody>
          <a:bodyPr wrap="none" rtlCol="0">
            <a:spAutoFit/>
          </a:bodyPr>
          <a:lstStyle/>
          <a:p>
            <a:r>
              <a:rPr lang="en-US" sz="2400" dirty="0"/>
              <a:t>Notice &amp; Consent </a:t>
            </a:r>
          </a:p>
        </p:txBody>
      </p:sp>
      <p:sp>
        <p:nvSpPr>
          <p:cNvPr id="32" name="TextBox 31"/>
          <p:cNvSpPr txBox="1"/>
          <p:nvPr/>
        </p:nvSpPr>
        <p:spPr>
          <a:xfrm>
            <a:off x="2982862" y="1589542"/>
            <a:ext cx="2219069" cy="769441"/>
          </a:xfrm>
          <a:prstGeom prst="rect">
            <a:avLst/>
          </a:prstGeom>
          <a:noFill/>
        </p:spPr>
        <p:txBody>
          <a:bodyPr wrap="none" rtlCol="0">
            <a:spAutoFit/>
          </a:bodyPr>
          <a:lstStyle/>
          <a:p>
            <a:pPr algn="ctr"/>
            <a:r>
              <a:rPr lang="en-US" sz="2200" dirty="0">
                <a:latin typeface="Corbel" panose="020B0503020204020204" pitchFamily="34" charset="0"/>
              </a:rPr>
              <a:t>Notice &amp; Consent</a:t>
            </a:r>
          </a:p>
          <a:p>
            <a:pPr algn="ctr"/>
            <a:r>
              <a:rPr lang="en-US" sz="2200" dirty="0">
                <a:solidFill>
                  <a:schemeClr val="accent1"/>
                </a:solidFill>
                <a:latin typeface="Corbel" panose="020B0503020204020204" pitchFamily="34" charset="0"/>
              </a:rPr>
              <a:t>Rules 101(j)</a:t>
            </a:r>
          </a:p>
        </p:txBody>
      </p:sp>
      <p:cxnSp>
        <p:nvCxnSpPr>
          <p:cNvPr id="44" name="Straight Connector 43"/>
          <p:cNvCxnSpPr/>
          <p:nvPr/>
        </p:nvCxnSpPr>
        <p:spPr>
          <a:xfrm>
            <a:off x="3048000" y="1524000"/>
            <a:ext cx="2099981"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982862" y="2381752"/>
            <a:ext cx="2099981"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092396" y="3414970"/>
            <a:ext cx="0" cy="417431"/>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8601" y="3908999"/>
            <a:ext cx="2514600" cy="2308324"/>
          </a:xfrm>
          <a:prstGeom prst="rect">
            <a:avLst/>
          </a:prstGeom>
          <a:noFill/>
        </p:spPr>
        <p:txBody>
          <a:bodyPr wrap="square" rtlCol="0">
            <a:spAutoFit/>
          </a:bodyPr>
          <a:lstStyle/>
          <a:p>
            <a:r>
              <a:rPr lang="en-US" sz="1600" dirty="0">
                <a:solidFill>
                  <a:schemeClr val="accent1"/>
                </a:solidFill>
                <a:latin typeface="Corbel" panose="020B0503020204020204" pitchFamily="34" charset="0"/>
              </a:rPr>
              <a:t>1. </a:t>
            </a:r>
            <a:r>
              <a:rPr lang="en-US" sz="1600" dirty="0">
                <a:latin typeface="Corbel" panose="020B0503020204020204" pitchFamily="34" charset="0"/>
              </a:rPr>
              <a:t>is notified in writing that the policyholder intends to insure the employee’s life and the maximum face amount for which the employee could be insured at the time the contract was issued,</a:t>
            </a:r>
          </a:p>
          <a:p>
            <a:endParaRPr lang="en-US" sz="1600" dirty="0">
              <a:latin typeface="Corbel" panose="020B0503020204020204" pitchFamily="34" charset="0"/>
            </a:endParaRPr>
          </a:p>
        </p:txBody>
      </p:sp>
      <p:sp>
        <p:nvSpPr>
          <p:cNvPr id="3" name="TextBox 2"/>
          <p:cNvSpPr txBox="1"/>
          <p:nvPr/>
        </p:nvSpPr>
        <p:spPr>
          <a:xfrm>
            <a:off x="3123314" y="3932783"/>
            <a:ext cx="2575257" cy="1569660"/>
          </a:xfrm>
          <a:prstGeom prst="rect">
            <a:avLst/>
          </a:prstGeom>
          <a:noFill/>
        </p:spPr>
        <p:txBody>
          <a:bodyPr wrap="square" rtlCol="0">
            <a:spAutoFit/>
          </a:bodyPr>
          <a:lstStyle/>
          <a:p>
            <a:r>
              <a:rPr lang="en-US" sz="1600" dirty="0">
                <a:solidFill>
                  <a:schemeClr val="accent1"/>
                </a:solidFill>
              </a:rPr>
              <a:t>2</a:t>
            </a:r>
            <a:r>
              <a:rPr lang="en-US" sz="1600" dirty="0"/>
              <a:t>. </a:t>
            </a:r>
            <a:r>
              <a:rPr lang="en-US" sz="1600" dirty="0">
                <a:latin typeface="Corbel" panose="020B0503020204020204" pitchFamily="34" charset="0"/>
              </a:rPr>
              <a:t>provides written consent to being insured under the contract and that such coverage may continue after the insured terminates employment, and</a:t>
            </a:r>
          </a:p>
        </p:txBody>
      </p:sp>
      <p:cxnSp>
        <p:nvCxnSpPr>
          <p:cNvPr id="10" name="Straight Connector 9"/>
          <p:cNvCxnSpPr/>
          <p:nvPr/>
        </p:nvCxnSpPr>
        <p:spPr>
          <a:xfrm>
            <a:off x="1143000" y="3414971"/>
            <a:ext cx="0" cy="4174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19999" y="3400940"/>
            <a:ext cx="0" cy="417431"/>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324600" y="3832402"/>
            <a:ext cx="2590799" cy="1569660"/>
          </a:xfrm>
          <a:prstGeom prst="rect">
            <a:avLst/>
          </a:prstGeom>
          <a:noFill/>
        </p:spPr>
        <p:txBody>
          <a:bodyPr wrap="square" rtlCol="0">
            <a:spAutoFit/>
          </a:bodyPr>
          <a:lstStyle/>
          <a:p>
            <a:r>
              <a:rPr lang="en-US" sz="1600" dirty="0">
                <a:solidFill>
                  <a:schemeClr val="accent1"/>
                </a:solidFill>
              </a:rPr>
              <a:t>3.</a:t>
            </a:r>
            <a:r>
              <a:rPr lang="en-US" sz="1600" dirty="0"/>
              <a:t> </a:t>
            </a:r>
            <a:r>
              <a:rPr lang="en-US" sz="1600" dirty="0">
                <a:latin typeface="Corbel" panose="020B0503020204020204" pitchFamily="34" charset="0"/>
              </a:rPr>
              <a:t>is informed in writing that the policyholder (or a related party) will be a beneficiary of any proceeds payable upon the death of the employee.</a:t>
            </a:r>
          </a:p>
        </p:txBody>
      </p:sp>
      <p:sp>
        <p:nvSpPr>
          <p:cNvPr id="8" name="Rectangle 7"/>
          <p:cNvSpPr/>
          <p:nvPr/>
        </p:nvSpPr>
        <p:spPr>
          <a:xfrm>
            <a:off x="571501" y="2377142"/>
            <a:ext cx="8000997" cy="338554"/>
          </a:xfrm>
          <a:prstGeom prst="rect">
            <a:avLst/>
          </a:prstGeom>
        </p:spPr>
        <p:txBody>
          <a:bodyPr wrap="square">
            <a:spAutoFit/>
          </a:bodyPr>
          <a:lstStyle/>
          <a:p>
            <a:pPr marL="300038" indent="-300038"/>
            <a:r>
              <a:rPr lang="en-US" sz="1600" b="1" dirty="0">
                <a:latin typeface="Corbel" panose="020B0503020204020204" pitchFamily="34" charset="0"/>
              </a:rPr>
              <a:t>Notice and consent is generally satisfied if, </a:t>
            </a:r>
            <a:r>
              <a:rPr lang="en-US" sz="1600" b="1" u="sng" dirty="0">
                <a:latin typeface="Corbel" panose="020B0503020204020204" pitchFamily="34" charset="0"/>
              </a:rPr>
              <a:t>before  the contract is issued</a:t>
            </a:r>
            <a:r>
              <a:rPr lang="en-US" sz="1600" b="1" dirty="0">
                <a:latin typeface="Corbel" panose="020B0503020204020204" pitchFamily="34" charset="0"/>
              </a:rPr>
              <a:t>, the employee:</a:t>
            </a:r>
          </a:p>
        </p:txBody>
      </p:sp>
      <p:cxnSp>
        <p:nvCxnSpPr>
          <p:cNvPr id="13" name="Straight Connector 12"/>
          <p:cNvCxnSpPr/>
          <p:nvPr/>
        </p:nvCxnSpPr>
        <p:spPr>
          <a:xfrm>
            <a:off x="1143000" y="3400940"/>
            <a:ext cx="64769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092396" y="2983509"/>
            <a:ext cx="0" cy="417431"/>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DF9152A2-1F71-409B-BBAC-188C0CDA426F}"/>
              </a:ext>
            </a:extLst>
          </p:cNvPr>
          <p:cNvPicPr>
            <a:picLocks noChangeAspect="1"/>
          </p:cNvPicPr>
          <p:nvPr/>
        </p:nvPicPr>
        <p:blipFill>
          <a:blip r:embed="rId3"/>
          <a:stretch>
            <a:fillRect/>
          </a:stretch>
        </p:blipFill>
        <p:spPr>
          <a:xfrm>
            <a:off x="641075" y="6217323"/>
            <a:ext cx="1603387" cy="432854"/>
          </a:xfrm>
          <a:prstGeom prst="rect">
            <a:avLst/>
          </a:prstGeom>
        </p:spPr>
      </p:pic>
      <p:sp>
        <p:nvSpPr>
          <p:cNvPr id="15" name="Rectangle 14">
            <a:extLst>
              <a:ext uri="{FF2B5EF4-FFF2-40B4-BE49-F238E27FC236}">
                <a16:creationId xmlns:a16="http://schemas.microsoft.com/office/drawing/2014/main" id="{F38B64A1-5973-4CF7-8E63-6FCEE099EEBF}"/>
              </a:ext>
            </a:extLst>
          </p:cNvPr>
          <p:cNvSpPr/>
          <p:nvPr/>
        </p:nvSpPr>
        <p:spPr>
          <a:xfrm>
            <a:off x="176226" y="6266377"/>
            <a:ext cx="300082" cy="215444"/>
          </a:xfrm>
          <a:prstGeom prst="rect">
            <a:avLst/>
          </a:prstGeom>
        </p:spPr>
        <p:txBody>
          <a:bodyPr wrap="none">
            <a:spAutoFit/>
          </a:bodyPr>
          <a:lstStyle/>
          <a:p>
            <a:r>
              <a:rPr lang="en-US" sz="800" dirty="0"/>
              <a:t>12</a:t>
            </a:r>
          </a:p>
        </p:txBody>
      </p:sp>
    </p:spTree>
    <p:extLst>
      <p:ext uri="{BB962C8B-B14F-4D97-AF65-F5344CB8AC3E}">
        <p14:creationId xmlns:p14="http://schemas.microsoft.com/office/powerpoint/2010/main" val="3419863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424885"/>
            <a:ext cx="2716834" cy="461665"/>
          </a:xfrm>
          <a:prstGeom prst="rect">
            <a:avLst/>
          </a:prstGeom>
          <a:noFill/>
        </p:spPr>
        <p:txBody>
          <a:bodyPr wrap="none" rtlCol="0">
            <a:spAutoFit/>
          </a:bodyPr>
          <a:lstStyle/>
          <a:p>
            <a:r>
              <a:rPr lang="en-US" sz="2400" dirty="0"/>
              <a:t>Transfer For Value</a:t>
            </a:r>
          </a:p>
        </p:txBody>
      </p:sp>
      <p:sp>
        <p:nvSpPr>
          <p:cNvPr id="8" name="TextBox 7"/>
          <p:cNvSpPr txBox="1"/>
          <p:nvPr/>
        </p:nvSpPr>
        <p:spPr>
          <a:xfrm>
            <a:off x="3270267" y="1423494"/>
            <a:ext cx="1535741" cy="1107996"/>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sz="2200" dirty="0"/>
              <a:t>Transfer for</a:t>
            </a:r>
          </a:p>
          <a:p>
            <a:r>
              <a:rPr lang="en-US" sz="2200" dirty="0">
                <a:solidFill>
                  <a:schemeClr val="accent1"/>
                </a:solidFill>
              </a:rPr>
              <a:t>Value (TFV)</a:t>
            </a:r>
          </a:p>
          <a:p>
            <a:endParaRPr lang="en-US" sz="2200" dirty="0">
              <a:solidFill>
                <a:schemeClr val="accent1"/>
              </a:solidFill>
            </a:endParaRPr>
          </a:p>
        </p:txBody>
      </p:sp>
      <p:cxnSp>
        <p:nvCxnSpPr>
          <p:cNvPr id="10" name="Straight Connector 9"/>
          <p:cNvCxnSpPr/>
          <p:nvPr/>
        </p:nvCxnSpPr>
        <p:spPr>
          <a:xfrm>
            <a:off x="3034323" y="1356842"/>
            <a:ext cx="2099981"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047537" y="2362200"/>
            <a:ext cx="2099981"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7230695" y="3154093"/>
            <a:ext cx="1957851" cy="1668149"/>
          </a:xfrm>
          <a:prstGeom prst="rect">
            <a:avLst/>
          </a:prstGeom>
        </p:spPr>
        <p:txBody>
          <a:bodyPr wrap="square">
            <a:spAutoFit/>
          </a:bodyPr>
          <a:lstStyle/>
          <a:p>
            <a:pPr marL="465138" lvl="1" eaLnBrk="1" hangingPunct="1">
              <a:lnSpc>
                <a:spcPct val="80000"/>
              </a:lnSpc>
            </a:pPr>
            <a:endParaRPr lang="en-US" sz="1600" dirty="0">
              <a:latin typeface="Corbel" panose="020B0503020204020204" pitchFamily="34" charset="0"/>
            </a:endParaRPr>
          </a:p>
          <a:p>
            <a:pPr marL="465138" lvl="1" eaLnBrk="1" hangingPunct="1">
              <a:lnSpc>
                <a:spcPct val="80000"/>
              </a:lnSpc>
            </a:pPr>
            <a:endParaRPr lang="en-US" sz="1600" dirty="0">
              <a:latin typeface="Corbel" panose="020B0503020204020204" pitchFamily="34" charset="0"/>
            </a:endParaRPr>
          </a:p>
          <a:p>
            <a:pPr marL="465138" lvl="1">
              <a:lnSpc>
                <a:spcPct val="80000"/>
              </a:lnSpc>
            </a:pPr>
            <a:endParaRPr lang="en-US" sz="1600" dirty="0">
              <a:solidFill>
                <a:schemeClr val="accent1"/>
              </a:solidFill>
              <a:latin typeface="Corbel" panose="020B0503020204020204" pitchFamily="34" charset="0"/>
            </a:endParaRPr>
          </a:p>
          <a:p>
            <a:pPr marL="465138" lvl="1">
              <a:lnSpc>
                <a:spcPct val="80000"/>
              </a:lnSpc>
            </a:pPr>
            <a:r>
              <a:rPr lang="en-US" sz="1600" dirty="0">
                <a:solidFill>
                  <a:schemeClr val="accent1"/>
                </a:solidFill>
                <a:latin typeface="Corbel" panose="020B0503020204020204" pitchFamily="34" charset="0"/>
              </a:rPr>
              <a:t>4.  </a:t>
            </a:r>
            <a:r>
              <a:rPr lang="en-US" sz="1600" dirty="0">
                <a:latin typeface="Corbel" panose="020B0503020204020204" pitchFamily="34" charset="0"/>
              </a:rPr>
              <a:t>Transfer from co-shareholder to insured in </a:t>
            </a:r>
            <a:r>
              <a:rPr lang="en-US" sz="1600" dirty="0">
                <a:solidFill>
                  <a:schemeClr val="accent1"/>
                </a:solidFill>
                <a:latin typeface="Corbel" panose="020B0503020204020204" pitchFamily="34" charset="0"/>
              </a:rPr>
              <a:t>NOT an exception</a:t>
            </a:r>
          </a:p>
        </p:txBody>
      </p:sp>
      <p:cxnSp>
        <p:nvCxnSpPr>
          <p:cNvPr id="12" name="Straight Connector 11"/>
          <p:cNvCxnSpPr/>
          <p:nvPr/>
        </p:nvCxnSpPr>
        <p:spPr>
          <a:xfrm>
            <a:off x="3289492" y="3165093"/>
            <a:ext cx="0" cy="4174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2000" y="3165093"/>
            <a:ext cx="0" cy="4174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209620" y="3154093"/>
            <a:ext cx="0" cy="417431"/>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52400" y="3825596"/>
            <a:ext cx="2437937" cy="1077218"/>
          </a:xfrm>
          <a:prstGeom prst="rect">
            <a:avLst/>
          </a:prstGeom>
          <a:noFill/>
        </p:spPr>
        <p:txBody>
          <a:bodyPr wrap="square" rtlCol="0">
            <a:spAutoFit/>
          </a:bodyPr>
          <a:lstStyle/>
          <a:p>
            <a:r>
              <a:rPr lang="en-US" sz="1600" dirty="0">
                <a:solidFill>
                  <a:schemeClr val="accent1"/>
                </a:solidFill>
                <a:latin typeface="Corbel" panose="020B0503020204020204" pitchFamily="34" charset="0"/>
              </a:rPr>
              <a:t>1. </a:t>
            </a:r>
            <a:r>
              <a:rPr lang="en-US" sz="1600" dirty="0">
                <a:latin typeface="Corbel" panose="020B0503020204020204" pitchFamily="34" charset="0"/>
              </a:rPr>
              <a:t>Switch from Cross Purchase to Stock Redemption- </a:t>
            </a:r>
            <a:r>
              <a:rPr lang="en-US" sz="1600" dirty="0">
                <a:solidFill>
                  <a:schemeClr val="accent1"/>
                </a:solidFill>
                <a:latin typeface="Corbel" panose="020B0503020204020204" pitchFamily="34" charset="0"/>
              </a:rPr>
              <a:t>no transfer for value issues</a:t>
            </a:r>
          </a:p>
        </p:txBody>
      </p:sp>
      <p:sp>
        <p:nvSpPr>
          <p:cNvPr id="18" name="TextBox 17"/>
          <p:cNvSpPr txBox="1"/>
          <p:nvPr/>
        </p:nvSpPr>
        <p:spPr>
          <a:xfrm>
            <a:off x="2438400" y="3822140"/>
            <a:ext cx="2437937" cy="1077218"/>
          </a:xfrm>
          <a:prstGeom prst="rect">
            <a:avLst/>
          </a:prstGeom>
          <a:noFill/>
        </p:spPr>
        <p:txBody>
          <a:bodyPr wrap="square" rtlCol="0">
            <a:spAutoFit/>
          </a:bodyPr>
          <a:lstStyle/>
          <a:p>
            <a:r>
              <a:rPr lang="en-US" sz="1600" dirty="0">
                <a:solidFill>
                  <a:schemeClr val="accent1"/>
                </a:solidFill>
                <a:latin typeface="Corbel" panose="020B0503020204020204" pitchFamily="34" charset="0"/>
              </a:rPr>
              <a:t>2. </a:t>
            </a:r>
            <a:r>
              <a:rPr lang="en-US" sz="1600" dirty="0">
                <a:latin typeface="Corbel" panose="020B0503020204020204" pitchFamily="34" charset="0"/>
              </a:rPr>
              <a:t>Switch from Stock Redemption to Cross Purchase- </a:t>
            </a:r>
            <a:r>
              <a:rPr lang="en-US" sz="1600" dirty="0">
                <a:solidFill>
                  <a:schemeClr val="accent1"/>
                </a:solidFill>
                <a:latin typeface="Corbel" panose="020B0503020204020204" pitchFamily="34" charset="0"/>
              </a:rPr>
              <a:t>transfer for value issues</a:t>
            </a:r>
          </a:p>
        </p:txBody>
      </p:sp>
      <p:sp>
        <p:nvSpPr>
          <p:cNvPr id="19" name="TextBox 18"/>
          <p:cNvSpPr txBox="1"/>
          <p:nvPr/>
        </p:nvSpPr>
        <p:spPr>
          <a:xfrm>
            <a:off x="4796448" y="3743223"/>
            <a:ext cx="3200400" cy="2308324"/>
          </a:xfrm>
          <a:prstGeom prst="rect">
            <a:avLst/>
          </a:prstGeom>
          <a:noFill/>
        </p:spPr>
        <p:txBody>
          <a:bodyPr wrap="square" rtlCol="0">
            <a:spAutoFit/>
          </a:bodyPr>
          <a:lstStyle/>
          <a:p>
            <a:r>
              <a:rPr lang="en-US" sz="1600" dirty="0">
                <a:solidFill>
                  <a:schemeClr val="accent1"/>
                </a:solidFill>
                <a:latin typeface="Corbel" panose="020B0503020204020204" pitchFamily="34" charset="0"/>
              </a:rPr>
              <a:t>3. </a:t>
            </a:r>
            <a:r>
              <a:rPr lang="en-US" sz="1600" dirty="0">
                <a:latin typeface="Corbel" panose="020B0503020204020204" pitchFamily="34" charset="0"/>
              </a:rPr>
              <a:t>Exceptions to TFV:</a:t>
            </a:r>
          </a:p>
          <a:p>
            <a:pPr marL="285750" indent="-285750">
              <a:buFontTx/>
              <a:buChar char="-"/>
            </a:pPr>
            <a:r>
              <a:rPr lang="en-US" sz="1600" dirty="0">
                <a:latin typeface="Corbel" panose="020B0503020204020204" pitchFamily="34" charset="0"/>
              </a:rPr>
              <a:t>Transfers </a:t>
            </a:r>
            <a:r>
              <a:rPr lang="en-US" sz="1600" dirty="0">
                <a:solidFill>
                  <a:schemeClr val="accent1"/>
                </a:solidFill>
                <a:latin typeface="Corbel" panose="020B0503020204020204" pitchFamily="34" charset="0"/>
              </a:rPr>
              <a:t>to Insured</a:t>
            </a:r>
          </a:p>
          <a:p>
            <a:pPr marL="285750" indent="-285750">
              <a:buFontTx/>
              <a:buChar char="-"/>
            </a:pPr>
            <a:r>
              <a:rPr lang="en-US" sz="1600" dirty="0">
                <a:latin typeface="Corbel" panose="020B0503020204020204" pitchFamily="34" charset="0"/>
              </a:rPr>
              <a:t>Transfers </a:t>
            </a:r>
            <a:r>
              <a:rPr lang="en-US" sz="1600" dirty="0">
                <a:solidFill>
                  <a:schemeClr val="accent1"/>
                </a:solidFill>
                <a:latin typeface="Corbel" panose="020B0503020204020204" pitchFamily="34" charset="0"/>
              </a:rPr>
              <a:t>to Partner/</a:t>
            </a:r>
          </a:p>
          <a:p>
            <a:r>
              <a:rPr lang="en-US" sz="1600" dirty="0">
                <a:solidFill>
                  <a:schemeClr val="accent1"/>
                </a:solidFill>
                <a:latin typeface="Corbel" panose="020B0503020204020204" pitchFamily="34" charset="0"/>
              </a:rPr>
              <a:t>       Partnership </a:t>
            </a:r>
            <a:r>
              <a:rPr lang="en-US" sz="1600" dirty="0">
                <a:latin typeface="Corbel" panose="020B0503020204020204" pitchFamily="34" charset="0"/>
              </a:rPr>
              <a:t>of insured</a:t>
            </a:r>
          </a:p>
          <a:p>
            <a:pPr marL="285750" indent="-285750">
              <a:buFontTx/>
              <a:buChar char="-"/>
            </a:pPr>
            <a:r>
              <a:rPr lang="en-US" sz="1600" dirty="0">
                <a:solidFill>
                  <a:schemeClr val="accent1"/>
                </a:solidFill>
                <a:latin typeface="Corbel" panose="020B0503020204020204" pitchFamily="34" charset="0"/>
              </a:rPr>
              <a:t>Transfer to Corp</a:t>
            </a:r>
            <a:r>
              <a:rPr lang="en-US" sz="1600" dirty="0">
                <a:latin typeface="Corbel" panose="020B0503020204020204" pitchFamily="34" charset="0"/>
              </a:rPr>
              <a:t>. of which the insured is an officer or shareholder</a:t>
            </a:r>
          </a:p>
          <a:p>
            <a:pPr marL="285750" indent="-285750">
              <a:buFontTx/>
              <a:buChar char="-"/>
            </a:pPr>
            <a:endParaRPr lang="en-US" sz="1600" dirty="0">
              <a:latin typeface="Corbel" panose="020B0503020204020204" pitchFamily="34" charset="0"/>
            </a:endParaRPr>
          </a:p>
          <a:p>
            <a:endParaRPr lang="en-US" sz="1600" dirty="0">
              <a:latin typeface="Corbel" panose="020B0503020204020204" pitchFamily="34" charset="0"/>
            </a:endParaRPr>
          </a:p>
        </p:txBody>
      </p:sp>
      <p:cxnSp>
        <p:nvCxnSpPr>
          <p:cNvPr id="20" name="Straight Connector 19"/>
          <p:cNvCxnSpPr/>
          <p:nvPr/>
        </p:nvCxnSpPr>
        <p:spPr>
          <a:xfrm>
            <a:off x="5943600" y="3165093"/>
            <a:ext cx="0" cy="4174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2" idx="0"/>
          </p:cNvCxnSpPr>
          <p:nvPr/>
        </p:nvCxnSpPr>
        <p:spPr>
          <a:xfrm>
            <a:off x="762000" y="3154093"/>
            <a:ext cx="7447621" cy="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04FE8C9B-060C-49C6-BF43-602DA9D38A06}"/>
              </a:ext>
            </a:extLst>
          </p:cNvPr>
          <p:cNvPicPr>
            <a:picLocks noChangeAspect="1"/>
          </p:cNvPicPr>
          <p:nvPr/>
        </p:nvPicPr>
        <p:blipFill>
          <a:blip r:embed="rId3"/>
          <a:stretch>
            <a:fillRect/>
          </a:stretch>
        </p:blipFill>
        <p:spPr>
          <a:xfrm>
            <a:off x="457200" y="6216688"/>
            <a:ext cx="1603387" cy="432854"/>
          </a:xfrm>
          <a:prstGeom prst="rect">
            <a:avLst/>
          </a:prstGeom>
        </p:spPr>
      </p:pic>
      <p:sp>
        <p:nvSpPr>
          <p:cNvPr id="5" name="Rectangle 4">
            <a:extLst>
              <a:ext uri="{FF2B5EF4-FFF2-40B4-BE49-F238E27FC236}">
                <a16:creationId xmlns:a16="http://schemas.microsoft.com/office/drawing/2014/main" id="{6B4D0984-8F1C-4460-BBBF-69E633B2FEDA}"/>
              </a:ext>
            </a:extLst>
          </p:cNvPr>
          <p:cNvSpPr/>
          <p:nvPr/>
        </p:nvSpPr>
        <p:spPr>
          <a:xfrm>
            <a:off x="0" y="6334780"/>
            <a:ext cx="300082" cy="215444"/>
          </a:xfrm>
          <a:prstGeom prst="rect">
            <a:avLst/>
          </a:prstGeom>
        </p:spPr>
        <p:txBody>
          <a:bodyPr wrap="none">
            <a:spAutoFit/>
          </a:bodyPr>
          <a:lstStyle/>
          <a:p>
            <a:r>
              <a:rPr lang="en-US" sz="800" dirty="0"/>
              <a:t>13</a:t>
            </a:r>
          </a:p>
        </p:txBody>
      </p:sp>
    </p:spTree>
    <p:extLst>
      <p:ext uri="{BB962C8B-B14F-4D97-AF65-F5344CB8AC3E}">
        <p14:creationId xmlns:p14="http://schemas.microsoft.com/office/powerpoint/2010/main" val="485895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Number Placeholder 2"/>
          <p:cNvSpPr>
            <a:spLocks noGrp="1"/>
          </p:cNvSpPr>
          <p:nvPr>
            <p:ph type="sldNum" sz="quarter" idx="10"/>
          </p:nvPr>
        </p:nvSpPr>
        <p:spPr>
          <a:noFill/>
        </p:spPr>
        <p:txBody>
          <a:bodyPr/>
          <a:lstStyle/>
          <a:p>
            <a:fld id="{3BDFBC83-D6C9-49E9-A49F-98F1D66A8B31}" type="slidenum">
              <a:rPr lang="en-US" smtClean="0"/>
              <a:pPr/>
              <a:t>13</a:t>
            </a:fld>
            <a:endParaRPr lang="en-US"/>
          </a:p>
        </p:txBody>
      </p:sp>
      <p:sp>
        <p:nvSpPr>
          <p:cNvPr id="84994" name="Footer Placeholder 12"/>
          <p:cNvSpPr>
            <a:spLocks noGrp="1"/>
          </p:cNvSpPr>
          <p:nvPr>
            <p:ph type="ftr" sz="quarter" idx="11"/>
          </p:nvPr>
        </p:nvSpPr>
        <p:spPr>
          <a:noFill/>
        </p:spPr>
        <p:txBody>
          <a:bodyPr/>
          <a:lstStyle/>
          <a:p>
            <a:r>
              <a:rPr lang="en-US"/>
              <a:t>NOT FOR CONSUMER USE.</a:t>
            </a:r>
          </a:p>
        </p:txBody>
      </p:sp>
      <p:sp>
        <p:nvSpPr>
          <p:cNvPr id="7" name="Slide Number Placeholder 1"/>
          <p:cNvSpPr txBox="1">
            <a:spLocks noGrp="1"/>
          </p:cNvSpPr>
          <p:nvPr/>
        </p:nvSpPr>
        <p:spPr bwMode="auto">
          <a:xfrm>
            <a:off x="436563" y="6156325"/>
            <a:ext cx="373062" cy="433388"/>
          </a:xfrm>
          <a:prstGeom prst="rect">
            <a:avLst/>
          </a:prstGeom>
          <a:noFill/>
          <a:ln>
            <a:miter lim="800000"/>
            <a:headEnd/>
            <a:tailEnd/>
          </a:ln>
        </p:spPr>
        <p:txBody>
          <a:bodyPr lIns="82030" tIns="41015" rIns="82030" bIns="41015" anchor="ctr"/>
          <a:lstStyle/>
          <a:p>
            <a:pPr defTabSz="820738">
              <a:defRPr/>
            </a:pPr>
            <a:fld id="{A343CE04-3FB2-45EC-B34F-B5B411354C46}" type="slidenum">
              <a:rPr lang="en-US" sz="1000" b="1">
                <a:solidFill>
                  <a:srgbClr val="504C4C"/>
                </a:solidFill>
                <a:latin typeface="Arial Narrow" pitchFamily="34" charset="0"/>
                <a:cs typeface="+mn-cs"/>
              </a:rPr>
              <a:pPr defTabSz="820738">
                <a:defRPr/>
              </a:pPr>
              <a:t>13</a:t>
            </a:fld>
            <a:endParaRPr lang="en-US" sz="1000" b="1">
              <a:solidFill>
                <a:srgbClr val="504C4C"/>
              </a:solidFill>
              <a:latin typeface="Arial Narrow" pitchFamily="34" charset="0"/>
              <a:cs typeface="+mn-cs"/>
            </a:endParaRPr>
          </a:p>
        </p:txBody>
      </p:sp>
      <p:sp>
        <p:nvSpPr>
          <p:cNvPr id="8" name="Footer Placeholder 2"/>
          <p:cNvSpPr txBox="1">
            <a:spLocks noGrp="1"/>
          </p:cNvSpPr>
          <p:nvPr/>
        </p:nvSpPr>
        <p:spPr bwMode="auto">
          <a:xfrm>
            <a:off x="771525" y="6156325"/>
            <a:ext cx="3741738" cy="433388"/>
          </a:xfrm>
          <a:prstGeom prst="rect">
            <a:avLst/>
          </a:prstGeom>
          <a:noFill/>
          <a:ln>
            <a:miter lim="800000"/>
            <a:headEnd/>
            <a:tailEnd/>
          </a:ln>
        </p:spPr>
        <p:txBody>
          <a:bodyPr lIns="82030" tIns="41015" rIns="82030" bIns="41015" anchor="ctr"/>
          <a:lstStyle/>
          <a:p>
            <a:pPr defTabSz="820738">
              <a:defRPr/>
            </a:pPr>
            <a:r>
              <a:rPr lang="en-US" sz="900" b="1">
                <a:solidFill>
                  <a:srgbClr val="504C4C"/>
                </a:solidFill>
                <a:latin typeface="Arial Narrow" pitchFamily="34" charset="0"/>
                <a:cs typeface="+mn-cs"/>
              </a:rPr>
              <a:t>NOT FOR CONSUMER USE.</a:t>
            </a:r>
          </a:p>
        </p:txBody>
      </p:sp>
      <p:sp>
        <p:nvSpPr>
          <p:cNvPr id="84997" name="Rectangle 6"/>
          <p:cNvSpPr txBox="1">
            <a:spLocks noGrp="1" noChangeArrowheads="1"/>
          </p:cNvSpPr>
          <p:nvPr/>
        </p:nvSpPr>
        <p:spPr bwMode="gray">
          <a:xfrm>
            <a:off x="457200" y="6397625"/>
            <a:ext cx="365125" cy="231775"/>
          </a:xfrm>
          <a:prstGeom prst="rect">
            <a:avLst/>
          </a:prstGeom>
          <a:noFill/>
          <a:ln w="9525">
            <a:noFill/>
            <a:miter lim="800000"/>
            <a:headEnd/>
            <a:tailEnd/>
          </a:ln>
        </p:spPr>
        <p:txBody>
          <a:bodyPr lIns="0" tIns="0" rIns="0" bIns="0" anchor="ctr"/>
          <a:lstStyle/>
          <a:p>
            <a:pPr eaLnBrk="0" hangingPunct="0"/>
            <a:fld id="{A19AF115-6BC0-45AB-A77D-16554F5BF461}" type="slidenum">
              <a:rPr lang="en-US" sz="1000">
                <a:solidFill>
                  <a:schemeClr val="bg1"/>
                </a:solidFill>
              </a:rPr>
              <a:pPr eaLnBrk="0" hangingPunct="0"/>
              <a:t>13</a:t>
            </a:fld>
            <a:endParaRPr lang="en-US" sz="1000">
              <a:solidFill>
                <a:schemeClr val="bg1"/>
              </a:solidFill>
            </a:endParaRPr>
          </a:p>
        </p:txBody>
      </p:sp>
      <p:sp>
        <p:nvSpPr>
          <p:cNvPr id="84999" name="Rectangle 5"/>
          <p:cNvSpPr>
            <a:spLocks noChangeArrowheads="1"/>
          </p:cNvSpPr>
          <p:nvPr/>
        </p:nvSpPr>
        <p:spPr bwMode="gray">
          <a:xfrm>
            <a:off x="304800" y="5257800"/>
            <a:ext cx="8610600" cy="762000"/>
          </a:xfrm>
          <a:prstGeom prst="rect">
            <a:avLst/>
          </a:prstGeom>
          <a:noFill/>
          <a:ln w="9525">
            <a:noFill/>
            <a:miter lim="800000"/>
            <a:headEnd/>
            <a:tailEnd/>
          </a:ln>
        </p:spPr>
        <p:txBody>
          <a:bodyPr lIns="45720" tIns="0" rIns="45720" bIns="0"/>
          <a:lstStyle/>
          <a:p>
            <a:pPr eaLnBrk="0" hangingPunct="0">
              <a:lnSpc>
                <a:spcPct val="95000"/>
              </a:lnSpc>
              <a:spcBef>
                <a:spcPct val="25000"/>
              </a:spcBef>
              <a:buFont typeface="Times" pitchFamily="18" charset="0"/>
              <a:buNone/>
            </a:pPr>
            <a:r>
              <a:rPr lang="en-US" sz="1400" dirty="0">
                <a:latin typeface="Corbel" panose="020B0503020204020204" pitchFamily="34" charset="0"/>
              </a:rPr>
              <a:t>Life insurance policies contain fees and expenses, including cost of insurance, administrative fees, premium loads, surrender charges and other charges or fees that will impact policy values. </a:t>
            </a:r>
          </a:p>
          <a:p>
            <a:pPr eaLnBrk="0" hangingPunct="0">
              <a:lnSpc>
                <a:spcPct val="95000"/>
              </a:lnSpc>
              <a:spcBef>
                <a:spcPct val="25000"/>
              </a:spcBef>
              <a:buFont typeface="Times" pitchFamily="18" charset="0"/>
              <a:buNone/>
            </a:pPr>
            <a:r>
              <a:rPr lang="en-US" sz="1400" dirty="0">
                <a:latin typeface="Corbel" panose="020B0503020204020204" pitchFamily="34" charset="0"/>
              </a:rPr>
              <a:t>All guarantees within the policy are based on the claims-paying ability of the issuing company. </a:t>
            </a:r>
          </a:p>
        </p:txBody>
      </p:sp>
      <p:sp>
        <p:nvSpPr>
          <p:cNvPr id="85000" name="Rectangle 6"/>
          <p:cNvSpPr>
            <a:spLocks noChangeArrowheads="1"/>
          </p:cNvSpPr>
          <p:nvPr/>
        </p:nvSpPr>
        <p:spPr bwMode="auto">
          <a:xfrm>
            <a:off x="304800" y="3956605"/>
            <a:ext cx="8534400" cy="1077218"/>
          </a:xfrm>
          <a:prstGeom prst="rect">
            <a:avLst/>
          </a:prstGeom>
          <a:noFill/>
          <a:ln w="9525">
            <a:noFill/>
            <a:miter lim="800000"/>
            <a:headEnd/>
            <a:tailEnd/>
          </a:ln>
        </p:spPr>
        <p:txBody>
          <a:bodyPr lIns="45720" tIns="0" rIns="45720" bIns="0">
            <a:spAutoFit/>
          </a:bodyPr>
          <a:lstStyle/>
          <a:p>
            <a:pPr eaLnBrk="0" hangingPunct="0">
              <a:spcBef>
                <a:spcPct val="50000"/>
              </a:spcBef>
            </a:pPr>
            <a:r>
              <a:rPr lang="en-US" sz="1400" dirty="0">
                <a:latin typeface="Corbel" panose="020B0503020204020204" pitchFamily="34" charset="0"/>
              </a:rPr>
              <a:t>There are complex legal and tax implications associated with the various strategies illustrated, client must consult their own tax and/or legal advisors to determine whether or not any plan or strategy illustrated is appropriate. Insurance representatives are not authorized to practice law or to provide legal or tax advice. The material contained in any illustration is not a substitute for consultation with a competent legal advisor and should only be relied upon in conjunction with his or her advice.</a:t>
            </a:r>
          </a:p>
        </p:txBody>
      </p:sp>
      <p:sp>
        <p:nvSpPr>
          <p:cNvPr id="85001" name="Rectangle 3"/>
          <p:cNvSpPr>
            <a:spLocks noChangeArrowheads="1"/>
          </p:cNvSpPr>
          <p:nvPr/>
        </p:nvSpPr>
        <p:spPr bwMode="gray">
          <a:xfrm>
            <a:off x="457200" y="0"/>
            <a:ext cx="7315200" cy="914400"/>
          </a:xfrm>
          <a:prstGeom prst="rect">
            <a:avLst/>
          </a:prstGeom>
          <a:noFill/>
          <a:ln w="9525">
            <a:noFill/>
            <a:miter lim="800000"/>
            <a:headEnd/>
            <a:tailEnd/>
          </a:ln>
        </p:spPr>
        <p:txBody>
          <a:bodyPr lIns="0" tIns="0" rIns="0" bIns="0" anchor="b"/>
          <a:lstStyle/>
          <a:p>
            <a:r>
              <a:rPr lang="en-US" sz="2400" dirty="0"/>
              <a:t>Hypothetical Case </a:t>
            </a:r>
          </a:p>
        </p:txBody>
      </p:sp>
      <p:sp>
        <p:nvSpPr>
          <p:cNvPr id="11" name="TextBox 10"/>
          <p:cNvSpPr txBox="1"/>
          <p:nvPr/>
        </p:nvSpPr>
        <p:spPr>
          <a:xfrm>
            <a:off x="1016692" y="2163133"/>
            <a:ext cx="1553630" cy="769441"/>
          </a:xfrm>
          <a:prstGeom prst="rect">
            <a:avLst/>
          </a:prstGeom>
          <a:noFill/>
        </p:spPr>
        <p:txBody>
          <a:bodyPr wrap="none" rtlCol="0">
            <a:spAutoFit/>
          </a:bodyPr>
          <a:lstStyle/>
          <a:p>
            <a:pPr algn="ctr"/>
            <a:r>
              <a:rPr lang="en-US" sz="2200" dirty="0">
                <a:latin typeface="Corbel" panose="020B0503020204020204" pitchFamily="34" charset="0"/>
              </a:rPr>
              <a:t>The </a:t>
            </a:r>
          </a:p>
          <a:p>
            <a:pPr algn="ctr"/>
            <a:r>
              <a:rPr lang="en-US" sz="2200" dirty="0">
                <a:solidFill>
                  <a:schemeClr val="accent1"/>
                </a:solidFill>
                <a:latin typeface="Corbel" panose="020B0503020204020204" pitchFamily="34" charset="0"/>
              </a:rPr>
              <a:t>Cruz Family</a:t>
            </a:r>
          </a:p>
        </p:txBody>
      </p:sp>
      <p:cxnSp>
        <p:nvCxnSpPr>
          <p:cNvPr id="12" name="Straight Connector 11"/>
          <p:cNvCxnSpPr/>
          <p:nvPr/>
        </p:nvCxnSpPr>
        <p:spPr>
          <a:xfrm>
            <a:off x="1049546" y="1863276"/>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29545" y="3211250"/>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962400" y="1859856"/>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62400" y="3173181"/>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002574" y="2163624"/>
            <a:ext cx="1311576" cy="769441"/>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sz="2200" dirty="0"/>
              <a:t>Priorities/</a:t>
            </a:r>
          </a:p>
          <a:p>
            <a:r>
              <a:rPr lang="en-US" sz="2200" dirty="0">
                <a:solidFill>
                  <a:schemeClr val="accent1"/>
                </a:solidFill>
              </a:rPr>
              <a:t>Goals</a:t>
            </a:r>
          </a:p>
        </p:txBody>
      </p:sp>
      <p:sp>
        <p:nvSpPr>
          <p:cNvPr id="17" name="TextBox 16"/>
          <p:cNvSpPr txBox="1"/>
          <p:nvPr/>
        </p:nvSpPr>
        <p:spPr>
          <a:xfrm>
            <a:off x="6486676" y="2152558"/>
            <a:ext cx="1511952" cy="769441"/>
          </a:xfrm>
          <a:prstGeom prst="rect">
            <a:avLst/>
          </a:prstGeom>
          <a:noFill/>
        </p:spPr>
        <p:txBody>
          <a:bodyPr wrap="none" rtlCol="0">
            <a:spAutoFit/>
          </a:bodyPr>
          <a:lstStyle/>
          <a:p>
            <a:pPr algn="ctr"/>
            <a:r>
              <a:rPr lang="en-US" sz="2200" dirty="0">
                <a:latin typeface="Corbel" panose="020B0503020204020204" pitchFamily="34" charset="0"/>
              </a:rPr>
              <a:t>Strategies/ </a:t>
            </a:r>
          </a:p>
          <a:p>
            <a:pPr algn="ctr"/>
            <a:r>
              <a:rPr lang="en-US" sz="2200" dirty="0">
                <a:solidFill>
                  <a:schemeClr val="accent1"/>
                </a:solidFill>
                <a:latin typeface="Corbel" panose="020B0503020204020204" pitchFamily="34" charset="0"/>
              </a:rPr>
              <a:t>Options</a:t>
            </a:r>
          </a:p>
        </p:txBody>
      </p:sp>
      <p:cxnSp>
        <p:nvCxnSpPr>
          <p:cNvPr id="18" name="Straight Connector 17"/>
          <p:cNvCxnSpPr/>
          <p:nvPr/>
        </p:nvCxnSpPr>
        <p:spPr>
          <a:xfrm>
            <a:off x="6553200" y="1871986"/>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464308" y="3189843"/>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Number Placeholder 2"/>
          <p:cNvSpPr>
            <a:spLocks noGrp="1"/>
          </p:cNvSpPr>
          <p:nvPr>
            <p:ph type="sldNum" sz="quarter" idx="10"/>
          </p:nvPr>
        </p:nvSpPr>
        <p:spPr>
          <a:noFill/>
        </p:spPr>
        <p:txBody>
          <a:bodyPr/>
          <a:lstStyle/>
          <a:p>
            <a:fld id="{F4ADEEB2-A3B8-44BE-AB54-9F1D463770F0}" type="slidenum">
              <a:rPr lang="en-US" smtClean="0"/>
              <a:pPr/>
              <a:t>14</a:t>
            </a:fld>
            <a:endParaRPr lang="en-US"/>
          </a:p>
        </p:txBody>
      </p:sp>
      <p:sp>
        <p:nvSpPr>
          <p:cNvPr id="87042" name="Footer Placeholder 12"/>
          <p:cNvSpPr>
            <a:spLocks noGrp="1"/>
          </p:cNvSpPr>
          <p:nvPr>
            <p:ph type="ftr" sz="quarter" idx="11"/>
          </p:nvPr>
        </p:nvSpPr>
        <p:spPr>
          <a:noFill/>
        </p:spPr>
        <p:txBody>
          <a:bodyPr/>
          <a:lstStyle/>
          <a:p>
            <a:r>
              <a:rPr lang="en-US"/>
              <a:t>NOT FOR CONSUMER USE.</a:t>
            </a:r>
          </a:p>
        </p:txBody>
      </p:sp>
      <p:sp>
        <p:nvSpPr>
          <p:cNvPr id="9" name="Slide Number Placeholder 1"/>
          <p:cNvSpPr txBox="1">
            <a:spLocks noGrp="1"/>
          </p:cNvSpPr>
          <p:nvPr/>
        </p:nvSpPr>
        <p:spPr bwMode="auto">
          <a:xfrm>
            <a:off x="436563" y="6156325"/>
            <a:ext cx="373062" cy="433388"/>
          </a:xfrm>
          <a:prstGeom prst="rect">
            <a:avLst/>
          </a:prstGeom>
          <a:noFill/>
          <a:ln>
            <a:miter lim="800000"/>
            <a:headEnd/>
            <a:tailEnd/>
          </a:ln>
        </p:spPr>
        <p:txBody>
          <a:bodyPr lIns="82030" tIns="41015" rIns="82030" bIns="41015" anchor="ctr"/>
          <a:lstStyle/>
          <a:p>
            <a:pPr defTabSz="820738">
              <a:defRPr/>
            </a:pPr>
            <a:fld id="{122FF2A4-F39F-4FBA-877F-94B95F85357C}" type="slidenum">
              <a:rPr lang="en-US" sz="1000" b="1">
                <a:solidFill>
                  <a:srgbClr val="504C4C"/>
                </a:solidFill>
                <a:latin typeface="Arial Narrow" pitchFamily="34" charset="0"/>
                <a:cs typeface="+mn-cs"/>
              </a:rPr>
              <a:pPr defTabSz="820738">
                <a:defRPr/>
              </a:pPr>
              <a:t>14</a:t>
            </a:fld>
            <a:endParaRPr lang="en-US" sz="1000" b="1">
              <a:solidFill>
                <a:srgbClr val="504C4C"/>
              </a:solidFill>
              <a:latin typeface="Arial Narrow" pitchFamily="34" charset="0"/>
              <a:cs typeface="+mn-cs"/>
            </a:endParaRPr>
          </a:p>
        </p:txBody>
      </p:sp>
      <p:sp>
        <p:nvSpPr>
          <p:cNvPr id="10" name="Footer Placeholder 2"/>
          <p:cNvSpPr txBox="1">
            <a:spLocks noGrp="1"/>
          </p:cNvSpPr>
          <p:nvPr/>
        </p:nvSpPr>
        <p:spPr bwMode="auto">
          <a:xfrm>
            <a:off x="771525" y="6156325"/>
            <a:ext cx="3741738" cy="433388"/>
          </a:xfrm>
          <a:prstGeom prst="rect">
            <a:avLst/>
          </a:prstGeom>
          <a:noFill/>
          <a:ln>
            <a:miter lim="800000"/>
            <a:headEnd/>
            <a:tailEnd/>
          </a:ln>
        </p:spPr>
        <p:txBody>
          <a:bodyPr lIns="82030" tIns="41015" rIns="82030" bIns="41015" anchor="ctr"/>
          <a:lstStyle/>
          <a:p>
            <a:pPr defTabSz="820738">
              <a:defRPr/>
            </a:pPr>
            <a:r>
              <a:rPr lang="en-US" sz="900" b="1">
                <a:solidFill>
                  <a:srgbClr val="504C4C"/>
                </a:solidFill>
                <a:latin typeface="Arial Narrow" pitchFamily="34" charset="0"/>
                <a:cs typeface="+mn-cs"/>
              </a:rPr>
              <a:t>NOT FOR CONSUMER USE.</a:t>
            </a:r>
          </a:p>
        </p:txBody>
      </p:sp>
      <p:sp>
        <p:nvSpPr>
          <p:cNvPr id="87045" name="Rectangle 6"/>
          <p:cNvSpPr txBox="1">
            <a:spLocks noGrp="1" noChangeArrowheads="1"/>
          </p:cNvSpPr>
          <p:nvPr/>
        </p:nvSpPr>
        <p:spPr bwMode="gray">
          <a:xfrm>
            <a:off x="457200" y="6397625"/>
            <a:ext cx="365125" cy="231775"/>
          </a:xfrm>
          <a:prstGeom prst="rect">
            <a:avLst/>
          </a:prstGeom>
          <a:noFill/>
          <a:ln w="9525">
            <a:noFill/>
            <a:miter lim="800000"/>
            <a:headEnd/>
            <a:tailEnd/>
          </a:ln>
        </p:spPr>
        <p:txBody>
          <a:bodyPr lIns="0" tIns="0" rIns="0" bIns="0" anchor="ctr"/>
          <a:lstStyle/>
          <a:p>
            <a:pPr eaLnBrk="0" hangingPunct="0"/>
            <a:fld id="{87F19BD5-76B6-49CB-ACF1-F4DE5A0CD4F9}" type="slidenum">
              <a:rPr lang="en-US" sz="1000">
                <a:solidFill>
                  <a:schemeClr val="bg1"/>
                </a:solidFill>
              </a:rPr>
              <a:pPr eaLnBrk="0" hangingPunct="0"/>
              <a:t>14</a:t>
            </a:fld>
            <a:endParaRPr lang="en-US" sz="1000">
              <a:solidFill>
                <a:schemeClr val="bg1"/>
              </a:solidFill>
            </a:endParaRPr>
          </a:p>
        </p:txBody>
      </p:sp>
      <p:sp>
        <p:nvSpPr>
          <p:cNvPr id="87048" name="Text Box 5"/>
          <p:cNvSpPr txBox="1">
            <a:spLocks noChangeArrowheads="1"/>
          </p:cNvSpPr>
          <p:nvPr/>
        </p:nvSpPr>
        <p:spPr bwMode="auto">
          <a:xfrm>
            <a:off x="228600" y="5086231"/>
            <a:ext cx="8686800" cy="954107"/>
          </a:xfrm>
          <a:prstGeom prst="rect">
            <a:avLst/>
          </a:prstGeom>
          <a:noFill/>
          <a:ln w="9525">
            <a:noFill/>
            <a:miter lim="800000"/>
            <a:headEnd/>
            <a:tailEnd/>
          </a:ln>
        </p:spPr>
        <p:txBody>
          <a:bodyPr>
            <a:spAutoFit/>
          </a:bodyPr>
          <a:lstStyle/>
          <a:p>
            <a:pPr eaLnBrk="0" hangingPunct="0">
              <a:spcBef>
                <a:spcPct val="50000"/>
              </a:spcBef>
            </a:pPr>
            <a:r>
              <a:rPr lang="en-US" sz="1400" dirty="0">
                <a:solidFill>
                  <a:srgbClr val="000000"/>
                </a:solidFill>
                <a:latin typeface="Corbel" panose="020B0503020204020204" pitchFamily="34" charset="0"/>
              </a:rPr>
              <a:t>This is a hypothetical example used for illustrative purposes only to describe how the strategies may work. Which strategy works best for clients will depend on their individual facts and circumstances. Actual results will vary. Any representation of life insurance premium or death benefit is purely hypothetical in amount and is not a guarantee of cost or death benefit now or in the future from a specific life insurance policy.  </a:t>
            </a:r>
          </a:p>
        </p:txBody>
      </p:sp>
      <p:sp>
        <p:nvSpPr>
          <p:cNvPr id="13" name="TextBox 12"/>
          <p:cNvSpPr txBox="1"/>
          <p:nvPr/>
        </p:nvSpPr>
        <p:spPr>
          <a:xfrm>
            <a:off x="615878" y="1875395"/>
            <a:ext cx="1211229" cy="1107996"/>
          </a:xfrm>
          <a:prstGeom prst="rect">
            <a:avLst/>
          </a:prstGeom>
          <a:noFill/>
        </p:spPr>
        <p:txBody>
          <a:bodyPr wrap="none" rtlCol="0">
            <a:spAutoFit/>
          </a:bodyPr>
          <a:lstStyle/>
          <a:p>
            <a:pPr algn="ctr"/>
            <a:r>
              <a:rPr lang="en-US" sz="2200" dirty="0">
                <a:latin typeface="Corbel" panose="020B0503020204020204" pitchFamily="34" charset="0"/>
              </a:rPr>
              <a:t>Chic </a:t>
            </a:r>
          </a:p>
          <a:p>
            <a:pPr algn="ctr"/>
            <a:r>
              <a:rPr lang="en-US" sz="2200" dirty="0">
                <a:latin typeface="Corbel" panose="020B0503020204020204" pitchFamily="34" charset="0"/>
              </a:rPr>
              <a:t>Leather, </a:t>
            </a:r>
          </a:p>
          <a:p>
            <a:pPr algn="ctr"/>
            <a:r>
              <a:rPr lang="en-US" sz="2200" dirty="0">
                <a:latin typeface="Corbel" panose="020B0503020204020204" pitchFamily="34" charset="0"/>
              </a:rPr>
              <a:t>Inc</a:t>
            </a:r>
            <a:endParaRPr lang="en-US" sz="2200" dirty="0">
              <a:solidFill>
                <a:schemeClr val="accent1"/>
              </a:solidFill>
              <a:latin typeface="Corbel" panose="020B0503020204020204" pitchFamily="34" charset="0"/>
            </a:endParaRPr>
          </a:p>
        </p:txBody>
      </p:sp>
      <p:cxnSp>
        <p:nvCxnSpPr>
          <p:cNvPr id="14" name="Straight Connector 13"/>
          <p:cNvCxnSpPr/>
          <p:nvPr/>
        </p:nvCxnSpPr>
        <p:spPr>
          <a:xfrm>
            <a:off x="531158" y="1736725"/>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11157" y="3084699"/>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514600" y="1736725"/>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514600" y="3123169"/>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728057" y="1875949"/>
            <a:ext cx="1275607" cy="1107996"/>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sz="2200" dirty="0"/>
              <a:t>Maker of</a:t>
            </a:r>
            <a:r>
              <a:rPr lang="en-US" sz="2200" dirty="0">
                <a:solidFill>
                  <a:schemeClr val="accent1"/>
                </a:solidFill>
              </a:rPr>
              <a:t> </a:t>
            </a:r>
          </a:p>
          <a:p>
            <a:r>
              <a:rPr lang="en-US" sz="2200" dirty="0"/>
              <a:t>Leather</a:t>
            </a:r>
          </a:p>
          <a:p>
            <a:r>
              <a:rPr lang="en-US" sz="2200" dirty="0"/>
              <a:t>Boots</a:t>
            </a:r>
          </a:p>
        </p:txBody>
      </p:sp>
      <p:sp>
        <p:nvSpPr>
          <p:cNvPr id="19" name="TextBox 18"/>
          <p:cNvSpPr txBox="1"/>
          <p:nvPr/>
        </p:nvSpPr>
        <p:spPr>
          <a:xfrm>
            <a:off x="4579961" y="1875395"/>
            <a:ext cx="1375697" cy="1107996"/>
          </a:xfrm>
          <a:prstGeom prst="rect">
            <a:avLst/>
          </a:prstGeom>
          <a:noFill/>
        </p:spPr>
        <p:txBody>
          <a:bodyPr wrap="none" rtlCol="0">
            <a:spAutoFit/>
          </a:bodyPr>
          <a:lstStyle/>
          <a:p>
            <a:pPr algn="ctr"/>
            <a:r>
              <a:rPr lang="en-US" sz="2200" dirty="0">
                <a:latin typeface="Corbel" panose="020B0503020204020204" pitchFamily="34" charset="0"/>
              </a:rPr>
              <a:t>Operating</a:t>
            </a:r>
          </a:p>
          <a:p>
            <a:pPr algn="ctr"/>
            <a:r>
              <a:rPr lang="en-US" sz="2200" dirty="0">
                <a:latin typeface="Corbel" panose="020B0503020204020204" pitchFamily="34" charset="0"/>
              </a:rPr>
              <a:t>Since </a:t>
            </a:r>
          </a:p>
          <a:p>
            <a:pPr algn="ctr"/>
            <a:r>
              <a:rPr lang="en-US" sz="2200" dirty="0">
                <a:latin typeface="Corbel" panose="020B0503020204020204" pitchFamily="34" charset="0"/>
              </a:rPr>
              <a:t>1972</a:t>
            </a:r>
            <a:endParaRPr lang="en-US" sz="2200" dirty="0">
              <a:solidFill>
                <a:schemeClr val="accent1"/>
              </a:solidFill>
              <a:latin typeface="Corbel" panose="020B0503020204020204" pitchFamily="34" charset="0"/>
            </a:endParaRPr>
          </a:p>
        </p:txBody>
      </p:sp>
      <p:cxnSp>
        <p:nvCxnSpPr>
          <p:cNvPr id="20" name="Straight Connector 19"/>
          <p:cNvCxnSpPr/>
          <p:nvPr/>
        </p:nvCxnSpPr>
        <p:spPr>
          <a:xfrm>
            <a:off x="4496698" y="1736725"/>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417333" y="3123169"/>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374996" y="1815130"/>
            <a:ext cx="1691489" cy="1138773"/>
          </a:xfrm>
          <a:prstGeom prst="rect">
            <a:avLst/>
          </a:prstGeom>
          <a:noFill/>
        </p:spPr>
        <p:txBody>
          <a:bodyPr wrap="none" rtlCol="0">
            <a:spAutoFit/>
          </a:bodyPr>
          <a:lstStyle/>
          <a:p>
            <a:pPr algn="ctr"/>
            <a:r>
              <a:rPr lang="en-US" sz="2400" dirty="0">
                <a:latin typeface="Corbel" panose="020B0503020204020204" pitchFamily="34" charset="0"/>
              </a:rPr>
              <a:t>$700,000</a:t>
            </a:r>
          </a:p>
          <a:p>
            <a:pPr algn="ctr"/>
            <a:r>
              <a:rPr lang="en-US" sz="2200" dirty="0">
                <a:latin typeface="Corbel" panose="020B0503020204020204" pitchFamily="34" charset="0"/>
              </a:rPr>
              <a:t>Average</a:t>
            </a:r>
          </a:p>
          <a:p>
            <a:pPr algn="ctr"/>
            <a:r>
              <a:rPr lang="en-US" sz="2200" dirty="0">
                <a:latin typeface="Corbel" panose="020B0503020204020204" pitchFamily="34" charset="0"/>
              </a:rPr>
              <a:t>Net Earnings</a:t>
            </a:r>
          </a:p>
        </p:txBody>
      </p:sp>
      <p:cxnSp>
        <p:nvCxnSpPr>
          <p:cNvPr id="23" name="Straight Connector 22"/>
          <p:cNvCxnSpPr/>
          <p:nvPr/>
        </p:nvCxnSpPr>
        <p:spPr>
          <a:xfrm>
            <a:off x="6439097" y="1753204"/>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19096" y="3101178"/>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22844" y="3423823"/>
            <a:ext cx="1573316" cy="769441"/>
          </a:xfrm>
          <a:prstGeom prst="rect">
            <a:avLst/>
          </a:prstGeom>
          <a:noFill/>
        </p:spPr>
        <p:txBody>
          <a:bodyPr wrap="none" rtlCol="0">
            <a:spAutoFit/>
          </a:bodyPr>
          <a:lstStyle/>
          <a:p>
            <a:pPr algn="ctr"/>
            <a:r>
              <a:rPr lang="en-US" sz="2200" dirty="0">
                <a:latin typeface="Corbel" panose="020B0503020204020204" pitchFamily="34" charset="0"/>
              </a:rPr>
              <a:t>Sole Owner</a:t>
            </a:r>
          </a:p>
          <a:p>
            <a:pPr algn="ctr"/>
            <a:r>
              <a:rPr lang="en-US" sz="2200" dirty="0">
                <a:solidFill>
                  <a:schemeClr val="accent1"/>
                </a:solidFill>
                <a:latin typeface="Corbel" panose="020B0503020204020204" pitchFamily="34" charset="0"/>
              </a:rPr>
              <a:t>Carl, Age 58</a:t>
            </a:r>
          </a:p>
        </p:txBody>
      </p:sp>
      <p:cxnSp>
        <p:nvCxnSpPr>
          <p:cNvPr id="27" name="Straight Connector 26"/>
          <p:cNvCxnSpPr/>
          <p:nvPr/>
        </p:nvCxnSpPr>
        <p:spPr>
          <a:xfrm>
            <a:off x="531158" y="4419600"/>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414276" y="3446237"/>
            <a:ext cx="1784912" cy="769441"/>
          </a:xfrm>
          <a:prstGeom prst="rect">
            <a:avLst/>
          </a:prstGeom>
          <a:noFill/>
        </p:spPr>
        <p:txBody>
          <a:bodyPr wrap="none" rtlCol="0">
            <a:spAutoFit/>
          </a:bodyPr>
          <a:lstStyle/>
          <a:p>
            <a:pPr algn="ctr"/>
            <a:r>
              <a:rPr lang="en-US" sz="2200" dirty="0">
                <a:latin typeface="Corbel" panose="020B0503020204020204" pitchFamily="34" charset="0"/>
              </a:rPr>
              <a:t>Married to </a:t>
            </a:r>
          </a:p>
          <a:p>
            <a:pPr algn="ctr"/>
            <a:r>
              <a:rPr lang="en-US" sz="2200" dirty="0">
                <a:solidFill>
                  <a:schemeClr val="accent1"/>
                </a:solidFill>
                <a:latin typeface="Corbel" panose="020B0503020204020204" pitchFamily="34" charset="0"/>
              </a:rPr>
              <a:t>Susan, Age 57</a:t>
            </a:r>
          </a:p>
        </p:txBody>
      </p:sp>
      <p:cxnSp>
        <p:nvCxnSpPr>
          <p:cNvPr id="30" name="Straight Connector 29"/>
          <p:cNvCxnSpPr/>
          <p:nvPr/>
        </p:nvCxnSpPr>
        <p:spPr>
          <a:xfrm>
            <a:off x="2514599" y="4453135"/>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426848" y="3456386"/>
            <a:ext cx="1752852" cy="769441"/>
          </a:xfrm>
          <a:prstGeom prst="rect">
            <a:avLst/>
          </a:prstGeom>
          <a:noFill/>
        </p:spPr>
        <p:txBody>
          <a:bodyPr wrap="none" rtlCol="0">
            <a:spAutoFit/>
          </a:bodyPr>
          <a:lstStyle/>
          <a:p>
            <a:pPr algn="ctr"/>
            <a:r>
              <a:rPr lang="en-US" sz="2200" dirty="0">
                <a:latin typeface="Corbel" panose="020B0503020204020204" pitchFamily="34" charset="0"/>
              </a:rPr>
              <a:t>Active Child, </a:t>
            </a:r>
          </a:p>
          <a:p>
            <a:pPr algn="ctr"/>
            <a:r>
              <a:rPr lang="en-US" sz="2200" dirty="0">
                <a:solidFill>
                  <a:schemeClr val="accent1"/>
                </a:solidFill>
                <a:latin typeface="Corbel" panose="020B0503020204020204" pitchFamily="34" charset="0"/>
              </a:rPr>
              <a:t>Maria, Age 33</a:t>
            </a:r>
          </a:p>
        </p:txBody>
      </p:sp>
      <p:cxnSp>
        <p:nvCxnSpPr>
          <p:cNvPr id="33" name="Straight Connector 32"/>
          <p:cNvCxnSpPr/>
          <p:nvPr/>
        </p:nvCxnSpPr>
        <p:spPr>
          <a:xfrm>
            <a:off x="4496698" y="4467966"/>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399095" y="3457284"/>
            <a:ext cx="1961243" cy="769441"/>
          </a:xfrm>
          <a:prstGeom prst="rect">
            <a:avLst/>
          </a:prstGeom>
          <a:noFill/>
        </p:spPr>
        <p:txBody>
          <a:bodyPr wrap="none" rtlCol="0">
            <a:spAutoFit/>
          </a:bodyPr>
          <a:lstStyle/>
          <a:p>
            <a:pPr algn="ctr"/>
            <a:r>
              <a:rPr lang="en-US" sz="2200" dirty="0">
                <a:latin typeface="Corbel" panose="020B0503020204020204" pitchFamily="34" charset="0"/>
              </a:rPr>
              <a:t>Inactive Child,</a:t>
            </a:r>
          </a:p>
          <a:p>
            <a:pPr algn="ctr"/>
            <a:r>
              <a:rPr lang="en-US" sz="2200" dirty="0">
                <a:solidFill>
                  <a:schemeClr val="accent1"/>
                </a:solidFill>
                <a:latin typeface="Corbel" panose="020B0503020204020204" pitchFamily="34" charset="0"/>
              </a:rPr>
              <a:t>Carlson, Age 31</a:t>
            </a:r>
          </a:p>
        </p:txBody>
      </p:sp>
      <p:cxnSp>
        <p:nvCxnSpPr>
          <p:cNvPr id="36" name="Straight Connector 35"/>
          <p:cNvCxnSpPr/>
          <p:nvPr/>
        </p:nvCxnSpPr>
        <p:spPr>
          <a:xfrm>
            <a:off x="6601372" y="4487045"/>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57200" y="424885"/>
            <a:ext cx="4498347" cy="461665"/>
          </a:xfrm>
          <a:prstGeom prst="rect">
            <a:avLst/>
          </a:prstGeom>
          <a:noFill/>
        </p:spPr>
        <p:txBody>
          <a:bodyPr wrap="none" rtlCol="0">
            <a:spAutoFit/>
          </a:bodyPr>
          <a:lstStyle/>
          <a:p>
            <a:r>
              <a:rPr lang="en-US" sz="2400" dirty="0"/>
              <a:t>Hypothetical Case: Cruz Family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Number Placeholder 2"/>
          <p:cNvSpPr>
            <a:spLocks noGrp="1"/>
          </p:cNvSpPr>
          <p:nvPr>
            <p:ph type="sldNum" sz="quarter" idx="10"/>
          </p:nvPr>
        </p:nvSpPr>
        <p:spPr>
          <a:noFill/>
        </p:spPr>
        <p:txBody>
          <a:bodyPr/>
          <a:lstStyle/>
          <a:p>
            <a:fld id="{62026D37-CA0C-4081-8E64-54D6478F8531}" type="slidenum">
              <a:rPr lang="en-US" smtClean="0"/>
              <a:pPr/>
              <a:t>15</a:t>
            </a:fld>
            <a:endParaRPr lang="en-US"/>
          </a:p>
        </p:txBody>
      </p:sp>
      <p:sp>
        <p:nvSpPr>
          <p:cNvPr id="89090" name="Footer Placeholder 12"/>
          <p:cNvSpPr>
            <a:spLocks noGrp="1"/>
          </p:cNvSpPr>
          <p:nvPr>
            <p:ph type="ftr" sz="quarter" idx="11"/>
          </p:nvPr>
        </p:nvSpPr>
        <p:spPr>
          <a:noFill/>
        </p:spPr>
        <p:txBody>
          <a:bodyPr/>
          <a:lstStyle/>
          <a:p>
            <a:r>
              <a:rPr lang="en-US"/>
              <a:t>NOT FOR CONSUMER USE.</a:t>
            </a:r>
          </a:p>
        </p:txBody>
      </p:sp>
      <p:sp>
        <p:nvSpPr>
          <p:cNvPr id="7" name="Slide Number Placeholder 1"/>
          <p:cNvSpPr txBox="1">
            <a:spLocks noGrp="1"/>
          </p:cNvSpPr>
          <p:nvPr/>
        </p:nvSpPr>
        <p:spPr bwMode="auto">
          <a:xfrm>
            <a:off x="436563" y="6156325"/>
            <a:ext cx="373062" cy="433388"/>
          </a:xfrm>
          <a:prstGeom prst="rect">
            <a:avLst/>
          </a:prstGeom>
          <a:noFill/>
          <a:ln>
            <a:miter lim="800000"/>
            <a:headEnd/>
            <a:tailEnd/>
          </a:ln>
        </p:spPr>
        <p:txBody>
          <a:bodyPr lIns="82030" tIns="41015" rIns="82030" bIns="41015" anchor="ctr"/>
          <a:lstStyle/>
          <a:p>
            <a:pPr defTabSz="820738">
              <a:defRPr/>
            </a:pPr>
            <a:fld id="{ED5085DF-4A40-4295-BCCC-06C47661921F}" type="slidenum">
              <a:rPr lang="en-US" sz="1000" b="1">
                <a:solidFill>
                  <a:srgbClr val="504C4C"/>
                </a:solidFill>
                <a:latin typeface="Arial Narrow" pitchFamily="34" charset="0"/>
                <a:cs typeface="+mn-cs"/>
              </a:rPr>
              <a:pPr defTabSz="820738">
                <a:defRPr/>
              </a:pPr>
              <a:t>15</a:t>
            </a:fld>
            <a:endParaRPr lang="en-US" sz="1000" b="1">
              <a:solidFill>
                <a:srgbClr val="504C4C"/>
              </a:solidFill>
              <a:latin typeface="Arial Narrow" pitchFamily="34" charset="0"/>
              <a:cs typeface="+mn-cs"/>
            </a:endParaRPr>
          </a:p>
        </p:txBody>
      </p:sp>
      <p:sp>
        <p:nvSpPr>
          <p:cNvPr id="8" name="Footer Placeholder 2"/>
          <p:cNvSpPr txBox="1">
            <a:spLocks noGrp="1"/>
          </p:cNvSpPr>
          <p:nvPr/>
        </p:nvSpPr>
        <p:spPr bwMode="auto">
          <a:xfrm>
            <a:off x="771525" y="6156325"/>
            <a:ext cx="3741738" cy="433388"/>
          </a:xfrm>
          <a:prstGeom prst="rect">
            <a:avLst/>
          </a:prstGeom>
          <a:noFill/>
          <a:ln>
            <a:miter lim="800000"/>
            <a:headEnd/>
            <a:tailEnd/>
          </a:ln>
        </p:spPr>
        <p:txBody>
          <a:bodyPr lIns="82030" tIns="41015" rIns="82030" bIns="41015" anchor="ctr"/>
          <a:lstStyle/>
          <a:p>
            <a:pPr defTabSz="820738">
              <a:defRPr/>
            </a:pPr>
            <a:r>
              <a:rPr lang="en-US" sz="900" b="1">
                <a:solidFill>
                  <a:srgbClr val="504C4C"/>
                </a:solidFill>
                <a:latin typeface="Arial Narrow" pitchFamily="34" charset="0"/>
                <a:cs typeface="+mn-cs"/>
              </a:rPr>
              <a:t>NOT FOR CONSUMER USE.</a:t>
            </a:r>
          </a:p>
        </p:txBody>
      </p:sp>
      <p:sp>
        <p:nvSpPr>
          <p:cNvPr id="89093" name="Rectangle 6"/>
          <p:cNvSpPr txBox="1">
            <a:spLocks noGrp="1" noChangeArrowheads="1"/>
          </p:cNvSpPr>
          <p:nvPr/>
        </p:nvSpPr>
        <p:spPr bwMode="gray">
          <a:xfrm>
            <a:off x="457200" y="6397625"/>
            <a:ext cx="365125" cy="231775"/>
          </a:xfrm>
          <a:prstGeom prst="rect">
            <a:avLst/>
          </a:prstGeom>
          <a:noFill/>
          <a:ln w="9525">
            <a:noFill/>
            <a:miter lim="800000"/>
            <a:headEnd/>
            <a:tailEnd/>
          </a:ln>
        </p:spPr>
        <p:txBody>
          <a:bodyPr lIns="0" tIns="0" rIns="0" bIns="0" anchor="ctr"/>
          <a:lstStyle/>
          <a:p>
            <a:pPr eaLnBrk="0" hangingPunct="0"/>
            <a:fld id="{5454BB99-98B9-44E0-9C72-BF668DA7F336}" type="slidenum">
              <a:rPr lang="en-US" sz="1000">
                <a:solidFill>
                  <a:schemeClr val="bg1"/>
                </a:solidFill>
              </a:rPr>
              <a:pPr eaLnBrk="0" hangingPunct="0"/>
              <a:t>15</a:t>
            </a:fld>
            <a:endParaRPr lang="en-US" sz="1000">
              <a:solidFill>
                <a:schemeClr val="bg1"/>
              </a:solidFill>
            </a:endParaRPr>
          </a:p>
        </p:txBody>
      </p:sp>
      <p:cxnSp>
        <p:nvCxnSpPr>
          <p:cNvPr id="11" name="Straight Connector 10"/>
          <p:cNvCxnSpPr/>
          <p:nvPr/>
        </p:nvCxnSpPr>
        <p:spPr>
          <a:xfrm>
            <a:off x="623094" y="2151458"/>
            <a:ext cx="3491706"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23094" y="3904058"/>
            <a:ext cx="3491706"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706040" y="2151458"/>
            <a:ext cx="3680402" cy="1698927"/>
          </a:xfrm>
          <a:prstGeom prst="rect">
            <a:avLst/>
          </a:prstGeom>
        </p:spPr>
        <p:txBody>
          <a:bodyPr wrap="square">
            <a:spAutoFit/>
          </a:bodyPr>
          <a:lstStyle/>
          <a:p>
            <a:pPr lvl="0" defTabSz="911225">
              <a:spcBef>
                <a:spcPct val="20000"/>
              </a:spcBef>
            </a:pPr>
            <a:r>
              <a:rPr lang="en-US" sz="1800" dirty="0">
                <a:solidFill>
                  <a:schemeClr val="bg2"/>
                </a:solidFill>
                <a:latin typeface="Corbel" panose="020B0503020204020204" pitchFamily="34" charset="0"/>
                <a:ea typeface="ヒラギノ角ゴ Pro W3"/>
                <a:cs typeface="Arial" charset="0"/>
              </a:rPr>
              <a:t>Started business from scratch</a:t>
            </a:r>
          </a:p>
          <a:p>
            <a:pPr lvl="0" defTabSz="911225">
              <a:spcBef>
                <a:spcPct val="20000"/>
              </a:spcBef>
            </a:pPr>
            <a:r>
              <a:rPr lang="en-US" sz="1800" dirty="0">
                <a:solidFill>
                  <a:schemeClr val="bg2"/>
                </a:solidFill>
                <a:latin typeface="Corbel" panose="020B0503020204020204" pitchFamily="34" charset="0"/>
                <a:ea typeface="ヒラギノ角ゴ Pro W3"/>
                <a:cs typeface="Arial" charset="0"/>
              </a:rPr>
              <a:t>Very proud of his success</a:t>
            </a:r>
          </a:p>
          <a:p>
            <a:pPr lvl="0" defTabSz="911225">
              <a:spcBef>
                <a:spcPct val="20000"/>
              </a:spcBef>
            </a:pPr>
            <a:r>
              <a:rPr lang="en-US" sz="1800" dirty="0">
                <a:solidFill>
                  <a:schemeClr val="bg2"/>
                </a:solidFill>
                <a:latin typeface="Corbel" panose="020B0503020204020204" pitchFamily="34" charset="0"/>
                <a:ea typeface="ヒラギノ角ゴ Pro W3"/>
                <a:cs typeface="Arial" charset="0"/>
              </a:rPr>
              <a:t>Loves “smell of leather”</a:t>
            </a:r>
          </a:p>
          <a:p>
            <a:pPr lvl="0" defTabSz="911225">
              <a:spcBef>
                <a:spcPct val="20000"/>
              </a:spcBef>
            </a:pPr>
            <a:r>
              <a:rPr lang="en-US" sz="1800" dirty="0">
                <a:solidFill>
                  <a:schemeClr val="bg2"/>
                </a:solidFill>
                <a:latin typeface="Corbel" panose="020B0503020204020204" pitchFamily="34" charset="0"/>
                <a:ea typeface="ヒラギノ角ゴ Pro W3"/>
                <a:cs typeface="Arial" charset="0"/>
              </a:rPr>
              <a:t>No desire to fully retire soon</a:t>
            </a:r>
          </a:p>
          <a:p>
            <a:pPr lvl="0" defTabSz="911225">
              <a:spcBef>
                <a:spcPct val="20000"/>
              </a:spcBef>
            </a:pPr>
            <a:r>
              <a:rPr lang="en-US" sz="1800" dirty="0">
                <a:solidFill>
                  <a:schemeClr val="bg2"/>
                </a:solidFill>
                <a:latin typeface="Corbel" panose="020B0503020204020204" pitchFamily="34" charset="0"/>
                <a:ea typeface="ヒラギノ角ゴ Pro W3"/>
                <a:cs typeface="Arial" charset="0"/>
              </a:rPr>
              <a:t>Still drives a 2005 Acura</a:t>
            </a:r>
          </a:p>
        </p:txBody>
      </p:sp>
      <p:sp>
        <p:nvSpPr>
          <p:cNvPr id="5" name="TextBox 4"/>
          <p:cNvSpPr txBox="1"/>
          <p:nvPr/>
        </p:nvSpPr>
        <p:spPr>
          <a:xfrm>
            <a:off x="1371598" y="1339792"/>
            <a:ext cx="776175" cy="523220"/>
          </a:xfrm>
          <a:prstGeom prst="rect">
            <a:avLst/>
          </a:prstGeom>
          <a:noFill/>
        </p:spPr>
        <p:txBody>
          <a:bodyPr wrap="none" rtlCol="0">
            <a:spAutoFit/>
          </a:bodyPr>
          <a:lstStyle/>
          <a:p>
            <a:r>
              <a:rPr lang="en-US" dirty="0">
                <a:latin typeface="Corbel" panose="020B0503020204020204" pitchFamily="34" charset="0"/>
              </a:rPr>
              <a:t>Carl</a:t>
            </a:r>
          </a:p>
        </p:txBody>
      </p:sp>
      <p:sp>
        <p:nvSpPr>
          <p:cNvPr id="10" name="Rectangle 9"/>
          <p:cNvSpPr/>
          <p:nvPr/>
        </p:nvSpPr>
        <p:spPr>
          <a:xfrm>
            <a:off x="4807347" y="2249000"/>
            <a:ext cx="4572000" cy="1366528"/>
          </a:xfrm>
          <a:prstGeom prst="rect">
            <a:avLst/>
          </a:prstGeom>
        </p:spPr>
        <p:txBody>
          <a:bodyPr>
            <a:spAutoFit/>
          </a:bodyPr>
          <a:lstStyle/>
          <a:p>
            <a:pPr lvl="0" defTabSz="911225">
              <a:spcBef>
                <a:spcPct val="20000"/>
              </a:spcBef>
            </a:pPr>
            <a:r>
              <a:rPr lang="en-US" sz="1800" dirty="0">
                <a:solidFill>
                  <a:schemeClr val="bg2"/>
                </a:solidFill>
                <a:latin typeface="Corbel" panose="020B0503020204020204" pitchFamily="34" charset="0"/>
                <a:ea typeface="ヒラギノ角ゴ Pro W3"/>
                <a:cs typeface="Arial" charset="0"/>
              </a:rPr>
              <a:t>Was stay-at-home mom </a:t>
            </a:r>
          </a:p>
          <a:p>
            <a:pPr lvl="0" defTabSz="911225">
              <a:spcBef>
                <a:spcPct val="20000"/>
              </a:spcBef>
            </a:pPr>
            <a:r>
              <a:rPr lang="en-US" sz="1800" dirty="0">
                <a:solidFill>
                  <a:schemeClr val="bg2"/>
                </a:solidFill>
                <a:latin typeface="Corbel" panose="020B0503020204020204" pitchFamily="34" charset="0"/>
                <a:ea typeface="ヒラギノ角ゴ Pro W3"/>
                <a:cs typeface="Arial" charset="0"/>
              </a:rPr>
              <a:t>Manages office part-time</a:t>
            </a:r>
          </a:p>
          <a:p>
            <a:pPr lvl="0" defTabSz="911225">
              <a:spcBef>
                <a:spcPct val="20000"/>
              </a:spcBef>
            </a:pPr>
            <a:r>
              <a:rPr lang="en-US" sz="1800" dirty="0">
                <a:solidFill>
                  <a:schemeClr val="bg2"/>
                </a:solidFill>
                <a:latin typeface="Corbel" panose="020B0503020204020204" pitchFamily="34" charset="0"/>
                <a:ea typeface="ヒラギノ角ゴ Pro W3"/>
                <a:cs typeface="Arial" charset="0"/>
              </a:rPr>
              <a:t>Loves to travel &amp; spend time w/ Kids/GC</a:t>
            </a:r>
          </a:p>
          <a:p>
            <a:pPr lvl="0" defTabSz="911225">
              <a:spcBef>
                <a:spcPct val="20000"/>
              </a:spcBef>
            </a:pPr>
            <a:r>
              <a:rPr lang="en-US" sz="1800" dirty="0">
                <a:solidFill>
                  <a:schemeClr val="bg2"/>
                </a:solidFill>
                <a:latin typeface="Corbel" panose="020B0503020204020204" pitchFamily="34" charset="0"/>
                <a:ea typeface="ヒラギノ角ゴ Pro W3"/>
                <a:cs typeface="Arial" charset="0"/>
              </a:rPr>
              <a:t> No desire to run business</a:t>
            </a:r>
          </a:p>
        </p:txBody>
      </p:sp>
      <p:cxnSp>
        <p:nvCxnSpPr>
          <p:cNvPr id="20" name="Straight Connector 19"/>
          <p:cNvCxnSpPr/>
          <p:nvPr/>
        </p:nvCxnSpPr>
        <p:spPr>
          <a:xfrm>
            <a:off x="4807347" y="2158385"/>
            <a:ext cx="3491706"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807347" y="3910985"/>
            <a:ext cx="3491706"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783928" y="1362497"/>
            <a:ext cx="1080745" cy="523220"/>
          </a:xfrm>
          <a:prstGeom prst="rect">
            <a:avLst/>
          </a:prstGeom>
          <a:noFill/>
        </p:spPr>
        <p:txBody>
          <a:bodyPr wrap="none" rtlCol="0">
            <a:spAutoFit/>
          </a:bodyPr>
          <a:lstStyle/>
          <a:p>
            <a:r>
              <a:rPr lang="en-US" dirty="0">
                <a:latin typeface="Corbel" panose="020B0503020204020204" pitchFamily="34" charset="0"/>
              </a:rPr>
              <a:t>Susan</a:t>
            </a:r>
          </a:p>
        </p:txBody>
      </p:sp>
      <p:sp>
        <p:nvSpPr>
          <p:cNvPr id="13" name="Rectangle 12"/>
          <p:cNvSpPr/>
          <p:nvPr/>
        </p:nvSpPr>
        <p:spPr>
          <a:xfrm>
            <a:off x="623094" y="4496990"/>
            <a:ext cx="3763348" cy="1698927"/>
          </a:xfrm>
          <a:prstGeom prst="rect">
            <a:avLst/>
          </a:prstGeom>
        </p:spPr>
        <p:txBody>
          <a:bodyPr wrap="square">
            <a:spAutoFit/>
          </a:bodyPr>
          <a:lstStyle/>
          <a:p>
            <a:pPr lvl="0" defTabSz="911225">
              <a:spcBef>
                <a:spcPct val="20000"/>
              </a:spcBef>
            </a:pPr>
            <a:r>
              <a:rPr lang="en-US" sz="1800" dirty="0">
                <a:solidFill>
                  <a:schemeClr val="bg2"/>
                </a:solidFill>
                <a:latin typeface="Corbel" panose="020B0503020204020204" pitchFamily="34" charset="0"/>
                <a:ea typeface="ヒラギノ角ゴ Pro W3"/>
                <a:cs typeface="Arial" charset="0"/>
              </a:rPr>
              <a:t>University of Colorado graduate</a:t>
            </a:r>
          </a:p>
          <a:p>
            <a:pPr lvl="0" defTabSz="911225">
              <a:spcBef>
                <a:spcPct val="20000"/>
              </a:spcBef>
            </a:pPr>
            <a:r>
              <a:rPr lang="en-US" sz="1800" dirty="0">
                <a:solidFill>
                  <a:schemeClr val="bg2"/>
                </a:solidFill>
                <a:latin typeface="Corbel" panose="020B0503020204020204" pitchFamily="34" charset="0"/>
                <a:ea typeface="ヒラギノ角ゴ Pro W3"/>
                <a:cs typeface="Arial" charset="0"/>
              </a:rPr>
              <a:t>Engaged to be married</a:t>
            </a:r>
          </a:p>
          <a:p>
            <a:pPr lvl="0" defTabSz="911225">
              <a:spcBef>
                <a:spcPct val="20000"/>
              </a:spcBef>
            </a:pPr>
            <a:r>
              <a:rPr lang="en-US" sz="1800" dirty="0">
                <a:solidFill>
                  <a:schemeClr val="bg2"/>
                </a:solidFill>
                <a:latin typeface="Corbel" panose="020B0503020204020204" pitchFamily="34" charset="0"/>
                <a:ea typeface="ヒラギノ角ゴ Pro W3"/>
                <a:cs typeface="Arial" charset="0"/>
              </a:rPr>
              <a:t>In the business since college</a:t>
            </a:r>
          </a:p>
          <a:p>
            <a:pPr lvl="0" defTabSz="911225">
              <a:spcBef>
                <a:spcPct val="20000"/>
              </a:spcBef>
            </a:pPr>
            <a:r>
              <a:rPr lang="en-US" sz="1800" dirty="0">
                <a:solidFill>
                  <a:schemeClr val="bg2"/>
                </a:solidFill>
                <a:latin typeface="Corbel" panose="020B0503020204020204" pitchFamily="34" charset="0"/>
                <a:ea typeface="ヒラギノ角ゴ Pro W3"/>
                <a:cs typeface="Arial" charset="0"/>
              </a:rPr>
              <a:t>Responsible for hand bag line</a:t>
            </a:r>
          </a:p>
          <a:p>
            <a:pPr lvl="0" defTabSz="911225">
              <a:spcBef>
                <a:spcPct val="20000"/>
              </a:spcBef>
            </a:pPr>
            <a:r>
              <a:rPr lang="en-US" sz="1800" dirty="0">
                <a:solidFill>
                  <a:schemeClr val="bg2"/>
                </a:solidFill>
                <a:latin typeface="Corbel" panose="020B0503020204020204" pitchFamily="34" charset="0"/>
                <a:ea typeface="ヒラギノ角ゴ Pro W3"/>
                <a:cs typeface="Arial" charset="0"/>
              </a:rPr>
              <a:t>Wants to take over business</a:t>
            </a:r>
            <a:endParaRPr lang="en-US" sz="1800" dirty="0"/>
          </a:p>
        </p:txBody>
      </p:sp>
      <p:sp>
        <p:nvSpPr>
          <p:cNvPr id="16" name="Rectangle 15"/>
          <p:cNvSpPr/>
          <p:nvPr/>
        </p:nvSpPr>
        <p:spPr>
          <a:xfrm>
            <a:off x="4848225" y="4496989"/>
            <a:ext cx="4572000" cy="1698927"/>
          </a:xfrm>
          <a:prstGeom prst="rect">
            <a:avLst/>
          </a:prstGeom>
        </p:spPr>
        <p:txBody>
          <a:bodyPr>
            <a:spAutoFit/>
          </a:bodyPr>
          <a:lstStyle/>
          <a:p>
            <a:pPr lvl="0" defTabSz="911225">
              <a:spcBef>
                <a:spcPct val="20000"/>
              </a:spcBef>
            </a:pPr>
            <a:r>
              <a:rPr lang="en-US" sz="1800" dirty="0">
                <a:solidFill>
                  <a:schemeClr val="bg2"/>
                </a:solidFill>
                <a:latin typeface="Corbel" panose="020B0503020204020204" pitchFamily="34" charset="0"/>
                <a:ea typeface="ヒラギノ角ゴ Pro W3"/>
                <a:cs typeface="Arial" charset="0"/>
              </a:rPr>
              <a:t>Stanford Law School graduate</a:t>
            </a:r>
          </a:p>
          <a:p>
            <a:pPr lvl="0" defTabSz="911225">
              <a:spcBef>
                <a:spcPct val="20000"/>
              </a:spcBef>
            </a:pPr>
            <a:r>
              <a:rPr lang="en-US" sz="1800" dirty="0">
                <a:solidFill>
                  <a:schemeClr val="bg2"/>
                </a:solidFill>
                <a:latin typeface="Corbel" panose="020B0503020204020204" pitchFamily="34" charset="0"/>
                <a:ea typeface="ヒラギノ角ゴ Pro W3"/>
                <a:cs typeface="Arial" charset="0"/>
              </a:rPr>
              <a:t>Married with two young children</a:t>
            </a:r>
          </a:p>
          <a:p>
            <a:pPr lvl="0" defTabSz="911225">
              <a:spcBef>
                <a:spcPct val="20000"/>
              </a:spcBef>
            </a:pPr>
            <a:r>
              <a:rPr lang="en-US" sz="1800" dirty="0">
                <a:solidFill>
                  <a:schemeClr val="bg2"/>
                </a:solidFill>
                <a:latin typeface="Corbel" panose="020B0503020204020204" pitchFamily="34" charset="0"/>
                <a:ea typeface="ヒラギノ角ゴ Pro W3"/>
                <a:cs typeface="Arial" charset="0"/>
              </a:rPr>
              <a:t>Now is a successful lawyer </a:t>
            </a:r>
          </a:p>
          <a:p>
            <a:pPr lvl="0" defTabSz="911225">
              <a:spcBef>
                <a:spcPct val="20000"/>
              </a:spcBef>
            </a:pPr>
            <a:r>
              <a:rPr lang="en-US" sz="1800" dirty="0">
                <a:solidFill>
                  <a:schemeClr val="bg2"/>
                </a:solidFill>
                <a:latin typeface="Corbel" panose="020B0503020204020204" pitchFamily="34" charset="0"/>
                <a:ea typeface="ヒラギノ角ゴ Pro W3"/>
                <a:cs typeface="Arial" charset="0"/>
              </a:rPr>
              <a:t>No desire to work in the business</a:t>
            </a:r>
          </a:p>
          <a:p>
            <a:pPr lvl="0" defTabSz="911225">
              <a:spcBef>
                <a:spcPct val="20000"/>
              </a:spcBef>
            </a:pPr>
            <a:r>
              <a:rPr lang="en-US" sz="1800" dirty="0">
                <a:solidFill>
                  <a:schemeClr val="bg2"/>
                </a:solidFill>
                <a:latin typeface="Corbel" panose="020B0503020204020204" pitchFamily="34" charset="0"/>
                <a:ea typeface="ヒラギノ角ゴ Pro W3"/>
                <a:cs typeface="Arial" charset="0"/>
              </a:rPr>
              <a:t>Not “eye to eye” with Maria</a:t>
            </a:r>
          </a:p>
        </p:txBody>
      </p:sp>
      <p:sp>
        <p:nvSpPr>
          <p:cNvPr id="26" name="TextBox 25"/>
          <p:cNvSpPr txBox="1"/>
          <p:nvPr/>
        </p:nvSpPr>
        <p:spPr>
          <a:xfrm>
            <a:off x="1241756" y="3973770"/>
            <a:ext cx="1035861" cy="523220"/>
          </a:xfrm>
          <a:prstGeom prst="rect">
            <a:avLst/>
          </a:prstGeom>
          <a:noFill/>
        </p:spPr>
        <p:txBody>
          <a:bodyPr wrap="none" rtlCol="0">
            <a:spAutoFit/>
          </a:bodyPr>
          <a:lstStyle/>
          <a:p>
            <a:r>
              <a:rPr lang="en-US" dirty="0">
                <a:latin typeface="Corbel" panose="020B0503020204020204" pitchFamily="34" charset="0"/>
              </a:rPr>
              <a:t>Maria</a:t>
            </a:r>
          </a:p>
        </p:txBody>
      </p:sp>
      <p:sp>
        <p:nvSpPr>
          <p:cNvPr id="27" name="TextBox 26"/>
          <p:cNvSpPr txBox="1"/>
          <p:nvPr/>
        </p:nvSpPr>
        <p:spPr>
          <a:xfrm>
            <a:off x="5646070" y="3973770"/>
            <a:ext cx="1218603" cy="523220"/>
          </a:xfrm>
          <a:prstGeom prst="rect">
            <a:avLst/>
          </a:prstGeom>
          <a:noFill/>
        </p:spPr>
        <p:txBody>
          <a:bodyPr wrap="none" rtlCol="0">
            <a:spAutoFit/>
          </a:bodyPr>
          <a:lstStyle/>
          <a:p>
            <a:r>
              <a:rPr lang="en-US" dirty="0">
                <a:latin typeface="Corbel" panose="020B0503020204020204" pitchFamily="34" charset="0"/>
              </a:rPr>
              <a:t>Carson</a:t>
            </a:r>
          </a:p>
        </p:txBody>
      </p:sp>
      <p:sp>
        <p:nvSpPr>
          <p:cNvPr id="28" name="TextBox 27"/>
          <p:cNvSpPr txBox="1"/>
          <p:nvPr/>
        </p:nvSpPr>
        <p:spPr>
          <a:xfrm>
            <a:off x="457200" y="424885"/>
            <a:ext cx="2880084" cy="461665"/>
          </a:xfrm>
          <a:prstGeom prst="rect">
            <a:avLst/>
          </a:prstGeom>
          <a:noFill/>
        </p:spPr>
        <p:txBody>
          <a:bodyPr wrap="none" rtlCol="0">
            <a:spAutoFit/>
          </a:bodyPr>
          <a:lstStyle/>
          <a:p>
            <a:r>
              <a:rPr lang="en-US" sz="2400" dirty="0">
                <a:latin typeface="Corbel" panose="020B0503020204020204" pitchFamily="34" charset="0"/>
              </a:rPr>
              <a:t>Meet the Cruz Family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Number Placeholder 2"/>
          <p:cNvSpPr>
            <a:spLocks noGrp="1"/>
          </p:cNvSpPr>
          <p:nvPr>
            <p:ph type="sldNum" sz="quarter" idx="10"/>
          </p:nvPr>
        </p:nvSpPr>
        <p:spPr>
          <a:noFill/>
        </p:spPr>
        <p:txBody>
          <a:bodyPr/>
          <a:lstStyle/>
          <a:p>
            <a:fld id="{93868D1C-730A-4C20-A8C5-4D7C948BBE6E}" type="slidenum">
              <a:rPr lang="en-US" smtClean="0"/>
              <a:pPr/>
              <a:t>16</a:t>
            </a:fld>
            <a:endParaRPr lang="en-US"/>
          </a:p>
        </p:txBody>
      </p:sp>
      <p:sp>
        <p:nvSpPr>
          <p:cNvPr id="91138" name="Footer Placeholder 12"/>
          <p:cNvSpPr>
            <a:spLocks noGrp="1"/>
          </p:cNvSpPr>
          <p:nvPr>
            <p:ph type="ftr" sz="quarter" idx="11"/>
          </p:nvPr>
        </p:nvSpPr>
        <p:spPr>
          <a:noFill/>
        </p:spPr>
        <p:txBody>
          <a:bodyPr/>
          <a:lstStyle/>
          <a:p>
            <a:r>
              <a:rPr lang="en-US"/>
              <a:t>NOT FOR CONSUMER USE.</a:t>
            </a:r>
          </a:p>
        </p:txBody>
      </p:sp>
      <p:sp>
        <p:nvSpPr>
          <p:cNvPr id="7" name="Slide Number Placeholder 1"/>
          <p:cNvSpPr txBox="1">
            <a:spLocks noGrp="1"/>
          </p:cNvSpPr>
          <p:nvPr/>
        </p:nvSpPr>
        <p:spPr bwMode="auto">
          <a:xfrm>
            <a:off x="436563" y="6156325"/>
            <a:ext cx="373062" cy="433388"/>
          </a:xfrm>
          <a:prstGeom prst="rect">
            <a:avLst/>
          </a:prstGeom>
          <a:noFill/>
          <a:ln>
            <a:miter lim="800000"/>
            <a:headEnd/>
            <a:tailEnd/>
          </a:ln>
        </p:spPr>
        <p:txBody>
          <a:bodyPr lIns="82030" tIns="41015" rIns="82030" bIns="41015" anchor="ctr"/>
          <a:lstStyle/>
          <a:p>
            <a:pPr defTabSz="820738">
              <a:defRPr/>
            </a:pPr>
            <a:fld id="{A322BBB2-B449-4385-811A-49D081D285CB}" type="slidenum">
              <a:rPr lang="en-US" sz="1000" b="1">
                <a:solidFill>
                  <a:srgbClr val="504C4C"/>
                </a:solidFill>
                <a:latin typeface="Arial Narrow" pitchFamily="34" charset="0"/>
                <a:cs typeface="+mn-cs"/>
              </a:rPr>
              <a:pPr defTabSz="820738">
                <a:defRPr/>
              </a:pPr>
              <a:t>16</a:t>
            </a:fld>
            <a:endParaRPr lang="en-US" sz="1000" b="1">
              <a:solidFill>
                <a:srgbClr val="504C4C"/>
              </a:solidFill>
              <a:latin typeface="Arial Narrow" pitchFamily="34" charset="0"/>
              <a:cs typeface="+mn-cs"/>
            </a:endParaRPr>
          </a:p>
        </p:txBody>
      </p:sp>
      <p:sp>
        <p:nvSpPr>
          <p:cNvPr id="8" name="Footer Placeholder 2"/>
          <p:cNvSpPr txBox="1">
            <a:spLocks noGrp="1"/>
          </p:cNvSpPr>
          <p:nvPr/>
        </p:nvSpPr>
        <p:spPr bwMode="auto">
          <a:xfrm>
            <a:off x="771525" y="6156325"/>
            <a:ext cx="3741738" cy="433388"/>
          </a:xfrm>
          <a:prstGeom prst="rect">
            <a:avLst/>
          </a:prstGeom>
          <a:noFill/>
          <a:ln>
            <a:miter lim="800000"/>
            <a:headEnd/>
            <a:tailEnd/>
          </a:ln>
        </p:spPr>
        <p:txBody>
          <a:bodyPr lIns="82030" tIns="41015" rIns="82030" bIns="41015" anchor="ctr"/>
          <a:lstStyle/>
          <a:p>
            <a:pPr defTabSz="820738">
              <a:defRPr/>
            </a:pPr>
            <a:r>
              <a:rPr lang="en-US" sz="900" b="1">
                <a:solidFill>
                  <a:srgbClr val="504C4C"/>
                </a:solidFill>
                <a:latin typeface="Arial Narrow" pitchFamily="34" charset="0"/>
                <a:cs typeface="+mn-cs"/>
              </a:rPr>
              <a:t>NOT FOR CONSUMER USE.</a:t>
            </a:r>
          </a:p>
        </p:txBody>
      </p:sp>
      <p:sp>
        <p:nvSpPr>
          <p:cNvPr id="91141" name="Rectangle 6"/>
          <p:cNvSpPr txBox="1">
            <a:spLocks noGrp="1" noChangeArrowheads="1"/>
          </p:cNvSpPr>
          <p:nvPr/>
        </p:nvSpPr>
        <p:spPr bwMode="gray">
          <a:xfrm>
            <a:off x="457200" y="6397625"/>
            <a:ext cx="365125" cy="231775"/>
          </a:xfrm>
          <a:prstGeom prst="rect">
            <a:avLst/>
          </a:prstGeom>
          <a:noFill/>
          <a:ln w="9525">
            <a:noFill/>
            <a:miter lim="800000"/>
            <a:headEnd/>
            <a:tailEnd/>
          </a:ln>
        </p:spPr>
        <p:txBody>
          <a:bodyPr lIns="0" tIns="0" rIns="0" bIns="0" anchor="ctr"/>
          <a:lstStyle/>
          <a:p>
            <a:pPr eaLnBrk="0" hangingPunct="0"/>
            <a:fld id="{9160DB0A-0F3D-4334-BC06-0301B1717BCA}" type="slidenum">
              <a:rPr lang="en-US" sz="1000">
                <a:solidFill>
                  <a:schemeClr val="bg1"/>
                </a:solidFill>
              </a:rPr>
              <a:pPr eaLnBrk="0" hangingPunct="0"/>
              <a:t>16</a:t>
            </a:fld>
            <a:endParaRPr lang="en-US" sz="1000">
              <a:solidFill>
                <a:schemeClr val="bg1"/>
              </a:solidFill>
            </a:endParaRPr>
          </a:p>
        </p:txBody>
      </p:sp>
      <p:sp>
        <p:nvSpPr>
          <p:cNvPr id="91142" name="Rectangle 51"/>
          <p:cNvSpPr>
            <a:spLocks noChangeArrowheads="1"/>
          </p:cNvSpPr>
          <p:nvPr/>
        </p:nvSpPr>
        <p:spPr bwMode="gray">
          <a:xfrm>
            <a:off x="1524000" y="1371600"/>
            <a:ext cx="6096000" cy="381000"/>
          </a:xfrm>
          <a:prstGeom prst="rect">
            <a:avLst/>
          </a:prstGeom>
          <a:noFill/>
          <a:ln w="9525">
            <a:noFill/>
            <a:miter lim="800000"/>
            <a:headEnd/>
            <a:tailEnd/>
          </a:ln>
        </p:spPr>
        <p:txBody>
          <a:bodyPr lIns="0" tIns="0" rIns="0" bIns="0"/>
          <a:lstStyle/>
          <a:p>
            <a:pPr marL="230188" indent="-230188" algn="ctr" eaLnBrk="0" hangingPunct="0">
              <a:lnSpc>
                <a:spcPct val="95000"/>
              </a:lnSpc>
              <a:spcBef>
                <a:spcPct val="25000"/>
              </a:spcBef>
              <a:buFont typeface="Times" pitchFamily="18" charset="0"/>
              <a:buNone/>
              <a:tabLst>
                <a:tab pos="1828800" algn="l"/>
              </a:tabLst>
            </a:pPr>
            <a:r>
              <a:rPr lang="en-US" sz="2400" dirty="0">
                <a:solidFill>
                  <a:schemeClr val="accent1"/>
                </a:solidFill>
                <a:latin typeface="Corbel" panose="020B0503020204020204" pitchFamily="34" charset="0"/>
              </a:rPr>
              <a:t>Carl and Susan’s Personal Financial Statement</a:t>
            </a:r>
          </a:p>
        </p:txBody>
      </p:sp>
      <p:graphicFrame>
        <p:nvGraphicFramePr>
          <p:cNvPr id="84997" name="Group 5"/>
          <p:cNvGraphicFramePr>
            <a:graphicFrameLocks noGrp="1"/>
          </p:cNvGraphicFramePr>
          <p:nvPr>
            <p:extLst>
              <p:ext uri="{D42A27DB-BD31-4B8C-83A1-F6EECF244321}">
                <p14:modId xmlns:p14="http://schemas.microsoft.com/office/powerpoint/2010/main" val="1769554932"/>
              </p:ext>
            </p:extLst>
          </p:nvPr>
        </p:nvGraphicFramePr>
        <p:xfrm>
          <a:off x="1066800" y="2038349"/>
          <a:ext cx="7467600" cy="3832226"/>
        </p:xfrm>
        <a:graphic>
          <a:graphicData uri="http://schemas.openxmlformats.org/drawingml/2006/table">
            <a:tbl>
              <a:tblPr/>
              <a:tblGrid>
                <a:gridCol w="2112963">
                  <a:extLst>
                    <a:ext uri="{9D8B030D-6E8A-4147-A177-3AD203B41FA5}">
                      <a16:colId xmlns:a16="http://schemas.microsoft.com/office/drawing/2014/main" val="20000"/>
                    </a:ext>
                  </a:extLst>
                </a:gridCol>
                <a:gridCol w="1666875">
                  <a:extLst>
                    <a:ext uri="{9D8B030D-6E8A-4147-A177-3AD203B41FA5}">
                      <a16:colId xmlns:a16="http://schemas.microsoft.com/office/drawing/2014/main" val="20001"/>
                    </a:ext>
                  </a:extLst>
                </a:gridCol>
                <a:gridCol w="2038350">
                  <a:extLst>
                    <a:ext uri="{9D8B030D-6E8A-4147-A177-3AD203B41FA5}">
                      <a16:colId xmlns:a16="http://schemas.microsoft.com/office/drawing/2014/main" val="20002"/>
                    </a:ext>
                  </a:extLst>
                </a:gridCol>
                <a:gridCol w="1649412">
                  <a:extLst>
                    <a:ext uri="{9D8B030D-6E8A-4147-A177-3AD203B41FA5}">
                      <a16:colId xmlns:a16="http://schemas.microsoft.com/office/drawing/2014/main" val="20003"/>
                    </a:ext>
                  </a:extLst>
                </a:gridCol>
              </a:tblGrid>
              <a:tr h="479425">
                <a:tc gridSpan="2">
                  <a:txBody>
                    <a:bodyPr/>
                    <a:lstStyle/>
                    <a:p>
                      <a:pPr marL="0" marR="0" lvl="0" indent="-307975" algn="ctr" defTabSz="911225" rtl="0" eaLnBrk="1" fontAlgn="base" latinLnBrk="0" hangingPunct="1">
                        <a:lnSpc>
                          <a:spcPct val="100000"/>
                        </a:lnSpc>
                        <a:spcBef>
                          <a:spcPct val="20000"/>
                        </a:spcBef>
                        <a:spcAft>
                          <a:spcPct val="0"/>
                        </a:spcAft>
                        <a:buClrTx/>
                        <a:buSzTx/>
                        <a:buFont typeface="Arial" charset="0"/>
                        <a:buNone/>
                        <a:tabLst/>
                      </a:pPr>
                      <a:r>
                        <a:rPr kumimoji="0" lang="en-US" sz="1800" b="1" i="0" u="none" strike="noStrike" cap="none" normalizeH="0" baseline="0" dirty="0">
                          <a:ln>
                            <a:noFill/>
                          </a:ln>
                          <a:solidFill>
                            <a:schemeClr val="bg2"/>
                          </a:solidFill>
                          <a:effectLst/>
                          <a:latin typeface="Corbel" panose="020B0503020204020204" pitchFamily="34" charset="0"/>
                          <a:ea typeface="ヒラギノ角ゴ Pro W3"/>
                          <a:cs typeface="Arial" charset="0"/>
                        </a:rPr>
                        <a:t>ASSETS</a:t>
                      </a:r>
                    </a:p>
                  </a:txBody>
                  <a:tcPr marL="45720" marR="45720" marT="91440" marB="914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hMerge="1">
                  <a:txBody>
                    <a:bodyPr/>
                    <a:lstStyle/>
                    <a:p>
                      <a:endParaRPr lang="en-US"/>
                    </a:p>
                  </a:txBody>
                  <a:tcPr/>
                </a:tc>
                <a:tc gridSpan="2">
                  <a:txBody>
                    <a:bodyPr/>
                    <a:lstStyle/>
                    <a:p>
                      <a:pPr marL="0" marR="0" lvl="0" indent="-307975" algn="ctr" defTabSz="911225" rtl="0" eaLnBrk="1" fontAlgn="base" latinLnBrk="0" hangingPunct="1">
                        <a:lnSpc>
                          <a:spcPct val="100000"/>
                        </a:lnSpc>
                        <a:spcBef>
                          <a:spcPct val="20000"/>
                        </a:spcBef>
                        <a:spcAft>
                          <a:spcPct val="0"/>
                        </a:spcAft>
                        <a:buClrTx/>
                        <a:buSzTx/>
                        <a:buFont typeface="Arial" charset="0"/>
                        <a:buNone/>
                        <a:tabLst/>
                      </a:pPr>
                      <a:r>
                        <a:rPr kumimoji="0" lang="en-US" sz="1800" b="1" i="0" u="none" strike="noStrike" cap="none" normalizeH="0" baseline="0" dirty="0">
                          <a:ln>
                            <a:noFill/>
                          </a:ln>
                          <a:solidFill>
                            <a:schemeClr val="bg2"/>
                          </a:solidFill>
                          <a:effectLst/>
                          <a:latin typeface="Corbel" panose="020B0503020204020204" pitchFamily="34" charset="0"/>
                          <a:ea typeface="ヒラギノ角ゴ Pro W3"/>
                          <a:cs typeface="Arial" charset="0"/>
                        </a:rPr>
                        <a:t>LIABILITIES</a:t>
                      </a:r>
                    </a:p>
                  </a:txBody>
                  <a:tcPr marL="45720" marR="45720" marT="91440" marB="914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val="10000"/>
                  </a:ext>
                </a:extLst>
              </a:tr>
              <a:tr h="477838">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800" b="0" i="0" u="none" strike="noStrike" cap="none" normalizeH="0" baseline="0" dirty="0">
                          <a:ln>
                            <a:noFill/>
                          </a:ln>
                          <a:solidFill>
                            <a:schemeClr val="tx1"/>
                          </a:solidFill>
                          <a:effectLst/>
                          <a:latin typeface="Corbel" panose="020B0503020204020204" pitchFamily="34" charset="0"/>
                          <a:ea typeface="ヒラギノ角ゴ Pro W3"/>
                          <a:cs typeface="Arial" charset="0"/>
                        </a:rPr>
                        <a:t>Home</a:t>
                      </a:r>
                    </a:p>
                  </a:txBody>
                  <a:tcPr marT="91440" marB="9144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307975" algn="r" defTabSz="911225" rtl="0" eaLnBrk="1" fontAlgn="base" latinLnBrk="0" hangingPunct="1">
                        <a:lnSpc>
                          <a:spcPct val="100000"/>
                        </a:lnSpc>
                        <a:spcBef>
                          <a:spcPct val="20000"/>
                        </a:spcBef>
                        <a:spcAft>
                          <a:spcPct val="0"/>
                        </a:spcAft>
                        <a:buClrTx/>
                        <a:buSzTx/>
                        <a:buFont typeface="Arial" charset="0"/>
                        <a:buNone/>
                        <a:tabLst/>
                      </a:pPr>
                      <a:r>
                        <a:rPr kumimoji="0" lang="en-US" sz="1800" b="0" i="0" u="none" strike="noStrike" cap="none" normalizeH="0" baseline="0">
                          <a:ln>
                            <a:noFill/>
                          </a:ln>
                          <a:solidFill>
                            <a:schemeClr val="bg2"/>
                          </a:solidFill>
                          <a:effectLst/>
                          <a:latin typeface="Corbel" panose="020B0503020204020204" pitchFamily="34" charset="0"/>
                          <a:ea typeface="ヒラギノ角ゴ Pro W3"/>
                          <a:cs typeface="Arial" charset="0"/>
                        </a:rPr>
                        <a:t>$500,000</a:t>
                      </a:r>
                    </a:p>
                  </a:txBody>
                  <a:tcPr marT="91440" marB="9144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800" b="0" i="0" u="none" strike="noStrike" cap="none" normalizeH="0" baseline="0" dirty="0">
                          <a:ln>
                            <a:noFill/>
                          </a:ln>
                          <a:solidFill>
                            <a:schemeClr val="tx1"/>
                          </a:solidFill>
                          <a:effectLst/>
                          <a:latin typeface="Corbel" panose="020B0503020204020204" pitchFamily="34" charset="0"/>
                          <a:ea typeface="ヒラギノ角ゴ Pro W3"/>
                          <a:cs typeface="Arial" charset="0"/>
                        </a:rPr>
                        <a:t>Mortgage</a:t>
                      </a:r>
                    </a:p>
                  </a:txBody>
                  <a:tcPr marT="91440" marB="9144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307975" algn="r" defTabSz="911225" rtl="0" eaLnBrk="1" fontAlgn="base" latinLnBrk="0" hangingPunct="1">
                        <a:lnSpc>
                          <a:spcPct val="100000"/>
                        </a:lnSpc>
                        <a:spcBef>
                          <a:spcPct val="20000"/>
                        </a:spcBef>
                        <a:spcAft>
                          <a:spcPct val="0"/>
                        </a:spcAft>
                        <a:buClrTx/>
                        <a:buSzTx/>
                        <a:buFont typeface="Arial" charset="0"/>
                        <a:buNone/>
                        <a:tabLst/>
                      </a:pPr>
                      <a:r>
                        <a:rPr kumimoji="0" lang="en-US" sz="1800" b="0" i="0" u="none" strike="noStrike" cap="none" normalizeH="0" baseline="0" dirty="0">
                          <a:ln>
                            <a:noFill/>
                          </a:ln>
                          <a:solidFill>
                            <a:schemeClr val="bg2"/>
                          </a:solidFill>
                          <a:effectLst/>
                          <a:latin typeface="Corbel" panose="020B0503020204020204" pitchFamily="34" charset="0"/>
                          <a:ea typeface="ヒラギノ角ゴ Pro W3"/>
                          <a:cs typeface="Arial" charset="0"/>
                        </a:rPr>
                        <a:t>$115,000</a:t>
                      </a:r>
                    </a:p>
                  </a:txBody>
                  <a:tcPr marT="91440" marB="9144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1"/>
                  </a:ext>
                </a:extLst>
              </a:tr>
              <a:tr h="479425">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800" b="0" i="0" u="none" strike="noStrike" cap="none" normalizeH="0" baseline="0" dirty="0">
                          <a:ln>
                            <a:noFill/>
                          </a:ln>
                          <a:solidFill>
                            <a:schemeClr val="tx1"/>
                          </a:solidFill>
                          <a:effectLst/>
                          <a:latin typeface="Corbel" panose="020B0503020204020204" pitchFamily="34" charset="0"/>
                          <a:ea typeface="ヒラギノ角ゴ Pro W3"/>
                          <a:cs typeface="Arial" charset="0"/>
                        </a:rPr>
                        <a:t>Vacation Home</a:t>
                      </a:r>
                    </a:p>
                  </a:txBody>
                  <a:tcPr marT="91440" marB="9144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307975" algn="r" defTabSz="911225" rtl="0" eaLnBrk="1" fontAlgn="base" latinLnBrk="0" hangingPunct="1">
                        <a:lnSpc>
                          <a:spcPct val="100000"/>
                        </a:lnSpc>
                        <a:spcBef>
                          <a:spcPct val="20000"/>
                        </a:spcBef>
                        <a:spcAft>
                          <a:spcPct val="0"/>
                        </a:spcAft>
                        <a:buClrTx/>
                        <a:buSzTx/>
                        <a:buFont typeface="Arial" charset="0"/>
                        <a:buNone/>
                        <a:tabLst/>
                      </a:pPr>
                      <a:r>
                        <a:rPr kumimoji="0" lang="en-US" sz="1800" b="0" i="0" u="none" strike="noStrike" cap="none" normalizeH="0" baseline="0">
                          <a:ln>
                            <a:noFill/>
                          </a:ln>
                          <a:solidFill>
                            <a:schemeClr val="bg2"/>
                          </a:solidFill>
                          <a:effectLst/>
                          <a:latin typeface="Corbel" panose="020B0503020204020204" pitchFamily="34" charset="0"/>
                          <a:ea typeface="ヒラギノ角ゴ Pro W3"/>
                          <a:cs typeface="Arial" charset="0"/>
                        </a:rPr>
                        <a:t>$275,000</a:t>
                      </a:r>
                    </a:p>
                  </a:txBody>
                  <a:tcPr marT="91440" marB="9144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800" b="0" i="0" u="none" strike="noStrike" cap="none" normalizeH="0" baseline="0" dirty="0">
                          <a:ln>
                            <a:noFill/>
                          </a:ln>
                          <a:solidFill>
                            <a:schemeClr val="tx1"/>
                          </a:solidFill>
                          <a:effectLst/>
                          <a:latin typeface="Corbel" panose="020B0503020204020204" pitchFamily="34" charset="0"/>
                          <a:ea typeface="ヒラギノ角ゴ Pro W3"/>
                          <a:cs typeface="Arial" charset="0"/>
                        </a:rPr>
                        <a:t>2</a:t>
                      </a:r>
                      <a:r>
                        <a:rPr kumimoji="0" lang="en-US" sz="1800" b="0" i="0" u="none" strike="noStrike" cap="none" normalizeH="0" baseline="30000" dirty="0">
                          <a:ln>
                            <a:noFill/>
                          </a:ln>
                          <a:solidFill>
                            <a:schemeClr val="tx1"/>
                          </a:solidFill>
                          <a:effectLst/>
                          <a:latin typeface="Corbel" panose="020B0503020204020204" pitchFamily="34" charset="0"/>
                          <a:ea typeface="ヒラギノ角ゴ Pro W3"/>
                          <a:cs typeface="Arial" charset="0"/>
                        </a:rPr>
                        <a:t>nd</a:t>
                      </a:r>
                      <a:r>
                        <a:rPr kumimoji="0" lang="en-US" sz="1800" b="0" i="0" u="none" strike="noStrike" cap="none" normalizeH="0" baseline="0" dirty="0">
                          <a:ln>
                            <a:noFill/>
                          </a:ln>
                          <a:solidFill>
                            <a:schemeClr val="tx1"/>
                          </a:solidFill>
                          <a:effectLst/>
                          <a:latin typeface="Corbel" panose="020B0503020204020204" pitchFamily="34" charset="0"/>
                          <a:ea typeface="ヒラギノ角ゴ Pro W3"/>
                          <a:cs typeface="Arial" charset="0"/>
                        </a:rPr>
                        <a:t> Mortgage</a:t>
                      </a:r>
                    </a:p>
                  </a:txBody>
                  <a:tcPr marT="91440" marB="9144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307975" algn="r" defTabSz="911225" rtl="0" eaLnBrk="1" fontAlgn="base" latinLnBrk="0" hangingPunct="1">
                        <a:lnSpc>
                          <a:spcPct val="100000"/>
                        </a:lnSpc>
                        <a:spcBef>
                          <a:spcPct val="20000"/>
                        </a:spcBef>
                        <a:spcAft>
                          <a:spcPct val="0"/>
                        </a:spcAft>
                        <a:buClrTx/>
                        <a:buSzTx/>
                        <a:buFont typeface="Arial" charset="0"/>
                        <a:buNone/>
                        <a:tabLst/>
                      </a:pPr>
                      <a:r>
                        <a:rPr kumimoji="0" lang="en-US" sz="1800" b="0" i="0" u="none" strike="noStrike" cap="none" normalizeH="0" baseline="0" dirty="0">
                          <a:ln>
                            <a:noFill/>
                          </a:ln>
                          <a:solidFill>
                            <a:schemeClr val="bg2"/>
                          </a:solidFill>
                          <a:effectLst/>
                          <a:latin typeface="Corbel" panose="020B0503020204020204" pitchFamily="34" charset="0"/>
                          <a:ea typeface="ヒラギノ角ゴ Pro W3"/>
                          <a:cs typeface="Arial" charset="0"/>
                        </a:rPr>
                        <a:t>$85,000</a:t>
                      </a:r>
                    </a:p>
                  </a:txBody>
                  <a:tcPr marT="91440" marB="9144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479425">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800" b="0" i="0" u="none" strike="noStrike" cap="none" normalizeH="0" baseline="0" dirty="0">
                          <a:ln>
                            <a:noFill/>
                          </a:ln>
                          <a:solidFill>
                            <a:schemeClr val="tx1"/>
                          </a:solidFill>
                          <a:effectLst/>
                          <a:latin typeface="Corbel" panose="020B0503020204020204" pitchFamily="34" charset="0"/>
                          <a:ea typeface="ヒラギノ角ゴ Pro W3"/>
                          <a:cs typeface="Arial" charset="0"/>
                        </a:rPr>
                        <a:t>Cash</a:t>
                      </a:r>
                    </a:p>
                  </a:txBody>
                  <a:tcPr marT="91440" marB="9144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307975" algn="r" defTabSz="911225" rtl="0" eaLnBrk="1" fontAlgn="base" latinLnBrk="0" hangingPunct="1">
                        <a:lnSpc>
                          <a:spcPct val="100000"/>
                        </a:lnSpc>
                        <a:spcBef>
                          <a:spcPct val="20000"/>
                        </a:spcBef>
                        <a:spcAft>
                          <a:spcPct val="0"/>
                        </a:spcAft>
                        <a:buClrTx/>
                        <a:buSzTx/>
                        <a:buFont typeface="Arial" charset="0"/>
                        <a:buNone/>
                        <a:tabLst/>
                      </a:pPr>
                      <a:r>
                        <a:rPr kumimoji="0" lang="en-US" sz="1800" b="0" i="0" u="none" strike="noStrike" cap="none" normalizeH="0" baseline="0">
                          <a:ln>
                            <a:noFill/>
                          </a:ln>
                          <a:solidFill>
                            <a:schemeClr val="bg2"/>
                          </a:solidFill>
                          <a:effectLst/>
                          <a:latin typeface="Corbel" panose="020B0503020204020204" pitchFamily="34" charset="0"/>
                          <a:ea typeface="ヒラギノ角ゴ Pro W3"/>
                          <a:cs typeface="Arial" charset="0"/>
                        </a:rPr>
                        <a:t>$300,000</a:t>
                      </a:r>
                    </a:p>
                  </a:txBody>
                  <a:tcPr marT="91440" marB="9144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307975" algn="l" defTabSz="911225" rtl="0" eaLnBrk="1" fontAlgn="base" latinLnBrk="0" hangingPunct="1">
                        <a:lnSpc>
                          <a:spcPct val="100000"/>
                        </a:lnSpc>
                        <a:spcBef>
                          <a:spcPct val="20000"/>
                        </a:spcBef>
                        <a:spcAft>
                          <a:spcPct val="0"/>
                        </a:spcAft>
                        <a:buClrTx/>
                        <a:buSzTx/>
                        <a:buFont typeface="Arial" charset="0"/>
                        <a:buNone/>
                        <a:tabLst/>
                      </a:pPr>
                      <a:endParaRPr kumimoji="0" lang="en-US" sz="1800" b="1" i="0" u="none" strike="noStrike" cap="none" normalizeH="0" baseline="0" dirty="0">
                        <a:ln>
                          <a:noFill/>
                        </a:ln>
                        <a:solidFill>
                          <a:schemeClr val="tx1"/>
                        </a:solidFill>
                        <a:effectLst/>
                        <a:latin typeface="Corbel" panose="020B0503020204020204" pitchFamily="34" charset="0"/>
                        <a:ea typeface="ヒラギノ角ゴ Pro W3"/>
                        <a:cs typeface="Arial" charset="0"/>
                      </a:endParaRPr>
                    </a:p>
                  </a:txBody>
                  <a:tcPr marT="91440" marB="9144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307975" algn="r" defTabSz="911225" rtl="0" eaLnBrk="1" fontAlgn="base" latinLnBrk="0" hangingPunct="1">
                        <a:lnSpc>
                          <a:spcPct val="100000"/>
                        </a:lnSpc>
                        <a:spcBef>
                          <a:spcPct val="20000"/>
                        </a:spcBef>
                        <a:spcAft>
                          <a:spcPct val="0"/>
                        </a:spcAft>
                        <a:buClrTx/>
                        <a:buSzTx/>
                        <a:buFont typeface="Arial" charset="0"/>
                        <a:buNone/>
                        <a:tabLst/>
                      </a:pPr>
                      <a:endParaRPr kumimoji="0" lang="en-US" sz="1800" b="1" i="0" u="none" strike="noStrike" cap="none" normalizeH="0" baseline="0" dirty="0">
                        <a:ln>
                          <a:noFill/>
                        </a:ln>
                        <a:solidFill>
                          <a:schemeClr val="bg2"/>
                        </a:solidFill>
                        <a:effectLst/>
                        <a:latin typeface="Corbel" panose="020B0503020204020204" pitchFamily="34" charset="0"/>
                        <a:ea typeface="ヒラギノ角ゴ Pro W3"/>
                        <a:cs typeface="Arial" charset="0"/>
                      </a:endParaRPr>
                    </a:p>
                  </a:txBody>
                  <a:tcPr marT="91440" marB="9144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3"/>
                  </a:ext>
                </a:extLst>
              </a:tr>
              <a:tr h="479425">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800" b="0" i="0" u="none" strike="noStrike" cap="none" normalizeH="0" baseline="0" dirty="0">
                          <a:ln>
                            <a:noFill/>
                          </a:ln>
                          <a:solidFill>
                            <a:schemeClr val="tx1"/>
                          </a:solidFill>
                          <a:effectLst/>
                          <a:latin typeface="Corbel" panose="020B0503020204020204" pitchFamily="34" charset="0"/>
                          <a:ea typeface="ヒラギノ角ゴ Pro W3"/>
                          <a:cs typeface="Arial" charset="0"/>
                        </a:rPr>
                        <a:t>Investments</a:t>
                      </a:r>
                    </a:p>
                  </a:txBody>
                  <a:tcPr marT="91440" marB="9144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307975" algn="r" defTabSz="911225" rtl="0" eaLnBrk="1" fontAlgn="base" latinLnBrk="0" hangingPunct="1">
                        <a:lnSpc>
                          <a:spcPct val="100000"/>
                        </a:lnSpc>
                        <a:spcBef>
                          <a:spcPct val="20000"/>
                        </a:spcBef>
                        <a:spcAft>
                          <a:spcPct val="0"/>
                        </a:spcAft>
                        <a:buClrTx/>
                        <a:buSzTx/>
                        <a:buFont typeface="Arial" charset="0"/>
                        <a:buNone/>
                        <a:tabLst/>
                      </a:pPr>
                      <a:r>
                        <a:rPr kumimoji="0" lang="en-US" sz="1800" b="0" i="0" u="none" strike="noStrike" cap="none" normalizeH="0" baseline="0">
                          <a:ln>
                            <a:noFill/>
                          </a:ln>
                          <a:solidFill>
                            <a:schemeClr val="bg2"/>
                          </a:solidFill>
                          <a:effectLst/>
                          <a:latin typeface="Corbel" panose="020B0503020204020204" pitchFamily="34" charset="0"/>
                          <a:ea typeface="ヒラギノ角ゴ Pro W3"/>
                          <a:cs typeface="Arial" charset="0"/>
                        </a:rPr>
                        <a:t>$700,000</a:t>
                      </a:r>
                    </a:p>
                  </a:txBody>
                  <a:tcPr marT="91440" marB="9144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307975" algn="l" defTabSz="911225" rtl="0" eaLnBrk="1" fontAlgn="base" latinLnBrk="0" hangingPunct="1">
                        <a:lnSpc>
                          <a:spcPct val="100000"/>
                        </a:lnSpc>
                        <a:spcBef>
                          <a:spcPct val="20000"/>
                        </a:spcBef>
                        <a:spcAft>
                          <a:spcPct val="0"/>
                        </a:spcAft>
                        <a:buClrTx/>
                        <a:buSzTx/>
                        <a:buFont typeface="Arial" charset="0"/>
                        <a:buNone/>
                        <a:tabLst/>
                      </a:pPr>
                      <a:endParaRPr kumimoji="0" lang="en-US" sz="1800" b="1" i="0" u="none" strike="noStrike" cap="none" normalizeH="0" baseline="0">
                        <a:ln>
                          <a:noFill/>
                        </a:ln>
                        <a:solidFill>
                          <a:schemeClr val="bg2"/>
                        </a:solidFill>
                        <a:effectLst/>
                        <a:latin typeface="Corbel" panose="020B0503020204020204" pitchFamily="34" charset="0"/>
                        <a:ea typeface="ヒラギノ角ゴ Pro W3"/>
                        <a:cs typeface="Arial" charset="0"/>
                      </a:endParaRPr>
                    </a:p>
                  </a:txBody>
                  <a:tcPr marT="91440" marB="9144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307975" algn="r" defTabSz="911225" rtl="0" eaLnBrk="1" fontAlgn="base" latinLnBrk="0" hangingPunct="1">
                        <a:lnSpc>
                          <a:spcPct val="100000"/>
                        </a:lnSpc>
                        <a:spcBef>
                          <a:spcPct val="20000"/>
                        </a:spcBef>
                        <a:spcAft>
                          <a:spcPct val="0"/>
                        </a:spcAft>
                        <a:buClrTx/>
                        <a:buSzTx/>
                        <a:buFont typeface="Arial" charset="0"/>
                        <a:buNone/>
                        <a:tabLst/>
                      </a:pPr>
                      <a:endParaRPr kumimoji="0" lang="en-US" sz="1800" b="1" i="0" u="none" strike="noStrike" cap="none" normalizeH="0" baseline="0" dirty="0">
                        <a:ln>
                          <a:noFill/>
                        </a:ln>
                        <a:solidFill>
                          <a:schemeClr val="bg2"/>
                        </a:solidFill>
                        <a:effectLst/>
                        <a:latin typeface="Corbel" panose="020B0503020204020204" pitchFamily="34" charset="0"/>
                        <a:ea typeface="ヒラギノ角ゴ Pro W3"/>
                        <a:cs typeface="Arial" charset="0"/>
                      </a:endParaRPr>
                    </a:p>
                  </a:txBody>
                  <a:tcPr marT="91440" marB="9144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4"/>
                  </a:ext>
                </a:extLst>
              </a:tr>
              <a:tr h="477838">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800" b="0" i="0" u="none" strike="noStrike" cap="none" normalizeH="0" baseline="0" dirty="0">
                          <a:ln>
                            <a:noFill/>
                          </a:ln>
                          <a:solidFill>
                            <a:schemeClr val="tx1"/>
                          </a:solidFill>
                          <a:effectLst/>
                          <a:latin typeface="Corbel" panose="020B0503020204020204" pitchFamily="34" charset="0"/>
                          <a:ea typeface="ヒラギノ角ゴ Pro W3"/>
                          <a:cs typeface="Arial" charset="0"/>
                        </a:rPr>
                        <a:t>Qualified Plan</a:t>
                      </a:r>
                    </a:p>
                  </a:txBody>
                  <a:tcPr marT="91440" marB="9144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307975" algn="r" defTabSz="911225" rtl="0" eaLnBrk="1" fontAlgn="base" latinLnBrk="0" hangingPunct="1">
                        <a:lnSpc>
                          <a:spcPct val="100000"/>
                        </a:lnSpc>
                        <a:spcBef>
                          <a:spcPct val="20000"/>
                        </a:spcBef>
                        <a:spcAft>
                          <a:spcPct val="0"/>
                        </a:spcAft>
                        <a:buClrTx/>
                        <a:buSzTx/>
                        <a:buFont typeface="Arial" charset="0"/>
                        <a:buNone/>
                        <a:tabLst/>
                      </a:pPr>
                      <a:r>
                        <a:rPr kumimoji="0" lang="en-US" sz="1800" b="0" i="0" u="none" strike="noStrike" cap="none" normalizeH="0" baseline="0">
                          <a:ln>
                            <a:noFill/>
                          </a:ln>
                          <a:solidFill>
                            <a:schemeClr val="bg2"/>
                          </a:solidFill>
                          <a:effectLst/>
                          <a:latin typeface="Corbel" panose="020B0503020204020204" pitchFamily="34" charset="0"/>
                          <a:ea typeface="ヒラギノ角ゴ Pro W3"/>
                          <a:cs typeface="Arial" charset="0"/>
                        </a:rPr>
                        <a:t>$550,000</a:t>
                      </a:r>
                    </a:p>
                  </a:txBody>
                  <a:tcPr marT="91440" marB="9144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307975" algn="l" defTabSz="911225" rtl="0" eaLnBrk="1" fontAlgn="base" latinLnBrk="0" hangingPunct="1">
                        <a:lnSpc>
                          <a:spcPct val="100000"/>
                        </a:lnSpc>
                        <a:spcBef>
                          <a:spcPct val="20000"/>
                        </a:spcBef>
                        <a:spcAft>
                          <a:spcPct val="0"/>
                        </a:spcAft>
                        <a:buClrTx/>
                        <a:buSzTx/>
                        <a:buFont typeface="Arial" charset="0"/>
                        <a:buNone/>
                        <a:tabLst/>
                      </a:pPr>
                      <a:endParaRPr kumimoji="0" lang="en-US" sz="1800" b="1" i="0" u="none" strike="noStrike" cap="none" normalizeH="0" baseline="0">
                        <a:ln>
                          <a:noFill/>
                        </a:ln>
                        <a:solidFill>
                          <a:schemeClr val="bg2"/>
                        </a:solidFill>
                        <a:effectLst/>
                        <a:latin typeface="Corbel" panose="020B0503020204020204" pitchFamily="34" charset="0"/>
                        <a:ea typeface="ヒラギノ角ゴ Pro W3"/>
                        <a:cs typeface="Arial" charset="0"/>
                      </a:endParaRPr>
                    </a:p>
                  </a:txBody>
                  <a:tcPr marT="91440" marB="9144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307975" algn="r" defTabSz="911225" rtl="0" eaLnBrk="1" fontAlgn="base" latinLnBrk="0" hangingPunct="1">
                        <a:lnSpc>
                          <a:spcPct val="100000"/>
                        </a:lnSpc>
                        <a:spcBef>
                          <a:spcPct val="20000"/>
                        </a:spcBef>
                        <a:spcAft>
                          <a:spcPct val="0"/>
                        </a:spcAft>
                        <a:buClrTx/>
                        <a:buSzTx/>
                        <a:buFont typeface="Arial" charset="0"/>
                        <a:buNone/>
                        <a:tabLst/>
                      </a:pPr>
                      <a:endParaRPr kumimoji="0" lang="en-US" sz="1800" b="1" i="0" u="none" strike="noStrike" cap="none" normalizeH="0" baseline="0" dirty="0">
                        <a:ln>
                          <a:noFill/>
                        </a:ln>
                        <a:solidFill>
                          <a:schemeClr val="bg2"/>
                        </a:solidFill>
                        <a:effectLst/>
                        <a:latin typeface="Corbel" panose="020B0503020204020204" pitchFamily="34" charset="0"/>
                        <a:ea typeface="ヒラギノ角ゴ Pro W3"/>
                        <a:cs typeface="Arial" charset="0"/>
                      </a:endParaRPr>
                    </a:p>
                  </a:txBody>
                  <a:tcPr marT="91440" marB="9144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5"/>
                  </a:ext>
                </a:extLst>
              </a:tr>
              <a:tr h="479425">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800" b="0" i="0" u="none" strike="noStrike" cap="none" normalizeH="0" baseline="0" dirty="0">
                          <a:ln>
                            <a:noFill/>
                          </a:ln>
                          <a:solidFill>
                            <a:schemeClr val="tx1"/>
                          </a:solidFill>
                          <a:effectLst/>
                          <a:latin typeface="Corbel" panose="020B0503020204020204" pitchFamily="34" charset="0"/>
                          <a:ea typeface="ヒラギノ角ゴ Pro W3"/>
                          <a:cs typeface="Arial" charset="0"/>
                        </a:rPr>
                        <a:t>Business</a:t>
                      </a:r>
                    </a:p>
                  </a:txBody>
                  <a:tcPr marT="91440" marB="9144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307975" algn="r" defTabSz="911225" rtl="0" eaLnBrk="1" fontAlgn="base" latinLnBrk="0" hangingPunct="1">
                        <a:lnSpc>
                          <a:spcPct val="100000"/>
                        </a:lnSpc>
                        <a:spcBef>
                          <a:spcPct val="20000"/>
                        </a:spcBef>
                        <a:spcAft>
                          <a:spcPct val="0"/>
                        </a:spcAft>
                        <a:buClrTx/>
                        <a:buSzTx/>
                        <a:buFont typeface="Arial" charset="0"/>
                        <a:buNone/>
                        <a:tabLst/>
                      </a:pPr>
                      <a:r>
                        <a:rPr kumimoji="0" lang="en-US" sz="1800" b="0" i="0" u="none" strike="noStrike" cap="none" normalizeH="0" baseline="0">
                          <a:ln>
                            <a:noFill/>
                          </a:ln>
                          <a:solidFill>
                            <a:schemeClr val="bg2"/>
                          </a:solidFill>
                          <a:effectLst/>
                          <a:latin typeface="Corbel" panose="020B0503020204020204" pitchFamily="34" charset="0"/>
                          <a:ea typeface="ヒラギノ角ゴ Pro W3"/>
                          <a:cs typeface="Arial" charset="0"/>
                        </a:rPr>
                        <a:t>$5,000,000</a:t>
                      </a:r>
                    </a:p>
                  </a:txBody>
                  <a:tcPr marT="91440" marB="9144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307975" algn="l" defTabSz="911225" rtl="0" eaLnBrk="1" fontAlgn="base" latinLnBrk="0" hangingPunct="1">
                        <a:lnSpc>
                          <a:spcPct val="100000"/>
                        </a:lnSpc>
                        <a:spcBef>
                          <a:spcPct val="20000"/>
                        </a:spcBef>
                        <a:spcAft>
                          <a:spcPct val="0"/>
                        </a:spcAft>
                        <a:buClrTx/>
                        <a:buSzTx/>
                        <a:buFont typeface="Arial" charset="0"/>
                        <a:buNone/>
                        <a:tabLst/>
                      </a:pPr>
                      <a:endParaRPr kumimoji="0" lang="en-US" sz="1800" b="1" i="0" u="none" strike="noStrike" cap="none" normalizeH="0" baseline="0">
                        <a:ln>
                          <a:noFill/>
                        </a:ln>
                        <a:solidFill>
                          <a:schemeClr val="bg2"/>
                        </a:solidFill>
                        <a:effectLst/>
                        <a:latin typeface="Corbel" panose="020B0503020204020204" pitchFamily="34" charset="0"/>
                        <a:ea typeface="ヒラギノ角ゴ Pro W3"/>
                        <a:cs typeface="Arial" charset="0"/>
                      </a:endParaRPr>
                    </a:p>
                  </a:txBody>
                  <a:tcPr marT="91440" marB="9144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307975" algn="r" defTabSz="911225" rtl="0" eaLnBrk="1" fontAlgn="base" latinLnBrk="0" hangingPunct="1">
                        <a:lnSpc>
                          <a:spcPct val="100000"/>
                        </a:lnSpc>
                        <a:spcBef>
                          <a:spcPct val="20000"/>
                        </a:spcBef>
                        <a:spcAft>
                          <a:spcPct val="0"/>
                        </a:spcAft>
                        <a:buClrTx/>
                        <a:buSzTx/>
                        <a:buFont typeface="Arial" charset="0"/>
                        <a:buNone/>
                        <a:tabLst/>
                      </a:pPr>
                      <a:endParaRPr kumimoji="0" lang="en-US" sz="1800" b="1" i="0" u="none" strike="noStrike" cap="none" normalizeH="0" baseline="0" dirty="0">
                        <a:ln>
                          <a:noFill/>
                        </a:ln>
                        <a:solidFill>
                          <a:schemeClr val="bg2"/>
                        </a:solidFill>
                        <a:effectLst/>
                        <a:latin typeface="Corbel" panose="020B0503020204020204" pitchFamily="34" charset="0"/>
                        <a:ea typeface="ヒラギノ角ゴ Pro W3"/>
                        <a:cs typeface="Arial" charset="0"/>
                      </a:endParaRPr>
                    </a:p>
                  </a:txBody>
                  <a:tcPr marT="91440" marB="9144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479425">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800" b="1" i="0" u="none" strike="noStrike" cap="none" normalizeH="0" baseline="0">
                          <a:ln>
                            <a:noFill/>
                          </a:ln>
                          <a:solidFill>
                            <a:schemeClr val="bg2"/>
                          </a:solidFill>
                          <a:effectLst/>
                          <a:latin typeface="Corbel" panose="020B0503020204020204" pitchFamily="34" charset="0"/>
                          <a:ea typeface="ヒラギノ角ゴ Pro W3"/>
                          <a:cs typeface="Arial" charset="0"/>
                        </a:rPr>
                        <a:t>Total</a:t>
                      </a:r>
                    </a:p>
                  </a:txBody>
                  <a:tcPr marT="91440" marB="9144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307975" algn="r" defTabSz="911225" rtl="0" eaLnBrk="1" fontAlgn="base" latinLnBrk="0" hangingPunct="1">
                        <a:lnSpc>
                          <a:spcPct val="100000"/>
                        </a:lnSpc>
                        <a:spcBef>
                          <a:spcPct val="20000"/>
                        </a:spcBef>
                        <a:spcAft>
                          <a:spcPct val="0"/>
                        </a:spcAft>
                        <a:buClrTx/>
                        <a:buSzTx/>
                        <a:buFont typeface="Arial" charset="0"/>
                        <a:buNone/>
                        <a:tabLst/>
                      </a:pPr>
                      <a:r>
                        <a:rPr kumimoji="0" lang="en-US" sz="1800" b="1" i="0" u="none" strike="noStrike" cap="none" normalizeH="0" baseline="0">
                          <a:ln>
                            <a:noFill/>
                          </a:ln>
                          <a:solidFill>
                            <a:schemeClr val="bg2"/>
                          </a:solidFill>
                          <a:effectLst/>
                          <a:latin typeface="Corbel" panose="020B0503020204020204" pitchFamily="34" charset="0"/>
                          <a:ea typeface="ヒラギノ角ゴ Pro W3"/>
                          <a:cs typeface="Arial" charset="0"/>
                        </a:rPr>
                        <a:t>$7,325,000</a:t>
                      </a:r>
                    </a:p>
                  </a:txBody>
                  <a:tcPr marT="91440" marB="9144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800" b="1" i="0" u="none" strike="noStrike" cap="none" normalizeH="0" baseline="0">
                          <a:ln>
                            <a:noFill/>
                          </a:ln>
                          <a:solidFill>
                            <a:schemeClr val="bg2"/>
                          </a:solidFill>
                          <a:effectLst/>
                          <a:latin typeface="Corbel" panose="020B0503020204020204" pitchFamily="34" charset="0"/>
                          <a:ea typeface="ヒラギノ角ゴ Pro W3"/>
                          <a:cs typeface="Arial" charset="0"/>
                        </a:rPr>
                        <a:t>Total</a:t>
                      </a:r>
                    </a:p>
                  </a:txBody>
                  <a:tcPr marT="91440" marB="9144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307975" algn="r" defTabSz="911225" rtl="0" eaLnBrk="1" fontAlgn="base" latinLnBrk="0" hangingPunct="1">
                        <a:lnSpc>
                          <a:spcPct val="100000"/>
                        </a:lnSpc>
                        <a:spcBef>
                          <a:spcPct val="20000"/>
                        </a:spcBef>
                        <a:spcAft>
                          <a:spcPct val="0"/>
                        </a:spcAft>
                        <a:buClrTx/>
                        <a:buSzTx/>
                        <a:buFont typeface="Arial" charset="0"/>
                        <a:buNone/>
                        <a:tabLst/>
                      </a:pPr>
                      <a:r>
                        <a:rPr kumimoji="0" lang="en-US" sz="1800" b="1" i="0" u="none" strike="noStrike" cap="none" normalizeH="0" baseline="0" dirty="0">
                          <a:ln>
                            <a:noFill/>
                          </a:ln>
                          <a:solidFill>
                            <a:schemeClr val="bg2"/>
                          </a:solidFill>
                          <a:effectLst/>
                          <a:latin typeface="Corbel" panose="020B0503020204020204" pitchFamily="34" charset="0"/>
                          <a:ea typeface="ヒラギノ角ゴ Pro W3"/>
                          <a:cs typeface="Arial" charset="0"/>
                        </a:rPr>
                        <a:t>$200,000</a:t>
                      </a:r>
                    </a:p>
                  </a:txBody>
                  <a:tcPr marT="91440" marB="9144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bl>
          </a:graphicData>
        </a:graphic>
      </p:graphicFrame>
      <p:sp>
        <p:nvSpPr>
          <p:cNvPr id="91181" name="Rectangle 3"/>
          <p:cNvSpPr>
            <a:spLocks noChangeArrowheads="1"/>
          </p:cNvSpPr>
          <p:nvPr/>
        </p:nvSpPr>
        <p:spPr bwMode="gray">
          <a:xfrm>
            <a:off x="457200" y="0"/>
            <a:ext cx="7315200" cy="914400"/>
          </a:xfrm>
          <a:prstGeom prst="rect">
            <a:avLst/>
          </a:prstGeom>
          <a:noFill/>
          <a:ln w="9525">
            <a:noFill/>
            <a:miter lim="800000"/>
            <a:headEnd/>
            <a:tailEnd/>
          </a:ln>
        </p:spPr>
        <p:txBody>
          <a:bodyPr lIns="0" tIns="0" rIns="0" bIns="0" anchor="b"/>
          <a:lstStyle/>
          <a:p>
            <a:r>
              <a:rPr lang="en-US" dirty="0">
                <a:latin typeface="Corbel" panose="020B0503020204020204" pitchFamily="34" charset="0"/>
              </a:rPr>
              <a:t>The Cruz Family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Number Placeholder 2"/>
          <p:cNvSpPr>
            <a:spLocks noGrp="1"/>
          </p:cNvSpPr>
          <p:nvPr>
            <p:ph type="sldNum" sz="quarter" idx="10"/>
          </p:nvPr>
        </p:nvSpPr>
        <p:spPr>
          <a:noFill/>
        </p:spPr>
        <p:txBody>
          <a:bodyPr/>
          <a:lstStyle/>
          <a:p>
            <a:fld id="{9C15C9DE-B99A-4B25-AAD5-3B2139588068}" type="slidenum">
              <a:rPr lang="en-US" smtClean="0"/>
              <a:pPr/>
              <a:t>17</a:t>
            </a:fld>
            <a:endParaRPr lang="en-US"/>
          </a:p>
        </p:txBody>
      </p:sp>
      <p:sp>
        <p:nvSpPr>
          <p:cNvPr id="93186" name="Footer Placeholder 12"/>
          <p:cNvSpPr>
            <a:spLocks noGrp="1"/>
          </p:cNvSpPr>
          <p:nvPr>
            <p:ph type="ftr" sz="quarter" idx="11"/>
          </p:nvPr>
        </p:nvSpPr>
        <p:spPr>
          <a:noFill/>
        </p:spPr>
        <p:txBody>
          <a:bodyPr/>
          <a:lstStyle/>
          <a:p>
            <a:r>
              <a:rPr lang="en-US"/>
              <a:t>NOT FOR CONSUMER USE.</a:t>
            </a:r>
          </a:p>
        </p:txBody>
      </p:sp>
      <p:sp>
        <p:nvSpPr>
          <p:cNvPr id="32" name="Slide Number Placeholder 1"/>
          <p:cNvSpPr txBox="1">
            <a:spLocks noGrp="1"/>
          </p:cNvSpPr>
          <p:nvPr/>
        </p:nvSpPr>
        <p:spPr bwMode="auto">
          <a:xfrm>
            <a:off x="436563" y="6156325"/>
            <a:ext cx="373062" cy="433388"/>
          </a:xfrm>
          <a:prstGeom prst="rect">
            <a:avLst/>
          </a:prstGeom>
          <a:noFill/>
          <a:ln>
            <a:miter lim="800000"/>
            <a:headEnd/>
            <a:tailEnd/>
          </a:ln>
        </p:spPr>
        <p:txBody>
          <a:bodyPr lIns="82030" tIns="41015" rIns="82030" bIns="41015" anchor="ctr"/>
          <a:lstStyle/>
          <a:p>
            <a:pPr defTabSz="820738">
              <a:defRPr/>
            </a:pPr>
            <a:fld id="{533600C6-3084-4EA4-BE7B-B84A66B23F6F}" type="slidenum">
              <a:rPr lang="en-US" sz="1000" b="1">
                <a:solidFill>
                  <a:srgbClr val="504C4C"/>
                </a:solidFill>
                <a:latin typeface="Arial Narrow" pitchFamily="34" charset="0"/>
                <a:cs typeface="+mn-cs"/>
              </a:rPr>
              <a:pPr defTabSz="820738">
                <a:defRPr/>
              </a:pPr>
              <a:t>17</a:t>
            </a:fld>
            <a:endParaRPr lang="en-US" sz="1000" b="1">
              <a:solidFill>
                <a:srgbClr val="504C4C"/>
              </a:solidFill>
              <a:latin typeface="Arial Narrow" pitchFamily="34" charset="0"/>
              <a:cs typeface="+mn-cs"/>
            </a:endParaRPr>
          </a:p>
        </p:txBody>
      </p:sp>
      <p:sp>
        <p:nvSpPr>
          <p:cNvPr id="33" name="Footer Placeholder 2"/>
          <p:cNvSpPr txBox="1">
            <a:spLocks noGrp="1"/>
          </p:cNvSpPr>
          <p:nvPr/>
        </p:nvSpPr>
        <p:spPr bwMode="auto">
          <a:xfrm>
            <a:off x="771525" y="6156325"/>
            <a:ext cx="3741738" cy="433388"/>
          </a:xfrm>
          <a:prstGeom prst="rect">
            <a:avLst/>
          </a:prstGeom>
          <a:noFill/>
          <a:ln>
            <a:miter lim="800000"/>
            <a:headEnd/>
            <a:tailEnd/>
          </a:ln>
        </p:spPr>
        <p:txBody>
          <a:bodyPr lIns="82030" tIns="41015" rIns="82030" bIns="41015" anchor="ctr"/>
          <a:lstStyle/>
          <a:p>
            <a:pPr defTabSz="820738">
              <a:defRPr/>
            </a:pPr>
            <a:r>
              <a:rPr lang="en-US" sz="900" b="1">
                <a:solidFill>
                  <a:srgbClr val="504C4C"/>
                </a:solidFill>
                <a:latin typeface="Arial Narrow" pitchFamily="34" charset="0"/>
                <a:cs typeface="+mn-cs"/>
              </a:rPr>
              <a:t>NOT FOR CONSUMER USE.</a:t>
            </a:r>
          </a:p>
        </p:txBody>
      </p:sp>
      <p:sp>
        <p:nvSpPr>
          <p:cNvPr id="93189" name="Rectangle 6"/>
          <p:cNvSpPr txBox="1">
            <a:spLocks noGrp="1" noChangeArrowheads="1"/>
          </p:cNvSpPr>
          <p:nvPr/>
        </p:nvSpPr>
        <p:spPr bwMode="gray">
          <a:xfrm>
            <a:off x="457200" y="6397625"/>
            <a:ext cx="365125" cy="231775"/>
          </a:xfrm>
          <a:prstGeom prst="rect">
            <a:avLst/>
          </a:prstGeom>
          <a:noFill/>
          <a:ln w="9525">
            <a:noFill/>
            <a:miter lim="800000"/>
            <a:headEnd/>
            <a:tailEnd/>
          </a:ln>
        </p:spPr>
        <p:txBody>
          <a:bodyPr lIns="0" tIns="0" rIns="0" bIns="0" anchor="ctr"/>
          <a:lstStyle/>
          <a:p>
            <a:pPr eaLnBrk="0" hangingPunct="0"/>
            <a:fld id="{C080BB19-0E09-4D97-8BC7-3E1B9AB58EAD}" type="slidenum">
              <a:rPr lang="en-US" sz="1000">
                <a:solidFill>
                  <a:schemeClr val="bg1"/>
                </a:solidFill>
              </a:rPr>
              <a:pPr eaLnBrk="0" hangingPunct="0"/>
              <a:t>17</a:t>
            </a:fld>
            <a:endParaRPr lang="en-US" sz="1000">
              <a:solidFill>
                <a:schemeClr val="bg1"/>
              </a:solidFill>
            </a:endParaRPr>
          </a:p>
        </p:txBody>
      </p:sp>
      <p:sp>
        <p:nvSpPr>
          <p:cNvPr id="87043" name="Rectangle 3"/>
          <p:cNvSpPr>
            <a:spLocks noChangeArrowheads="1"/>
          </p:cNvSpPr>
          <p:nvPr/>
        </p:nvSpPr>
        <p:spPr bwMode="gray">
          <a:xfrm>
            <a:off x="3810000" y="2470150"/>
            <a:ext cx="5105400" cy="2657475"/>
          </a:xfrm>
          <a:prstGeom prst="rect">
            <a:avLst/>
          </a:prstGeom>
          <a:solidFill>
            <a:srgbClr val="B6B6B6"/>
          </a:solidFill>
          <a:ln w="15875" algn="ctr">
            <a:noFill/>
            <a:miter lim="800000"/>
            <a:headEnd/>
            <a:tailEnd/>
          </a:ln>
        </p:spPr>
        <p:txBody>
          <a:bodyPr wrap="none" lIns="0" tIns="0" rIns="0" bIns="0" anchor="ctr"/>
          <a:lstStyle/>
          <a:p>
            <a:pPr eaLnBrk="0" hangingPunct="0"/>
            <a:endParaRPr lang="en-US"/>
          </a:p>
        </p:txBody>
      </p:sp>
      <p:graphicFrame>
        <p:nvGraphicFramePr>
          <p:cNvPr id="87044" name="Group 4"/>
          <p:cNvGraphicFramePr>
            <a:graphicFrameLocks noGrp="1"/>
          </p:cNvGraphicFramePr>
          <p:nvPr/>
        </p:nvGraphicFramePr>
        <p:xfrm>
          <a:off x="3429000" y="2438400"/>
          <a:ext cx="5410200" cy="2541588"/>
        </p:xfrm>
        <a:graphic>
          <a:graphicData uri="http://schemas.openxmlformats.org/drawingml/2006/table">
            <a:tbl>
              <a:tblPr/>
              <a:tblGrid>
                <a:gridCol w="1314450">
                  <a:extLst>
                    <a:ext uri="{9D8B030D-6E8A-4147-A177-3AD203B41FA5}">
                      <a16:colId xmlns:a16="http://schemas.microsoft.com/office/drawing/2014/main" val="20000"/>
                    </a:ext>
                  </a:extLst>
                </a:gridCol>
                <a:gridCol w="1314450">
                  <a:extLst>
                    <a:ext uri="{9D8B030D-6E8A-4147-A177-3AD203B41FA5}">
                      <a16:colId xmlns:a16="http://schemas.microsoft.com/office/drawing/2014/main" val="20001"/>
                    </a:ext>
                  </a:extLst>
                </a:gridCol>
                <a:gridCol w="1314450">
                  <a:extLst>
                    <a:ext uri="{9D8B030D-6E8A-4147-A177-3AD203B41FA5}">
                      <a16:colId xmlns:a16="http://schemas.microsoft.com/office/drawing/2014/main" val="20002"/>
                    </a:ext>
                  </a:extLst>
                </a:gridCol>
                <a:gridCol w="1466850">
                  <a:extLst>
                    <a:ext uri="{9D8B030D-6E8A-4147-A177-3AD203B41FA5}">
                      <a16:colId xmlns:a16="http://schemas.microsoft.com/office/drawing/2014/main" val="20003"/>
                    </a:ext>
                  </a:extLst>
                </a:gridCol>
              </a:tblGrid>
              <a:tr h="777875">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a:ln>
                            <a:noFill/>
                          </a:ln>
                          <a:solidFill>
                            <a:schemeClr val="bg2"/>
                          </a:solidFill>
                          <a:effectLst/>
                          <a:latin typeface="Arial" charset="0"/>
                          <a:ea typeface="ヒラギノ角ゴ Pro W3"/>
                          <a:cs typeface="Arial" charset="0"/>
                        </a:rPr>
                        <a:t>Event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a:ln>
                            <a:noFill/>
                          </a:ln>
                          <a:solidFill>
                            <a:schemeClr val="bg2"/>
                          </a:solidFill>
                          <a:effectLst/>
                          <a:latin typeface="Arial" charset="0"/>
                          <a:ea typeface="ヒラギノ角ゴ Pro W3"/>
                          <a:cs typeface="Arial" charset="0"/>
                        </a:rPr>
                        <a:t>Keep in Family</a:t>
                      </a:r>
                    </a:p>
                  </a:txBody>
                  <a:tcPr marL="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a:ln>
                            <a:noFill/>
                          </a:ln>
                          <a:solidFill>
                            <a:schemeClr val="bg2"/>
                          </a:solidFill>
                          <a:effectLst/>
                          <a:latin typeface="Arial" charset="0"/>
                          <a:ea typeface="ヒラギノ角ゴ Pro W3"/>
                          <a:cs typeface="Arial" charset="0"/>
                        </a:rPr>
                        <a:t>Sell to a Partner or Employee</a:t>
                      </a:r>
                    </a:p>
                  </a:txBody>
                  <a:tcPr marL="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500" b="0" i="0" u="none" strike="noStrike" cap="none" normalizeH="0" baseline="0">
                          <a:ln>
                            <a:noFill/>
                          </a:ln>
                          <a:solidFill>
                            <a:schemeClr val="bg2"/>
                          </a:solidFill>
                          <a:effectLst/>
                          <a:latin typeface="Arial" charset="0"/>
                          <a:ea typeface="ヒラギノ角ゴ Pro W3"/>
                          <a:cs typeface="Arial" charset="0"/>
                        </a:rPr>
                        <a:t>Liquidate</a:t>
                      </a:r>
                    </a:p>
                  </a:txBody>
                  <a:tcPr marL="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579438">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500" b="1" i="0" u="none" strike="noStrike" cap="none" normalizeH="0" baseline="0">
                          <a:ln>
                            <a:noFill/>
                          </a:ln>
                          <a:solidFill>
                            <a:schemeClr val="bg2"/>
                          </a:solidFill>
                          <a:effectLst/>
                          <a:latin typeface="Arial" charset="0"/>
                          <a:ea typeface="ヒラギノ角ゴ Pro W3"/>
                          <a:cs typeface="Arial" charset="0"/>
                        </a:rPr>
                        <a:t>Death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307975" algn="ctr" defTabSz="911225" rtl="0" eaLnBrk="1" fontAlgn="base" latinLnBrk="0" hangingPunct="1">
                        <a:lnSpc>
                          <a:spcPct val="100000"/>
                        </a:lnSpc>
                        <a:spcBef>
                          <a:spcPct val="20000"/>
                        </a:spcBef>
                        <a:spcAft>
                          <a:spcPct val="0"/>
                        </a:spcAft>
                        <a:buClrTx/>
                        <a:buSzTx/>
                        <a:buFont typeface="Arial" charset="0"/>
                        <a:buNone/>
                        <a:tabLst/>
                      </a:pPr>
                      <a:endParaRPr kumimoji="0" lang="en-US" sz="1500" b="1" i="0" u="none" strike="noStrike" cap="none" normalizeH="0" baseline="0">
                        <a:ln>
                          <a:noFill/>
                        </a:ln>
                        <a:solidFill>
                          <a:schemeClr val="bg2"/>
                        </a:solidFill>
                        <a:effectLst/>
                        <a:latin typeface="Arial" charset="0"/>
                        <a:ea typeface="ヒラギノ角ゴ Pro W3"/>
                        <a:cs typeface="Arial" charset="0"/>
                      </a:endParaRPr>
                    </a:p>
                  </a:txBody>
                  <a:tcPr marL="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307975" algn="ctr" defTabSz="911225" rtl="0" eaLnBrk="1" fontAlgn="base" latinLnBrk="0" hangingPunct="1">
                        <a:lnSpc>
                          <a:spcPct val="100000"/>
                        </a:lnSpc>
                        <a:spcBef>
                          <a:spcPct val="20000"/>
                        </a:spcBef>
                        <a:spcAft>
                          <a:spcPct val="0"/>
                        </a:spcAft>
                        <a:buClrTx/>
                        <a:buSzTx/>
                        <a:buFont typeface="Arial" charset="0"/>
                        <a:buNone/>
                        <a:tabLst/>
                      </a:pPr>
                      <a:endParaRPr kumimoji="0" lang="en-US" sz="1500" b="1" i="0" u="none" strike="noStrike" cap="none" normalizeH="0" baseline="0">
                        <a:ln>
                          <a:noFill/>
                        </a:ln>
                        <a:solidFill>
                          <a:schemeClr val="bg2"/>
                        </a:solidFill>
                        <a:effectLst/>
                        <a:latin typeface="Arial" charset="0"/>
                        <a:ea typeface="ヒラギノ角ゴ Pro W3"/>
                        <a:cs typeface="Arial" charset="0"/>
                      </a:endParaRPr>
                    </a:p>
                  </a:txBody>
                  <a:tcPr marL="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307975" algn="ctr" defTabSz="911225" rtl="0" eaLnBrk="1" fontAlgn="base" latinLnBrk="0" hangingPunct="1">
                        <a:lnSpc>
                          <a:spcPct val="100000"/>
                        </a:lnSpc>
                        <a:spcBef>
                          <a:spcPct val="20000"/>
                        </a:spcBef>
                        <a:spcAft>
                          <a:spcPct val="0"/>
                        </a:spcAft>
                        <a:buClrTx/>
                        <a:buSzTx/>
                        <a:buFont typeface="Arial" charset="0"/>
                        <a:buNone/>
                        <a:tabLst/>
                      </a:pPr>
                      <a:endParaRPr kumimoji="0" lang="en-US" sz="1500" b="1" i="0" u="none" strike="noStrike" cap="none" normalizeH="0" baseline="0">
                        <a:ln>
                          <a:noFill/>
                        </a:ln>
                        <a:solidFill>
                          <a:schemeClr val="bg2"/>
                        </a:solidFill>
                        <a:effectLst/>
                        <a:latin typeface="Arial" charset="0"/>
                        <a:ea typeface="ヒラギノ角ゴ Pro W3"/>
                        <a:cs typeface="Arial" charset="0"/>
                      </a:endParaRPr>
                    </a:p>
                  </a:txBody>
                  <a:tcPr marL="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extLst>
                  <a:ext uri="{0D108BD9-81ED-4DB2-BD59-A6C34878D82A}">
                    <a16:rowId xmlns:a16="http://schemas.microsoft.com/office/drawing/2014/main" val="10001"/>
                  </a:ext>
                </a:extLst>
              </a:tr>
              <a:tr h="606425">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500" b="1" i="0" u="none" strike="noStrike" cap="none" normalizeH="0" baseline="0">
                          <a:ln>
                            <a:noFill/>
                          </a:ln>
                          <a:solidFill>
                            <a:schemeClr val="bg2"/>
                          </a:solidFill>
                          <a:effectLst/>
                          <a:latin typeface="Arial" charset="0"/>
                          <a:ea typeface="ヒラギノ角ゴ Pro W3"/>
                          <a:cs typeface="Arial" charset="0"/>
                        </a:rPr>
                        <a:t>Disability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307975" algn="ctr" defTabSz="911225" rtl="0" eaLnBrk="1" fontAlgn="base" latinLnBrk="0" hangingPunct="1">
                        <a:lnSpc>
                          <a:spcPct val="100000"/>
                        </a:lnSpc>
                        <a:spcBef>
                          <a:spcPct val="20000"/>
                        </a:spcBef>
                        <a:spcAft>
                          <a:spcPct val="0"/>
                        </a:spcAft>
                        <a:buClrTx/>
                        <a:buSzTx/>
                        <a:buFont typeface="Arial" charset="0"/>
                        <a:buNone/>
                        <a:tabLst/>
                      </a:pPr>
                      <a:endParaRPr kumimoji="0" lang="en-US" sz="1500" b="1" i="0" u="none" strike="noStrike" cap="none" normalizeH="0" baseline="0">
                        <a:ln>
                          <a:noFill/>
                        </a:ln>
                        <a:solidFill>
                          <a:schemeClr val="bg2"/>
                        </a:solidFill>
                        <a:effectLst/>
                        <a:latin typeface="Arial" charset="0"/>
                        <a:ea typeface="ヒラギノ角ゴ Pro W3"/>
                        <a:cs typeface="Arial" charset="0"/>
                      </a:endParaRPr>
                    </a:p>
                  </a:txBody>
                  <a:tcPr marL="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307975" algn="ctr" defTabSz="911225" rtl="0" eaLnBrk="1" fontAlgn="base" latinLnBrk="0" hangingPunct="1">
                        <a:lnSpc>
                          <a:spcPct val="100000"/>
                        </a:lnSpc>
                        <a:spcBef>
                          <a:spcPct val="20000"/>
                        </a:spcBef>
                        <a:spcAft>
                          <a:spcPct val="0"/>
                        </a:spcAft>
                        <a:buClrTx/>
                        <a:buSzTx/>
                        <a:buFont typeface="Arial" charset="0"/>
                        <a:buNone/>
                        <a:tabLst/>
                      </a:pPr>
                      <a:endParaRPr kumimoji="0" lang="en-US" sz="1500" b="1" i="0" u="none" strike="noStrike" cap="none" normalizeH="0" baseline="0">
                        <a:ln>
                          <a:noFill/>
                        </a:ln>
                        <a:solidFill>
                          <a:schemeClr val="bg2"/>
                        </a:solidFill>
                        <a:effectLst/>
                        <a:latin typeface="Arial" charset="0"/>
                        <a:ea typeface="ヒラギノ角ゴ Pro W3"/>
                        <a:cs typeface="Arial" charset="0"/>
                      </a:endParaRPr>
                    </a:p>
                  </a:txBody>
                  <a:tcPr marL="0" anchor="ctr" horzOverflow="overflow">
                    <a:lnL>
                      <a:noFill/>
                    </a:lnL>
                    <a:lnR>
                      <a:noFill/>
                    </a:lnR>
                    <a:lnT>
                      <a:noFill/>
                    </a:lnT>
                    <a:lnB>
                      <a:noFill/>
                    </a:lnB>
                    <a:lnTlToBr>
                      <a:noFill/>
                    </a:lnTlToBr>
                    <a:lnBlToTr>
                      <a:noFill/>
                    </a:lnBlToTr>
                    <a:solidFill>
                      <a:schemeClr val="bg1"/>
                    </a:solidFill>
                  </a:tcPr>
                </a:tc>
                <a:tc>
                  <a:txBody>
                    <a:bodyPr/>
                    <a:lstStyle/>
                    <a:p>
                      <a:pPr marL="0" marR="0" lvl="0" indent="-307975" algn="ctr" defTabSz="911225" rtl="0" eaLnBrk="1" fontAlgn="base" latinLnBrk="0" hangingPunct="1">
                        <a:lnSpc>
                          <a:spcPct val="100000"/>
                        </a:lnSpc>
                        <a:spcBef>
                          <a:spcPct val="20000"/>
                        </a:spcBef>
                        <a:spcAft>
                          <a:spcPct val="0"/>
                        </a:spcAft>
                        <a:buClrTx/>
                        <a:buSzTx/>
                        <a:buFont typeface="Arial" charset="0"/>
                        <a:buNone/>
                        <a:tabLst/>
                      </a:pPr>
                      <a:endParaRPr kumimoji="0" lang="en-US" sz="1500" b="1" i="0" u="none" strike="noStrike" cap="none" normalizeH="0" baseline="0">
                        <a:ln>
                          <a:noFill/>
                        </a:ln>
                        <a:solidFill>
                          <a:schemeClr val="bg2"/>
                        </a:solidFill>
                        <a:effectLst/>
                        <a:latin typeface="Arial" charset="0"/>
                        <a:ea typeface="ヒラギノ角ゴ Pro W3"/>
                        <a:cs typeface="Arial" charset="0"/>
                      </a:endParaRPr>
                    </a:p>
                  </a:txBody>
                  <a:tcPr marL="0" anchor="ctr"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577850">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500" b="1" i="0" u="none" strike="noStrike" cap="none" normalizeH="0" baseline="0">
                          <a:ln>
                            <a:noFill/>
                          </a:ln>
                          <a:solidFill>
                            <a:schemeClr val="bg2"/>
                          </a:solidFill>
                          <a:effectLst/>
                          <a:latin typeface="Arial" charset="0"/>
                          <a:ea typeface="ヒラギノ角ゴ Pro W3"/>
                          <a:cs typeface="Arial" charset="0"/>
                        </a:rPr>
                        <a:t>Retirement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307975" algn="ctr" defTabSz="911225" rtl="0" eaLnBrk="1" fontAlgn="base" latinLnBrk="0" hangingPunct="1">
                        <a:lnSpc>
                          <a:spcPct val="100000"/>
                        </a:lnSpc>
                        <a:spcBef>
                          <a:spcPct val="20000"/>
                        </a:spcBef>
                        <a:spcAft>
                          <a:spcPct val="0"/>
                        </a:spcAft>
                        <a:buClrTx/>
                        <a:buSzTx/>
                        <a:buFont typeface="Arial" charset="0"/>
                        <a:buNone/>
                        <a:tabLst/>
                      </a:pPr>
                      <a:endParaRPr kumimoji="0" lang="en-US" sz="1500" b="1" i="0" u="none" strike="noStrike" cap="none" normalizeH="0" baseline="0">
                        <a:ln>
                          <a:noFill/>
                        </a:ln>
                        <a:solidFill>
                          <a:schemeClr val="bg2"/>
                        </a:solidFill>
                        <a:effectLst/>
                        <a:latin typeface="Arial" charset="0"/>
                        <a:ea typeface="ヒラギノ角ゴ Pro W3"/>
                        <a:cs typeface="Arial" charset="0"/>
                      </a:endParaRPr>
                    </a:p>
                  </a:txBody>
                  <a:tcPr marL="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307975" algn="ctr" defTabSz="911225" rtl="0" eaLnBrk="1" fontAlgn="base" latinLnBrk="0" hangingPunct="1">
                        <a:lnSpc>
                          <a:spcPct val="100000"/>
                        </a:lnSpc>
                        <a:spcBef>
                          <a:spcPct val="20000"/>
                        </a:spcBef>
                        <a:spcAft>
                          <a:spcPct val="0"/>
                        </a:spcAft>
                        <a:buClrTx/>
                        <a:buSzTx/>
                        <a:buFont typeface="Arial" charset="0"/>
                        <a:buNone/>
                        <a:tabLst/>
                      </a:pPr>
                      <a:endParaRPr kumimoji="0" lang="en-US" sz="1500" b="1" i="0" u="none" strike="noStrike" cap="none" normalizeH="0" baseline="0">
                        <a:ln>
                          <a:noFill/>
                        </a:ln>
                        <a:solidFill>
                          <a:schemeClr val="bg2"/>
                        </a:solidFill>
                        <a:effectLst/>
                        <a:latin typeface="Arial" charset="0"/>
                        <a:ea typeface="ヒラギノ角ゴ Pro W3"/>
                        <a:cs typeface="Arial" charset="0"/>
                      </a:endParaRPr>
                    </a:p>
                  </a:txBody>
                  <a:tcPr marL="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307975" algn="ctr" defTabSz="911225" rtl="0" eaLnBrk="1" fontAlgn="base" latinLnBrk="0" hangingPunct="1">
                        <a:lnSpc>
                          <a:spcPct val="100000"/>
                        </a:lnSpc>
                        <a:spcBef>
                          <a:spcPct val="20000"/>
                        </a:spcBef>
                        <a:spcAft>
                          <a:spcPct val="0"/>
                        </a:spcAft>
                        <a:buClrTx/>
                        <a:buSzTx/>
                        <a:buFont typeface="Arial" charset="0"/>
                        <a:buNone/>
                        <a:tabLst/>
                      </a:pPr>
                      <a:endParaRPr kumimoji="0" lang="en-US" sz="1500" b="1" i="0" u="none" strike="noStrike" cap="none" normalizeH="0" baseline="0">
                        <a:ln>
                          <a:noFill/>
                        </a:ln>
                        <a:solidFill>
                          <a:schemeClr val="bg2"/>
                        </a:solidFill>
                        <a:effectLst/>
                        <a:latin typeface="Arial" charset="0"/>
                        <a:ea typeface="ヒラギノ角ゴ Pro W3"/>
                        <a:cs typeface="Arial" charset="0"/>
                      </a:endParaRPr>
                    </a:p>
                  </a:txBody>
                  <a:tcPr marL="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87070" name="Text Box 30"/>
          <p:cNvSpPr txBox="1">
            <a:spLocks noChangeArrowheads="1"/>
          </p:cNvSpPr>
          <p:nvPr/>
        </p:nvSpPr>
        <p:spPr bwMode="auto">
          <a:xfrm>
            <a:off x="381000" y="2362200"/>
            <a:ext cx="3048000" cy="915988"/>
          </a:xfrm>
          <a:prstGeom prst="rect">
            <a:avLst/>
          </a:prstGeom>
          <a:noFill/>
          <a:ln w="9525" algn="ctr">
            <a:noFill/>
            <a:miter lim="800000"/>
            <a:headEnd/>
            <a:tailEnd/>
          </a:ln>
        </p:spPr>
        <p:txBody>
          <a:bodyPr>
            <a:spAutoFit/>
          </a:bodyPr>
          <a:lstStyle/>
          <a:p>
            <a:pPr eaLnBrk="0" hangingPunct="0">
              <a:spcBef>
                <a:spcPct val="50000"/>
              </a:spcBef>
            </a:pPr>
            <a:r>
              <a:rPr lang="en-US" sz="1800"/>
              <a:t>What do you want to see happen with the business upon the following events?</a:t>
            </a:r>
          </a:p>
        </p:txBody>
      </p:sp>
      <p:grpSp>
        <p:nvGrpSpPr>
          <p:cNvPr id="2" name="Group 31"/>
          <p:cNvGrpSpPr>
            <a:grpSpLocks/>
          </p:cNvGrpSpPr>
          <p:nvPr/>
        </p:nvGrpSpPr>
        <p:grpSpPr bwMode="auto">
          <a:xfrm>
            <a:off x="5181600" y="3429000"/>
            <a:ext cx="2924175" cy="1401763"/>
            <a:chOff x="2334" y="2660"/>
            <a:chExt cx="1842" cy="883"/>
          </a:xfrm>
        </p:grpSpPr>
        <p:sp>
          <p:nvSpPr>
            <p:cNvPr id="93231" name="Rectangle 32"/>
            <p:cNvSpPr>
              <a:spLocks noChangeArrowheads="1"/>
            </p:cNvSpPr>
            <p:nvPr/>
          </p:nvSpPr>
          <p:spPr bwMode="gray">
            <a:xfrm>
              <a:off x="3168" y="2660"/>
              <a:ext cx="144" cy="144"/>
            </a:xfrm>
            <a:prstGeom prst="rect">
              <a:avLst/>
            </a:prstGeom>
            <a:noFill/>
            <a:ln w="15875" algn="ctr">
              <a:solidFill>
                <a:schemeClr val="tx1"/>
              </a:solidFill>
              <a:miter lim="800000"/>
              <a:headEnd/>
              <a:tailEnd/>
            </a:ln>
          </p:spPr>
          <p:txBody>
            <a:bodyPr wrap="none" lIns="0" tIns="0" rIns="0" bIns="0" anchor="ctr"/>
            <a:lstStyle/>
            <a:p>
              <a:pPr eaLnBrk="0" hangingPunct="0"/>
              <a:endParaRPr lang="en-US"/>
            </a:p>
          </p:txBody>
        </p:sp>
        <p:sp>
          <p:nvSpPr>
            <p:cNvPr id="93232" name="Rectangle 33"/>
            <p:cNvSpPr>
              <a:spLocks noChangeArrowheads="1"/>
            </p:cNvSpPr>
            <p:nvPr/>
          </p:nvSpPr>
          <p:spPr bwMode="gray">
            <a:xfrm>
              <a:off x="2334" y="2660"/>
              <a:ext cx="144" cy="144"/>
            </a:xfrm>
            <a:prstGeom prst="rect">
              <a:avLst/>
            </a:prstGeom>
            <a:noFill/>
            <a:ln w="15875" algn="ctr">
              <a:solidFill>
                <a:schemeClr val="tx1"/>
              </a:solidFill>
              <a:miter lim="800000"/>
              <a:headEnd/>
              <a:tailEnd/>
            </a:ln>
          </p:spPr>
          <p:txBody>
            <a:bodyPr wrap="none" lIns="0" tIns="0" rIns="0" bIns="0" anchor="ctr"/>
            <a:lstStyle/>
            <a:p>
              <a:pPr eaLnBrk="0" hangingPunct="0"/>
              <a:endParaRPr lang="en-US"/>
            </a:p>
          </p:txBody>
        </p:sp>
        <p:sp>
          <p:nvSpPr>
            <p:cNvPr id="93233" name="Rectangle 34"/>
            <p:cNvSpPr>
              <a:spLocks noChangeArrowheads="1"/>
            </p:cNvSpPr>
            <p:nvPr/>
          </p:nvSpPr>
          <p:spPr bwMode="gray">
            <a:xfrm>
              <a:off x="2334" y="3027"/>
              <a:ext cx="144" cy="144"/>
            </a:xfrm>
            <a:prstGeom prst="rect">
              <a:avLst/>
            </a:prstGeom>
            <a:noFill/>
            <a:ln w="15875" algn="ctr">
              <a:solidFill>
                <a:schemeClr val="tx1"/>
              </a:solidFill>
              <a:miter lim="800000"/>
              <a:headEnd/>
              <a:tailEnd/>
            </a:ln>
          </p:spPr>
          <p:txBody>
            <a:bodyPr wrap="none" lIns="0" tIns="0" rIns="0" bIns="0" anchor="ctr"/>
            <a:lstStyle/>
            <a:p>
              <a:pPr eaLnBrk="0" hangingPunct="0"/>
              <a:endParaRPr lang="en-US"/>
            </a:p>
          </p:txBody>
        </p:sp>
        <p:sp>
          <p:nvSpPr>
            <p:cNvPr id="93234" name="Rectangle 35"/>
            <p:cNvSpPr>
              <a:spLocks noChangeArrowheads="1"/>
            </p:cNvSpPr>
            <p:nvPr/>
          </p:nvSpPr>
          <p:spPr bwMode="gray">
            <a:xfrm>
              <a:off x="2334" y="3399"/>
              <a:ext cx="144" cy="144"/>
            </a:xfrm>
            <a:prstGeom prst="rect">
              <a:avLst/>
            </a:prstGeom>
            <a:noFill/>
            <a:ln w="15875" algn="ctr">
              <a:solidFill>
                <a:schemeClr val="tx1"/>
              </a:solidFill>
              <a:miter lim="800000"/>
              <a:headEnd/>
              <a:tailEnd/>
            </a:ln>
          </p:spPr>
          <p:txBody>
            <a:bodyPr wrap="none" lIns="0" tIns="0" rIns="0" bIns="0" anchor="ctr"/>
            <a:lstStyle/>
            <a:p>
              <a:pPr eaLnBrk="0" hangingPunct="0"/>
              <a:endParaRPr lang="en-US"/>
            </a:p>
          </p:txBody>
        </p:sp>
        <p:sp>
          <p:nvSpPr>
            <p:cNvPr id="93235" name="Rectangle 36"/>
            <p:cNvSpPr>
              <a:spLocks noChangeArrowheads="1"/>
            </p:cNvSpPr>
            <p:nvPr/>
          </p:nvSpPr>
          <p:spPr bwMode="gray">
            <a:xfrm>
              <a:off x="3168" y="3027"/>
              <a:ext cx="144" cy="144"/>
            </a:xfrm>
            <a:prstGeom prst="rect">
              <a:avLst/>
            </a:prstGeom>
            <a:noFill/>
            <a:ln w="15875" algn="ctr">
              <a:solidFill>
                <a:schemeClr val="tx1"/>
              </a:solidFill>
              <a:miter lim="800000"/>
              <a:headEnd/>
              <a:tailEnd/>
            </a:ln>
          </p:spPr>
          <p:txBody>
            <a:bodyPr wrap="none" lIns="0" tIns="0" rIns="0" bIns="0" anchor="ctr"/>
            <a:lstStyle/>
            <a:p>
              <a:pPr eaLnBrk="0" hangingPunct="0"/>
              <a:endParaRPr lang="en-US"/>
            </a:p>
          </p:txBody>
        </p:sp>
        <p:sp>
          <p:nvSpPr>
            <p:cNvPr id="93236" name="Rectangle 37"/>
            <p:cNvSpPr>
              <a:spLocks noChangeArrowheads="1"/>
            </p:cNvSpPr>
            <p:nvPr/>
          </p:nvSpPr>
          <p:spPr bwMode="gray">
            <a:xfrm>
              <a:off x="3168" y="3399"/>
              <a:ext cx="144" cy="144"/>
            </a:xfrm>
            <a:prstGeom prst="rect">
              <a:avLst/>
            </a:prstGeom>
            <a:noFill/>
            <a:ln w="15875" algn="ctr">
              <a:solidFill>
                <a:schemeClr val="tx1"/>
              </a:solidFill>
              <a:miter lim="800000"/>
              <a:headEnd/>
              <a:tailEnd/>
            </a:ln>
          </p:spPr>
          <p:txBody>
            <a:bodyPr wrap="none" lIns="0" tIns="0" rIns="0" bIns="0" anchor="ctr"/>
            <a:lstStyle/>
            <a:p>
              <a:pPr eaLnBrk="0" hangingPunct="0"/>
              <a:endParaRPr lang="en-US"/>
            </a:p>
          </p:txBody>
        </p:sp>
        <p:sp>
          <p:nvSpPr>
            <p:cNvPr id="93237" name="Rectangle 38"/>
            <p:cNvSpPr>
              <a:spLocks noChangeArrowheads="1"/>
            </p:cNvSpPr>
            <p:nvPr/>
          </p:nvSpPr>
          <p:spPr bwMode="gray">
            <a:xfrm>
              <a:off x="4032" y="2660"/>
              <a:ext cx="144" cy="144"/>
            </a:xfrm>
            <a:prstGeom prst="rect">
              <a:avLst/>
            </a:prstGeom>
            <a:noFill/>
            <a:ln w="15875" algn="ctr">
              <a:solidFill>
                <a:schemeClr val="tx1"/>
              </a:solidFill>
              <a:miter lim="800000"/>
              <a:headEnd/>
              <a:tailEnd/>
            </a:ln>
          </p:spPr>
          <p:txBody>
            <a:bodyPr wrap="none" lIns="0" tIns="0" rIns="0" bIns="0" anchor="ctr"/>
            <a:lstStyle/>
            <a:p>
              <a:pPr eaLnBrk="0" hangingPunct="0"/>
              <a:endParaRPr lang="en-US"/>
            </a:p>
          </p:txBody>
        </p:sp>
        <p:sp>
          <p:nvSpPr>
            <p:cNvPr id="93238" name="Rectangle 39"/>
            <p:cNvSpPr>
              <a:spLocks noChangeArrowheads="1"/>
            </p:cNvSpPr>
            <p:nvPr/>
          </p:nvSpPr>
          <p:spPr bwMode="gray">
            <a:xfrm>
              <a:off x="4032" y="3027"/>
              <a:ext cx="144" cy="144"/>
            </a:xfrm>
            <a:prstGeom prst="rect">
              <a:avLst/>
            </a:prstGeom>
            <a:noFill/>
            <a:ln w="15875" algn="ctr">
              <a:solidFill>
                <a:schemeClr val="tx1"/>
              </a:solidFill>
              <a:miter lim="800000"/>
              <a:headEnd/>
              <a:tailEnd/>
            </a:ln>
          </p:spPr>
          <p:txBody>
            <a:bodyPr wrap="none" lIns="0" tIns="0" rIns="0" bIns="0" anchor="ctr"/>
            <a:lstStyle/>
            <a:p>
              <a:pPr eaLnBrk="0" hangingPunct="0"/>
              <a:endParaRPr lang="en-US"/>
            </a:p>
          </p:txBody>
        </p:sp>
        <p:sp>
          <p:nvSpPr>
            <p:cNvPr id="93239" name="Rectangle 40"/>
            <p:cNvSpPr>
              <a:spLocks noChangeArrowheads="1"/>
            </p:cNvSpPr>
            <p:nvPr/>
          </p:nvSpPr>
          <p:spPr bwMode="gray">
            <a:xfrm>
              <a:off x="4032" y="3399"/>
              <a:ext cx="144" cy="144"/>
            </a:xfrm>
            <a:prstGeom prst="rect">
              <a:avLst/>
            </a:prstGeom>
            <a:noFill/>
            <a:ln w="15875" algn="ctr">
              <a:solidFill>
                <a:schemeClr val="tx1"/>
              </a:solidFill>
              <a:miter lim="800000"/>
              <a:headEnd/>
              <a:tailEnd/>
            </a:ln>
          </p:spPr>
          <p:txBody>
            <a:bodyPr wrap="none" lIns="0" tIns="0" rIns="0" bIns="0" anchor="ctr"/>
            <a:lstStyle/>
            <a:p>
              <a:pPr eaLnBrk="0" hangingPunct="0"/>
              <a:endParaRPr lang="en-US"/>
            </a:p>
          </p:txBody>
        </p:sp>
      </p:grpSp>
      <p:sp>
        <p:nvSpPr>
          <p:cNvPr id="87081" name="Text Box 41"/>
          <p:cNvSpPr txBox="1">
            <a:spLocks noChangeArrowheads="1"/>
          </p:cNvSpPr>
          <p:nvPr/>
        </p:nvSpPr>
        <p:spPr bwMode="auto">
          <a:xfrm>
            <a:off x="5105400" y="3200400"/>
            <a:ext cx="428625" cy="641350"/>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ü"/>
            </a:pPr>
            <a:r>
              <a:rPr lang="en-US" sz="3600">
                <a:solidFill>
                  <a:srgbClr val="0066FF"/>
                </a:solidFill>
              </a:rPr>
              <a:t> </a:t>
            </a:r>
          </a:p>
        </p:txBody>
      </p:sp>
      <p:sp>
        <p:nvSpPr>
          <p:cNvPr id="87082" name="Text Box 42"/>
          <p:cNvSpPr txBox="1">
            <a:spLocks noChangeArrowheads="1"/>
          </p:cNvSpPr>
          <p:nvPr/>
        </p:nvSpPr>
        <p:spPr bwMode="auto">
          <a:xfrm>
            <a:off x="5105400" y="3810000"/>
            <a:ext cx="428625" cy="641350"/>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ü"/>
            </a:pPr>
            <a:r>
              <a:rPr lang="en-US" sz="3600">
                <a:solidFill>
                  <a:srgbClr val="0066FF"/>
                </a:solidFill>
              </a:rPr>
              <a:t> </a:t>
            </a:r>
          </a:p>
        </p:txBody>
      </p:sp>
      <p:sp>
        <p:nvSpPr>
          <p:cNvPr id="87083" name="Text Box 43"/>
          <p:cNvSpPr txBox="1">
            <a:spLocks noChangeArrowheads="1"/>
          </p:cNvSpPr>
          <p:nvPr/>
        </p:nvSpPr>
        <p:spPr bwMode="auto">
          <a:xfrm>
            <a:off x="5105400" y="4343400"/>
            <a:ext cx="428625" cy="641350"/>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ü"/>
            </a:pPr>
            <a:r>
              <a:rPr lang="en-US" sz="3600">
                <a:solidFill>
                  <a:srgbClr val="0066FF"/>
                </a:solidFill>
              </a:rPr>
              <a:t> </a:t>
            </a:r>
          </a:p>
        </p:txBody>
      </p:sp>
      <p:sp>
        <p:nvSpPr>
          <p:cNvPr id="93218" name="Text Box 45"/>
          <p:cNvSpPr txBox="1">
            <a:spLocks noChangeArrowheads="1"/>
          </p:cNvSpPr>
          <p:nvPr/>
        </p:nvSpPr>
        <p:spPr bwMode="auto">
          <a:xfrm>
            <a:off x="381000" y="1371600"/>
            <a:ext cx="5181600" cy="641350"/>
          </a:xfrm>
          <a:prstGeom prst="rect">
            <a:avLst/>
          </a:prstGeom>
          <a:noFill/>
          <a:ln w="9525" algn="ctr">
            <a:noFill/>
            <a:miter lim="800000"/>
            <a:headEnd/>
            <a:tailEnd/>
          </a:ln>
        </p:spPr>
        <p:txBody>
          <a:bodyPr>
            <a:spAutoFit/>
          </a:bodyPr>
          <a:lstStyle/>
          <a:p>
            <a:pPr eaLnBrk="0" hangingPunct="0">
              <a:spcBef>
                <a:spcPct val="50000"/>
              </a:spcBef>
            </a:pPr>
            <a:r>
              <a:rPr lang="en-US" sz="1800"/>
              <a:t>Have you ever had a professional valuation of the business by an outside resource?</a:t>
            </a:r>
          </a:p>
        </p:txBody>
      </p:sp>
      <p:grpSp>
        <p:nvGrpSpPr>
          <p:cNvPr id="93219" name="Group 59"/>
          <p:cNvGrpSpPr>
            <a:grpSpLocks/>
          </p:cNvGrpSpPr>
          <p:nvPr/>
        </p:nvGrpSpPr>
        <p:grpSpPr bwMode="auto">
          <a:xfrm>
            <a:off x="6172200" y="1371600"/>
            <a:ext cx="2438400" cy="641350"/>
            <a:chOff x="4272" y="932"/>
            <a:chExt cx="1536" cy="404"/>
          </a:xfrm>
        </p:grpSpPr>
        <p:sp>
          <p:nvSpPr>
            <p:cNvPr id="93225" name="Rectangle 46"/>
            <p:cNvSpPr>
              <a:spLocks noChangeArrowheads="1"/>
            </p:cNvSpPr>
            <p:nvPr/>
          </p:nvSpPr>
          <p:spPr bwMode="gray">
            <a:xfrm>
              <a:off x="4332" y="1085"/>
              <a:ext cx="144" cy="144"/>
            </a:xfrm>
            <a:prstGeom prst="rect">
              <a:avLst/>
            </a:prstGeom>
            <a:noFill/>
            <a:ln w="15875" algn="ctr">
              <a:solidFill>
                <a:schemeClr val="tx1"/>
              </a:solidFill>
              <a:miter lim="800000"/>
              <a:headEnd/>
              <a:tailEnd/>
            </a:ln>
          </p:spPr>
          <p:txBody>
            <a:bodyPr wrap="none" lIns="0" tIns="0" rIns="0" bIns="0" anchor="ctr"/>
            <a:lstStyle/>
            <a:p>
              <a:pPr eaLnBrk="0" hangingPunct="0"/>
              <a:endParaRPr lang="en-US"/>
            </a:p>
          </p:txBody>
        </p:sp>
        <p:grpSp>
          <p:nvGrpSpPr>
            <p:cNvPr id="93226" name="Group 57"/>
            <p:cNvGrpSpPr>
              <a:grpSpLocks/>
            </p:cNvGrpSpPr>
            <p:nvPr/>
          </p:nvGrpSpPr>
          <p:grpSpPr bwMode="auto">
            <a:xfrm>
              <a:off x="4272" y="932"/>
              <a:ext cx="1536" cy="404"/>
              <a:chOff x="4272" y="932"/>
              <a:chExt cx="1536" cy="404"/>
            </a:xfrm>
          </p:grpSpPr>
          <p:sp>
            <p:nvSpPr>
              <p:cNvPr id="93227" name="Rectangle 47"/>
              <p:cNvSpPr>
                <a:spLocks noChangeArrowheads="1"/>
              </p:cNvSpPr>
              <p:nvPr/>
            </p:nvSpPr>
            <p:spPr bwMode="gray">
              <a:xfrm>
                <a:off x="5232" y="1090"/>
                <a:ext cx="144" cy="144"/>
              </a:xfrm>
              <a:prstGeom prst="rect">
                <a:avLst/>
              </a:prstGeom>
              <a:noFill/>
              <a:ln w="15875" algn="ctr">
                <a:solidFill>
                  <a:schemeClr val="tx1"/>
                </a:solidFill>
                <a:miter lim="800000"/>
                <a:headEnd/>
                <a:tailEnd/>
              </a:ln>
            </p:spPr>
            <p:txBody>
              <a:bodyPr wrap="none" lIns="0" tIns="0" rIns="0" bIns="0" anchor="ctr"/>
              <a:lstStyle/>
              <a:p>
                <a:pPr eaLnBrk="0" hangingPunct="0"/>
                <a:endParaRPr lang="en-US"/>
              </a:p>
            </p:txBody>
          </p:sp>
          <p:sp>
            <p:nvSpPr>
              <p:cNvPr id="93228" name="Text Box 48"/>
              <p:cNvSpPr txBox="1">
                <a:spLocks noChangeArrowheads="1"/>
              </p:cNvSpPr>
              <p:nvPr/>
            </p:nvSpPr>
            <p:spPr bwMode="gray">
              <a:xfrm>
                <a:off x="4524" y="1071"/>
                <a:ext cx="720" cy="164"/>
              </a:xfrm>
              <a:prstGeom prst="rect">
                <a:avLst/>
              </a:prstGeom>
              <a:noFill/>
              <a:ln w="15875" algn="ctr">
                <a:noFill/>
                <a:miter lim="800000"/>
                <a:headEnd/>
                <a:tailEnd/>
              </a:ln>
            </p:spPr>
            <p:txBody>
              <a:bodyPr lIns="0" tIns="0" rIns="0" bIns="0">
                <a:spAutoFit/>
              </a:bodyPr>
              <a:lstStyle/>
              <a:p>
                <a:pPr>
                  <a:lnSpc>
                    <a:spcPct val="95000"/>
                  </a:lnSpc>
                  <a:spcBef>
                    <a:spcPct val="50000"/>
                  </a:spcBef>
                  <a:buFont typeface="Times" pitchFamily="18" charset="0"/>
                  <a:buNone/>
                </a:pPr>
                <a:r>
                  <a:rPr lang="en-US" sz="1800"/>
                  <a:t>Yes</a:t>
                </a:r>
              </a:p>
            </p:txBody>
          </p:sp>
          <p:sp>
            <p:nvSpPr>
              <p:cNvPr id="93229" name="Text Box 49"/>
              <p:cNvSpPr txBox="1">
                <a:spLocks noChangeArrowheads="1"/>
              </p:cNvSpPr>
              <p:nvPr/>
            </p:nvSpPr>
            <p:spPr bwMode="gray">
              <a:xfrm>
                <a:off x="5424" y="1076"/>
                <a:ext cx="384" cy="164"/>
              </a:xfrm>
              <a:prstGeom prst="rect">
                <a:avLst/>
              </a:prstGeom>
              <a:noFill/>
              <a:ln w="15875" algn="ctr">
                <a:noFill/>
                <a:miter lim="800000"/>
                <a:headEnd/>
                <a:tailEnd/>
              </a:ln>
            </p:spPr>
            <p:txBody>
              <a:bodyPr lIns="0" tIns="0" rIns="0" bIns="0">
                <a:spAutoFit/>
              </a:bodyPr>
              <a:lstStyle/>
              <a:p>
                <a:pPr>
                  <a:lnSpc>
                    <a:spcPct val="95000"/>
                  </a:lnSpc>
                  <a:spcBef>
                    <a:spcPct val="50000"/>
                  </a:spcBef>
                  <a:buFont typeface="Times" pitchFamily="18" charset="0"/>
                  <a:buNone/>
                </a:pPr>
                <a:r>
                  <a:rPr lang="en-US" sz="1800"/>
                  <a:t>No</a:t>
                </a:r>
              </a:p>
            </p:txBody>
          </p:sp>
          <p:sp>
            <p:nvSpPr>
              <p:cNvPr id="93230" name="Text Box 50"/>
              <p:cNvSpPr txBox="1">
                <a:spLocks noChangeArrowheads="1"/>
              </p:cNvSpPr>
              <p:nvPr/>
            </p:nvSpPr>
            <p:spPr bwMode="auto">
              <a:xfrm>
                <a:off x="4272" y="932"/>
                <a:ext cx="270" cy="404"/>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ü"/>
                </a:pPr>
                <a:r>
                  <a:rPr lang="en-US" sz="3600">
                    <a:solidFill>
                      <a:srgbClr val="0066FF"/>
                    </a:solidFill>
                  </a:rPr>
                  <a:t> </a:t>
                </a:r>
              </a:p>
            </p:txBody>
          </p:sp>
        </p:grpSp>
      </p:grpSp>
      <p:sp>
        <p:nvSpPr>
          <p:cNvPr id="87091" name="Text Box 51"/>
          <p:cNvSpPr txBox="1">
            <a:spLocks noChangeArrowheads="1"/>
          </p:cNvSpPr>
          <p:nvPr/>
        </p:nvSpPr>
        <p:spPr bwMode="auto">
          <a:xfrm>
            <a:off x="381000" y="5257800"/>
            <a:ext cx="6019800" cy="915988"/>
          </a:xfrm>
          <a:prstGeom prst="rect">
            <a:avLst/>
          </a:prstGeom>
          <a:noFill/>
          <a:ln w="9525" algn="ctr">
            <a:noFill/>
            <a:miter lim="800000"/>
            <a:headEnd/>
            <a:tailEnd/>
          </a:ln>
        </p:spPr>
        <p:txBody>
          <a:bodyPr>
            <a:spAutoFit/>
          </a:bodyPr>
          <a:lstStyle/>
          <a:p>
            <a:pPr eaLnBrk="0" hangingPunct="0">
              <a:spcBef>
                <a:spcPct val="50000"/>
              </a:spcBef>
            </a:pPr>
            <a:r>
              <a:rPr lang="en-US" sz="1800"/>
              <a:t>What steps have you taken to ensure an orderly transition of the business to the next generation if you were unable or unwilling to continue running it?</a:t>
            </a:r>
          </a:p>
        </p:txBody>
      </p:sp>
      <p:grpSp>
        <p:nvGrpSpPr>
          <p:cNvPr id="93221" name="Group 58"/>
          <p:cNvGrpSpPr>
            <a:grpSpLocks/>
          </p:cNvGrpSpPr>
          <p:nvPr/>
        </p:nvGrpSpPr>
        <p:grpSpPr bwMode="auto">
          <a:xfrm>
            <a:off x="6248400" y="5791200"/>
            <a:ext cx="2628900" cy="381000"/>
            <a:chOff x="3984" y="3648"/>
            <a:chExt cx="1656" cy="240"/>
          </a:xfrm>
        </p:grpSpPr>
        <p:sp>
          <p:nvSpPr>
            <p:cNvPr id="93223" name="Line 52"/>
            <p:cNvSpPr>
              <a:spLocks noChangeShapeType="1"/>
            </p:cNvSpPr>
            <p:nvPr/>
          </p:nvSpPr>
          <p:spPr bwMode="gray">
            <a:xfrm>
              <a:off x="3984" y="3888"/>
              <a:ext cx="1392" cy="0"/>
            </a:xfrm>
            <a:prstGeom prst="line">
              <a:avLst/>
            </a:prstGeom>
            <a:noFill/>
            <a:ln w="9525">
              <a:solidFill>
                <a:schemeClr val="tx1"/>
              </a:solidFill>
              <a:round/>
              <a:headEnd/>
              <a:tailEnd/>
            </a:ln>
          </p:spPr>
          <p:txBody>
            <a:bodyPr wrap="none" lIns="0" tIns="0" rIns="0" bIns="0" anchor="ctr"/>
            <a:lstStyle/>
            <a:p>
              <a:endParaRPr lang="en-US"/>
            </a:p>
          </p:txBody>
        </p:sp>
        <p:sp>
          <p:nvSpPr>
            <p:cNvPr id="93224" name="Text Box 53"/>
            <p:cNvSpPr txBox="1">
              <a:spLocks noChangeArrowheads="1"/>
            </p:cNvSpPr>
            <p:nvPr/>
          </p:nvSpPr>
          <p:spPr bwMode="gray">
            <a:xfrm>
              <a:off x="4032" y="3648"/>
              <a:ext cx="1608" cy="219"/>
            </a:xfrm>
            <a:prstGeom prst="rect">
              <a:avLst/>
            </a:prstGeom>
            <a:noFill/>
            <a:ln w="15875" algn="ctr">
              <a:noFill/>
              <a:miter lim="800000"/>
              <a:headEnd/>
              <a:tailEnd/>
            </a:ln>
          </p:spPr>
          <p:txBody>
            <a:bodyPr lIns="0" tIns="0" rIns="0" bIns="0">
              <a:spAutoFit/>
            </a:bodyPr>
            <a:lstStyle/>
            <a:p>
              <a:pPr marL="230188" indent="-230188">
                <a:lnSpc>
                  <a:spcPct val="95000"/>
                </a:lnSpc>
                <a:spcBef>
                  <a:spcPct val="25000"/>
                </a:spcBef>
                <a:buFont typeface="Times" pitchFamily="18" charset="0"/>
                <a:buNone/>
              </a:pPr>
              <a:r>
                <a:rPr lang="en-US" sz="2400" b="1">
                  <a:solidFill>
                    <a:srgbClr val="0066FF"/>
                  </a:solidFill>
                  <a:latin typeface="Bradley Hand ITC" pitchFamily="66" charset="0"/>
                </a:rPr>
                <a:t>Nothing formal</a:t>
              </a:r>
            </a:p>
          </p:txBody>
        </p:sp>
      </p:grpSp>
      <p:sp>
        <p:nvSpPr>
          <p:cNvPr id="93222" name="Rectangle 3"/>
          <p:cNvSpPr>
            <a:spLocks noChangeArrowheads="1"/>
          </p:cNvSpPr>
          <p:nvPr/>
        </p:nvSpPr>
        <p:spPr bwMode="gray">
          <a:xfrm>
            <a:off x="457200" y="0"/>
            <a:ext cx="7315200" cy="914400"/>
          </a:xfrm>
          <a:prstGeom prst="rect">
            <a:avLst/>
          </a:prstGeom>
          <a:noFill/>
          <a:ln w="9525">
            <a:noFill/>
            <a:miter lim="800000"/>
            <a:headEnd/>
            <a:tailEnd/>
          </a:ln>
        </p:spPr>
        <p:txBody>
          <a:bodyPr lIns="0" tIns="0" rIns="0" bIns="0" anchor="b"/>
          <a:lstStyle/>
          <a:p>
            <a:r>
              <a:rPr lang="en-US" dirty="0">
                <a:latin typeface="Corbel" panose="020B0503020204020204" pitchFamily="34" charset="0"/>
              </a:rPr>
              <a:t>Priorities &amp; Goals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87070"/>
                                        </p:tgtEl>
                                        <p:attrNameLst>
                                          <p:attrName>style.visibility</p:attrName>
                                        </p:attrNameLst>
                                      </p:cBhvr>
                                      <p:to>
                                        <p:strVal val="visible"/>
                                      </p:to>
                                    </p:set>
                                    <p:animEffect transition="in" filter="slide(fromLeft)">
                                      <p:cBhvr>
                                        <p:cTn id="7" dur="500"/>
                                        <p:tgtEl>
                                          <p:spTgt spid="87070"/>
                                        </p:tgtEl>
                                      </p:cBhvr>
                                    </p:animEffect>
                                  </p:childTnLst>
                                </p:cTn>
                              </p:par>
                              <p:par>
                                <p:cTn id="8" presetID="12" presetClass="entr" presetSubtype="2" fill="hold" nodeType="withEffect">
                                  <p:stCondLst>
                                    <p:cond delay="0"/>
                                  </p:stCondLst>
                                  <p:childTnLst>
                                    <p:set>
                                      <p:cBhvr>
                                        <p:cTn id="9" dur="1" fill="hold">
                                          <p:stCondLst>
                                            <p:cond delay="0"/>
                                          </p:stCondLst>
                                        </p:cTn>
                                        <p:tgtEl>
                                          <p:spTgt spid="87044"/>
                                        </p:tgtEl>
                                        <p:attrNameLst>
                                          <p:attrName>style.visibility</p:attrName>
                                        </p:attrNameLst>
                                      </p:cBhvr>
                                      <p:to>
                                        <p:strVal val="visible"/>
                                      </p:to>
                                    </p:set>
                                    <p:animEffect transition="in" filter="slide(fromRight)">
                                      <p:cBhvr>
                                        <p:cTn id="10" dur="500"/>
                                        <p:tgtEl>
                                          <p:spTgt spid="87044"/>
                                        </p:tgtEl>
                                      </p:cBhvr>
                                    </p:animEffect>
                                  </p:childTnLst>
                                </p:cTn>
                              </p:par>
                              <p:par>
                                <p:cTn id="11" presetID="12" presetClass="entr" presetSubtype="2" fill="hold" grpId="0" nodeType="withEffect">
                                  <p:stCondLst>
                                    <p:cond delay="0"/>
                                  </p:stCondLst>
                                  <p:childTnLst>
                                    <p:set>
                                      <p:cBhvr>
                                        <p:cTn id="12" dur="1" fill="hold">
                                          <p:stCondLst>
                                            <p:cond delay="0"/>
                                          </p:stCondLst>
                                        </p:cTn>
                                        <p:tgtEl>
                                          <p:spTgt spid="87043"/>
                                        </p:tgtEl>
                                        <p:attrNameLst>
                                          <p:attrName>style.visibility</p:attrName>
                                        </p:attrNameLst>
                                      </p:cBhvr>
                                      <p:to>
                                        <p:strVal val="visible"/>
                                      </p:to>
                                    </p:set>
                                    <p:animEffect transition="in" filter="slide(fromRight)">
                                      <p:cBhvr>
                                        <p:cTn id="13" dur="500"/>
                                        <p:tgtEl>
                                          <p:spTgt spid="87043"/>
                                        </p:tgtEl>
                                      </p:cBhvr>
                                    </p:animEffect>
                                  </p:childTnLst>
                                </p:cTn>
                              </p:par>
                              <p:par>
                                <p:cTn id="14" presetID="12" presetClass="entr" presetSubtype="2"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slide(fromRight)">
                                      <p:cBhvr>
                                        <p:cTn id="16" dur="500"/>
                                        <p:tgtEl>
                                          <p:spTgt spid="2"/>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87081"/>
                                        </p:tgtEl>
                                        <p:attrNameLst>
                                          <p:attrName>style.visibility</p:attrName>
                                        </p:attrNameLst>
                                      </p:cBhvr>
                                      <p:to>
                                        <p:strVal val="visible"/>
                                      </p:to>
                                    </p:set>
                                    <p:animEffect transition="in" filter="wipe(left)">
                                      <p:cBhvr>
                                        <p:cTn id="20" dur="500"/>
                                        <p:tgtEl>
                                          <p:spTgt spid="87081"/>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87082"/>
                                        </p:tgtEl>
                                        <p:attrNameLst>
                                          <p:attrName>style.visibility</p:attrName>
                                        </p:attrNameLst>
                                      </p:cBhvr>
                                      <p:to>
                                        <p:strVal val="visible"/>
                                      </p:to>
                                    </p:set>
                                    <p:animEffect transition="in" filter="wipe(left)">
                                      <p:cBhvr>
                                        <p:cTn id="24" dur="500"/>
                                        <p:tgtEl>
                                          <p:spTgt spid="87082"/>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87083"/>
                                        </p:tgtEl>
                                        <p:attrNameLst>
                                          <p:attrName>style.visibility</p:attrName>
                                        </p:attrNameLst>
                                      </p:cBhvr>
                                      <p:to>
                                        <p:strVal val="visible"/>
                                      </p:to>
                                    </p:set>
                                    <p:animEffect transition="in" filter="wipe(left)">
                                      <p:cBhvr>
                                        <p:cTn id="28" dur="500"/>
                                        <p:tgtEl>
                                          <p:spTgt spid="87083"/>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1" fill="hold" grpId="0" nodeType="clickEffect">
                                  <p:stCondLst>
                                    <p:cond delay="0"/>
                                  </p:stCondLst>
                                  <p:childTnLst>
                                    <p:set>
                                      <p:cBhvr>
                                        <p:cTn id="32" dur="1" fill="hold">
                                          <p:stCondLst>
                                            <p:cond delay="0"/>
                                          </p:stCondLst>
                                        </p:cTn>
                                        <p:tgtEl>
                                          <p:spTgt spid="87091"/>
                                        </p:tgtEl>
                                        <p:attrNameLst>
                                          <p:attrName>style.visibility</p:attrName>
                                        </p:attrNameLst>
                                      </p:cBhvr>
                                      <p:to>
                                        <p:strVal val="visible"/>
                                      </p:to>
                                    </p:set>
                                    <p:animEffect transition="in" filter="slide(fromTop)">
                                      <p:cBhvr>
                                        <p:cTn id="33" dur="500"/>
                                        <p:tgtEl>
                                          <p:spTgt spid="87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animBg="1"/>
      <p:bldP spid="87070" grpId="0"/>
      <p:bldP spid="87081" grpId="0"/>
      <p:bldP spid="87082" grpId="0"/>
      <p:bldP spid="87083" grpId="0"/>
      <p:bldP spid="8709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E868FB48-1BFE-4978-A838-6701EEE66C10}" type="slidenum">
              <a:rPr lang="en-US" smtClean="0"/>
              <a:pPr>
                <a:defRPr/>
              </a:pPr>
              <a:t>18</a:t>
            </a:fld>
            <a:endParaRPr lang="en-US"/>
          </a:p>
        </p:txBody>
      </p:sp>
      <p:sp>
        <p:nvSpPr>
          <p:cNvPr id="3" name="Footer Placeholder 2"/>
          <p:cNvSpPr>
            <a:spLocks noGrp="1"/>
          </p:cNvSpPr>
          <p:nvPr>
            <p:ph type="ftr" sz="quarter" idx="11"/>
          </p:nvPr>
        </p:nvSpPr>
        <p:spPr/>
        <p:txBody>
          <a:bodyPr/>
          <a:lstStyle/>
          <a:p>
            <a:pPr>
              <a:defRPr/>
            </a:pPr>
            <a:r>
              <a:rPr lang="en-US"/>
              <a:t>NOT FOR CONSUMER USE.</a:t>
            </a:r>
          </a:p>
        </p:txBody>
      </p:sp>
      <p:sp>
        <p:nvSpPr>
          <p:cNvPr id="4" name="TextBox 3"/>
          <p:cNvSpPr txBox="1"/>
          <p:nvPr/>
        </p:nvSpPr>
        <p:spPr>
          <a:xfrm>
            <a:off x="3989619" y="2405962"/>
            <a:ext cx="627096" cy="430887"/>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sz="2200" dirty="0"/>
              <a:t>Gift</a:t>
            </a:r>
            <a:endParaRPr lang="en-US" sz="2200" dirty="0">
              <a:solidFill>
                <a:schemeClr val="accent1"/>
              </a:solidFill>
            </a:endParaRPr>
          </a:p>
        </p:txBody>
      </p:sp>
      <p:sp>
        <p:nvSpPr>
          <p:cNvPr id="5" name="TextBox 4"/>
          <p:cNvSpPr txBox="1"/>
          <p:nvPr/>
        </p:nvSpPr>
        <p:spPr>
          <a:xfrm>
            <a:off x="6706102" y="2393646"/>
            <a:ext cx="1138453" cy="430887"/>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sz="2200" dirty="0"/>
              <a:t>Bequest</a:t>
            </a:r>
          </a:p>
        </p:txBody>
      </p:sp>
      <p:sp>
        <p:nvSpPr>
          <p:cNvPr id="6" name="TextBox 5"/>
          <p:cNvSpPr txBox="1"/>
          <p:nvPr/>
        </p:nvSpPr>
        <p:spPr>
          <a:xfrm>
            <a:off x="1004639" y="2393646"/>
            <a:ext cx="684803" cy="430887"/>
          </a:xfrm>
          <a:prstGeom prst="rect">
            <a:avLst/>
          </a:prstGeom>
          <a:noFill/>
        </p:spPr>
        <p:txBody>
          <a:bodyPr wrap="none" rtlCol="0">
            <a:spAutoFit/>
          </a:bodyPr>
          <a:lstStyle/>
          <a:p>
            <a:pPr algn="ctr"/>
            <a:r>
              <a:rPr lang="en-US" sz="2200" dirty="0">
                <a:latin typeface="Corbel" panose="020B0503020204020204" pitchFamily="34" charset="0"/>
              </a:rPr>
              <a:t>Sale</a:t>
            </a:r>
            <a:endParaRPr lang="en-US" sz="2200" dirty="0">
              <a:solidFill>
                <a:schemeClr val="accent1"/>
              </a:solidFill>
              <a:latin typeface="Corbel" panose="020B0503020204020204" pitchFamily="34" charset="0"/>
            </a:endParaRPr>
          </a:p>
        </p:txBody>
      </p:sp>
      <p:cxnSp>
        <p:nvCxnSpPr>
          <p:cNvPr id="7" name="Straight Connector 6"/>
          <p:cNvCxnSpPr/>
          <p:nvPr/>
        </p:nvCxnSpPr>
        <p:spPr>
          <a:xfrm>
            <a:off x="3524824" y="2323043"/>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446104" y="2316721"/>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91329" y="2348729"/>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91329" y="2982588"/>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524824" y="2968583"/>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508622" y="2982588"/>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 y="424885"/>
            <a:ext cx="1834861" cy="461665"/>
          </a:xfrm>
          <a:prstGeom prst="rect">
            <a:avLst/>
          </a:prstGeom>
          <a:noFill/>
        </p:spPr>
        <p:txBody>
          <a:bodyPr wrap="none" rtlCol="0">
            <a:spAutoFit/>
          </a:bodyPr>
          <a:lstStyle/>
          <a:p>
            <a:r>
              <a:rPr lang="en-US" sz="2400" dirty="0">
                <a:latin typeface="Corbel" panose="020B0503020204020204" pitchFamily="34" charset="0"/>
              </a:rPr>
              <a:t>Transfer by…</a:t>
            </a:r>
          </a:p>
        </p:txBody>
      </p:sp>
    </p:spTree>
    <p:extLst>
      <p:ext uri="{BB962C8B-B14F-4D97-AF65-F5344CB8AC3E}">
        <p14:creationId xmlns:p14="http://schemas.microsoft.com/office/powerpoint/2010/main" val="1407455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E868FB48-1BFE-4978-A838-6701EEE66C10}" type="slidenum">
              <a:rPr lang="en-US" smtClean="0"/>
              <a:pPr>
                <a:defRPr/>
              </a:pPr>
              <a:t>19</a:t>
            </a:fld>
            <a:endParaRPr lang="en-US"/>
          </a:p>
        </p:txBody>
      </p:sp>
      <p:sp>
        <p:nvSpPr>
          <p:cNvPr id="3" name="Footer Placeholder 2"/>
          <p:cNvSpPr>
            <a:spLocks noGrp="1"/>
          </p:cNvSpPr>
          <p:nvPr>
            <p:ph type="ftr" sz="quarter" idx="11"/>
          </p:nvPr>
        </p:nvSpPr>
        <p:spPr/>
        <p:txBody>
          <a:bodyPr/>
          <a:lstStyle/>
          <a:p>
            <a:pPr>
              <a:defRPr/>
            </a:pPr>
            <a:r>
              <a:rPr lang="en-US" dirty="0"/>
              <a:t>NOT FOR CONSUMER USE.</a:t>
            </a:r>
          </a:p>
        </p:txBody>
      </p:sp>
      <p:sp>
        <p:nvSpPr>
          <p:cNvPr id="6" name="TextBox 5"/>
          <p:cNvSpPr txBox="1"/>
          <p:nvPr/>
        </p:nvSpPr>
        <p:spPr>
          <a:xfrm>
            <a:off x="475648" y="383363"/>
            <a:ext cx="2897781" cy="584775"/>
          </a:xfrm>
          <a:prstGeom prst="rect">
            <a:avLst/>
          </a:prstGeom>
          <a:noFill/>
        </p:spPr>
        <p:txBody>
          <a:bodyPr wrap="none" rtlCol="0">
            <a:spAutoFit/>
          </a:bodyPr>
          <a:lstStyle/>
          <a:p>
            <a:pPr algn="ctr"/>
            <a:r>
              <a:rPr lang="en-US" sz="3200" dirty="0">
                <a:latin typeface="Corbel" panose="020B0503020204020204" pitchFamily="34" charset="0"/>
              </a:rPr>
              <a:t>Transfer By Sale</a:t>
            </a:r>
            <a:endParaRPr lang="en-US" sz="3200" dirty="0">
              <a:solidFill>
                <a:schemeClr val="accent1"/>
              </a:solidFill>
              <a:latin typeface="Corbel" panose="020B0503020204020204" pitchFamily="34" charset="0"/>
            </a:endParaRPr>
          </a:p>
        </p:txBody>
      </p:sp>
      <p:graphicFrame>
        <p:nvGraphicFramePr>
          <p:cNvPr id="13" name="Group 29"/>
          <p:cNvGraphicFramePr>
            <a:graphicFrameLocks noGrp="1"/>
          </p:cNvGraphicFramePr>
          <p:nvPr>
            <p:extLst>
              <p:ext uri="{D42A27DB-BD31-4B8C-83A1-F6EECF244321}">
                <p14:modId xmlns:p14="http://schemas.microsoft.com/office/powerpoint/2010/main" val="664812542"/>
              </p:ext>
            </p:extLst>
          </p:nvPr>
        </p:nvGraphicFramePr>
        <p:xfrm>
          <a:off x="1219200" y="1981200"/>
          <a:ext cx="6781800" cy="2207261"/>
        </p:xfrm>
        <a:graphic>
          <a:graphicData uri="http://schemas.openxmlformats.org/drawingml/2006/table">
            <a:tbl>
              <a:tblPr/>
              <a:tblGrid>
                <a:gridCol w="1628775">
                  <a:extLst>
                    <a:ext uri="{9D8B030D-6E8A-4147-A177-3AD203B41FA5}">
                      <a16:colId xmlns:a16="http://schemas.microsoft.com/office/drawing/2014/main" val="20000"/>
                    </a:ext>
                  </a:extLst>
                </a:gridCol>
                <a:gridCol w="1717675">
                  <a:extLst>
                    <a:ext uri="{9D8B030D-6E8A-4147-A177-3AD203B41FA5}">
                      <a16:colId xmlns:a16="http://schemas.microsoft.com/office/drawing/2014/main" val="20001"/>
                    </a:ext>
                  </a:extLst>
                </a:gridCol>
                <a:gridCol w="1717675">
                  <a:extLst>
                    <a:ext uri="{9D8B030D-6E8A-4147-A177-3AD203B41FA5}">
                      <a16:colId xmlns:a16="http://schemas.microsoft.com/office/drawing/2014/main" val="20002"/>
                    </a:ext>
                  </a:extLst>
                </a:gridCol>
                <a:gridCol w="1717675">
                  <a:extLst>
                    <a:ext uri="{9D8B030D-6E8A-4147-A177-3AD203B41FA5}">
                      <a16:colId xmlns:a16="http://schemas.microsoft.com/office/drawing/2014/main" val="20003"/>
                    </a:ext>
                  </a:extLst>
                </a:gridCol>
              </a:tblGrid>
              <a:tr h="512763">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Note / Loan        Interest Rate</a:t>
                      </a:r>
                    </a:p>
                  </a:txBody>
                  <a:tcPr marL="45720" marR="45720" marT="91440" marB="9144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Note / Loan     Duration</a:t>
                      </a:r>
                    </a:p>
                  </a:txBody>
                  <a:tcPr marL="45720" marR="45720" marT="91440" marB="9144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Annual         Payment</a:t>
                      </a:r>
                    </a:p>
                  </a:txBody>
                  <a:tcPr marL="45720" marR="45720" marT="91440" marB="9144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a:ln>
                            <a:noFill/>
                          </a:ln>
                          <a:solidFill>
                            <a:schemeClr val="bg2"/>
                          </a:solidFill>
                          <a:effectLst/>
                          <a:latin typeface="Corbel" panose="020B0503020204020204" pitchFamily="34" charset="0"/>
                          <a:ea typeface="ヒラギノ角ゴ Pro W3"/>
                          <a:cs typeface="Arial" charset="0"/>
                        </a:rPr>
                        <a:t>Percentage of Earnings</a:t>
                      </a:r>
                    </a:p>
                  </a:txBody>
                  <a:tcPr marL="45720" marR="45720" marT="91440" marB="9144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511175">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a:ln>
                            <a:noFill/>
                          </a:ln>
                          <a:solidFill>
                            <a:schemeClr val="bg2"/>
                          </a:solidFill>
                          <a:effectLst/>
                          <a:latin typeface="Corbel" panose="020B0503020204020204" pitchFamily="34" charset="0"/>
                          <a:ea typeface="ヒラギノ角ゴ Pro W3"/>
                          <a:cs typeface="Arial" charset="0"/>
                        </a:rPr>
                        <a:t>5%</a:t>
                      </a:r>
                    </a:p>
                  </a:txBody>
                  <a:tcPr marL="45720" marR="45720" marT="91440" marB="9144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a:ln>
                            <a:noFill/>
                          </a:ln>
                          <a:solidFill>
                            <a:schemeClr val="bg2"/>
                          </a:solidFill>
                          <a:effectLst/>
                          <a:latin typeface="Corbel" panose="020B0503020204020204" pitchFamily="34" charset="0"/>
                          <a:ea typeface="ヒラギノ角ゴ Pro W3"/>
                          <a:cs typeface="Arial" charset="0"/>
                        </a:rPr>
                        <a:t>10</a:t>
                      </a:r>
                    </a:p>
                  </a:txBody>
                  <a:tcPr marL="45720" marR="45720" marT="91440" marB="9144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$647,523</a:t>
                      </a:r>
                    </a:p>
                  </a:txBody>
                  <a:tcPr marL="45720" marR="45720" marT="91440" marB="9144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a:ln>
                            <a:noFill/>
                          </a:ln>
                          <a:solidFill>
                            <a:schemeClr val="bg2"/>
                          </a:solidFill>
                          <a:effectLst/>
                          <a:latin typeface="Corbel" panose="020B0503020204020204" pitchFamily="34" charset="0"/>
                          <a:ea typeface="ヒラギノ角ゴ Pro W3"/>
                          <a:cs typeface="Arial" charset="0"/>
                        </a:rPr>
                        <a:t>92.5%</a:t>
                      </a:r>
                    </a:p>
                  </a:txBody>
                  <a:tcPr marL="45720" marR="45720" marT="91440" marB="9144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extLst>
                  <a:ext uri="{0D108BD9-81ED-4DB2-BD59-A6C34878D82A}">
                    <a16:rowId xmlns:a16="http://schemas.microsoft.com/office/drawing/2014/main" val="10001"/>
                  </a:ext>
                </a:extLst>
              </a:tr>
              <a:tr h="512763">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a:ln>
                            <a:noFill/>
                          </a:ln>
                          <a:solidFill>
                            <a:schemeClr val="bg2"/>
                          </a:solidFill>
                          <a:effectLst/>
                          <a:latin typeface="Corbel" panose="020B0503020204020204" pitchFamily="34" charset="0"/>
                          <a:ea typeface="ヒラギノ角ゴ Pro W3"/>
                          <a:cs typeface="Arial" charset="0"/>
                        </a:rPr>
                        <a:t>5%</a:t>
                      </a:r>
                    </a:p>
                  </a:txBody>
                  <a:tcPr marL="45720" marR="45720" marT="91440" marB="9144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a:ln>
                            <a:noFill/>
                          </a:ln>
                          <a:solidFill>
                            <a:schemeClr val="bg2"/>
                          </a:solidFill>
                          <a:effectLst/>
                          <a:latin typeface="Corbel" panose="020B0503020204020204" pitchFamily="34" charset="0"/>
                          <a:ea typeface="ヒラギノ角ゴ Pro W3"/>
                          <a:cs typeface="Arial" charset="0"/>
                        </a:rPr>
                        <a:t>15</a:t>
                      </a:r>
                    </a:p>
                  </a:txBody>
                  <a:tcPr marL="45720" marR="45720" marT="91440" marB="9144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$481,711</a:t>
                      </a:r>
                    </a:p>
                  </a:txBody>
                  <a:tcPr marL="45720" marR="45720" marT="91440" marB="9144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68.8%</a:t>
                      </a:r>
                    </a:p>
                  </a:txBody>
                  <a:tcPr marL="45720" marR="45720" marT="91440" marB="9144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512763">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a:ln>
                            <a:noFill/>
                          </a:ln>
                          <a:solidFill>
                            <a:schemeClr val="bg2"/>
                          </a:solidFill>
                          <a:effectLst/>
                          <a:latin typeface="Corbel" panose="020B0503020204020204" pitchFamily="34" charset="0"/>
                          <a:ea typeface="ヒラギノ角ゴ Pro W3"/>
                          <a:cs typeface="Arial" charset="0"/>
                        </a:rPr>
                        <a:t>5%</a:t>
                      </a:r>
                    </a:p>
                  </a:txBody>
                  <a:tcPr marL="45720" marR="45720" marT="91440" marB="9144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20</a:t>
                      </a:r>
                    </a:p>
                  </a:txBody>
                  <a:tcPr marL="45720" marR="45720" marT="91440" marB="9144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a:ln>
                            <a:noFill/>
                          </a:ln>
                          <a:solidFill>
                            <a:schemeClr val="bg2"/>
                          </a:solidFill>
                          <a:effectLst/>
                          <a:latin typeface="Corbel" panose="020B0503020204020204" pitchFamily="34" charset="0"/>
                          <a:ea typeface="ヒラギノ角ゴ Pro W3"/>
                          <a:cs typeface="Arial" charset="0"/>
                        </a:rPr>
                        <a:t>$401,213</a:t>
                      </a:r>
                    </a:p>
                  </a:txBody>
                  <a:tcPr marL="45720" marR="45720" marT="91440" marB="9144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57.3%</a:t>
                      </a:r>
                    </a:p>
                  </a:txBody>
                  <a:tcPr marL="45720" marR="45720" marT="91440" marB="9144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14" name="Text Box 27"/>
          <p:cNvSpPr txBox="1">
            <a:spLocks noChangeArrowheads="1"/>
          </p:cNvSpPr>
          <p:nvPr/>
        </p:nvSpPr>
        <p:spPr bwMode="gray">
          <a:xfrm>
            <a:off x="1905488" y="4542710"/>
            <a:ext cx="6477000" cy="658813"/>
          </a:xfrm>
          <a:prstGeom prst="rect">
            <a:avLst/>
          </a:prstGeom>
          <a:noFill/>
          <a:ln w="15875" algn="ctr">
            <a:noFill/>
            <a:miter lim="800000"/>
            <a:headEnd/>
            <a:tailEnd/>
          </a:ln>
        </p:spPr>
        <p:txBody>
          <a:bodyPr lIns="0" tIns="0" rIns="0" bIns="0">
            <a:spAutoFit/>
          </a:bodyPr>
          <a:lstStyle/>
          <a:p>
            <a:pPr>
              <a:lnSpc>
                <a:spcPct val="95000"/>
              </a:lnSpc>
              <a:spcBef>
                <a:spcPct val="50000"/>
              </a:spcBef>
            </a:pPr>
            <a:r>
              <a:rPr lang="en-US" sz="1800" dirty="0">
                <a:solidFill>
                  <a:schemeClr val="accent1"/>
                </a:solidFill>
                <a:latin typeface="Corbel" panose="020B0503020204020204" pitchFamily="34" charset="0"/>
              </a:rPr>
              <a:t>0</a:t>
            </a:r>
            <a:r>
              <a:rPr lang="en-US" sz="1800" dirty="0">
                <a:latin typeface="Corbel" panose="020B0503020204020204" pitchFamily="34" charset="0"/>
              </a:rPr>
              <a:t>  Can Maria and/or the business afford the payments?</a:t>
            </a:r>
          </a:p>
          <a:p>
            <a:pPr>
              <a:lnSpc>
                <a:spcPct val="95000"/>
              </a:lnSpc>
              <a:spcBef>
                <a:spcPct val="50000"/>
              </a:spcBef>
            </a:pPr>
            <a:r>
              <a:rPr lang="en-US" sz="1800" dirty="0">
                <a:solidFill>
                  <a:schemeClr val="accent1"/>
                </a:solidFill>
                <a:latin typeface="Corbel" panose="020B0503020204020204" pitchFamily="34" charset="0"/>
              </a:rPr>
              <a:t>0  </a:t>
            </a:r>
            <a:r>
              <a:rPr lang="en-US" sz="1800" dirty="0">
                <a:latin typeface="Corbel" panose="020B0503020204020204" pitchFamily="34" charset="0"/>
              </a:rPr>
              <a:t>How will Carl’s death impact the business’ credit?</a:t>
            </a:r>
          </a:p>
        </p:txBody>
      </p:sp>
    </p:spTree>
    <p:extLst>
      <p:ext uri="{BB962C8B-B14F-4D97-AF65-F5344CB8AC3E}">
        <p14:creationId xmlns:p14="http://schemas.microsoft.com/office/powerpoint/2010/main" val="2681858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239742" y="6326417"/>
            <a:ext cx="373062" cy="433388"/>
          </a:xfrm>
        </p:spPr>
        <p:txBody>
          <a:bodyPr/>
          <a:lstStyle/>
          <a:p>
            <a:pPr>
              <a:defRPr/>
            </a:pPr>
            <a:fld id="{E868FB48-1BFE-4978-A838-6701EEE66C10}" type="slidenum">
              <a:rPr lang="en-US" smtClean="0"/>
              <a:pPr>
                <a:defRPr/>
              </a:pPr>
              <a:t>2</a:t>
            </a:fld>
            <a:endParaRPr lang="en-US"/>
          </a:p>
        </p:txBody>
      </p:sp>
      <p:sp>
        <p:nvSpPr>
          <p:cNvPr id="3" name="Footer Placeholder 2"/>
          <p:cNvSpPr>
            <a:spLocks noGrp="1"/>
          </p:cNvSpPr>
          <p:nvPr>
            <p:ph type="ftr" sz="quarter" idx="11"/>
          </p:nvPr>
        </p:nvSpPr>
        <p:spPr>
          <a:xfrm>
            <a:off x="7315200" y="6373019"/>
            <a:ext cx="1600200" cy="433388"/>
          </a:xfrm>
        </p:spPr>
        <p:txBody>
          <a:bodyPr/>
          <a:lstStyle/>
          <a:p>
            <a:pPr>
              <a:defRPr/>
            </a:pPr>
            <a:r>
              <a:rPr lang="en-US" dirty="0"/>
              <a:t>NOT FOR CONSUMER USE.</a:t>
            </a:r>
          </a:p>
        </p:txBody>
      </p:sp>
      <p:sp>
        <p:nvSpPr>
          <p:cNvPr id="13" name="TextBox 12"/>
          <p:cNvSpPr txBox="1"/>
          <p:nvPr/>
        </p:nvSpPr>
        <p:spPr>
          <a:xfrm>
            <a:off x="3626931" y="2190058"/>
            <a:ext cx="1385316" cy="830997"/>
          </a:xfrm>
          <a:prstGeom prst="rect">
            <a:avLst/>
          </a:prstGeom>
          <a:noFill/>
        </p:spPr>
        <p:txBody>
          <a:bodyPr wrap="none" rtlCol="0">
            <a:spAutoFit/>
          </a:bodyPr>
          <a:lstStyle/>
          <a:p>
            <a:pPr algn="ctr"/>
            <a:r>
              <a:rPr lang="en-US" sz="2400" dirty="0"/>
              <a:t>Planning</a:t>
            </a:r>
          </a:p>
          <a:p>
            <a:pPr algn="ctr"/>
            <a:r>
              <a:rPr lang="en-US" sz="2400" dirty="0"/>
              <a:t>Options</a:t>
            </a:r>
            <a:endParaRPr lang="en-US" dirty="0">
              <a:latin typeface="Corbel" panose="020B0503020204020204" pitchFamily="34" charset="0"/>
            </a:endParaRPr>
          </a:p>
        </p:txBody>
      </p:sp>
      <p:sp>
        <p:nvSpPr>
          <p:cNvPr id="16" name="TextBox 15"/>
          <p:cNvSpPr txBox="1"/>
          <p:nvPr/>
        </p:nvSpPr>
        <p:spPr>
          <a:xfrm>
            <a:off x="6470973" y="2180316"/>
            <a:ext cx="1176924" cy="830997"/>
          </a:xfrm>
          <a:prstGeom prst="rect">
            <a:avLst/>
          </a:prstGeom>
          <a:noFill/>
        </p:spPr>
        <p:txBody>
          <a:bodyPr wrap="none" rtlCol="0">
            <a:spAutoFit/>
          </a:bodyPr>
          <a:lstStyle/>
          <a:p>
            <a:pPr algn="ctr"/>
            <a:r>
              <a:rPr lang="en-US" sz="2400" dirty="0"/>
              <a:t>Getting</a:t>
            </a:r>
          </a:p>
          <a:p>
            <a:pPr algn="ctr"/>
            <a:r>
              <a:rPr lang="en-US" sz="2400" dirty="0"/>
              <a:t>Started</a:t>
            </a:r>
          </a:p>
        </p:txBody>
      </p:sp>
      <p:sp>
        <p:nvSpPr>
          <p:cNvPr id="17" name="TextBox 16"/>
          <p:cNvSpPr txBox="1"/>
          <p:nvPr/>
        </p:nvSpPr>
        <p:spPr>
          <a:xfrm>
            <a:off x="304800" y="441890"/>
            <a:ext cx="6997428" cy="461665"/>
          </a:xfrm>
          <a:prstGeom prst="rect">
            <a:avLst/>
          </a:prstGeom>
          <a:noFill/>
        </p:spPr>
        <p:txBody>
          <a:bodyPr wrap="none" rtlCol="0">
            <a:spAutoFit/>
          </a:bodyPr>
          <a:lstStyle/>
          <a:p>
            <a:r>
              <a:rPr lang="en-US" sz="2400" dirty="0"/>
              <a:t>Funding Buy Sell Plans for Small Business Owner</a:t>
            </a:r>
          </a:p>
        </p:txBody>
      </p:sp>
      <p:sp>
        <p:nvSpPr>
          <p:cNvPr id="18" name="TextBox 17"/>
          <p:cNvSpPr txBox="1"/>
          <p:nvPr/>
        </p:nvSpPr>
        <p:spPr>
          <a:xfrm>
            <a:off x="612804" y="2180316"/>
            <a:ext cx="2020105" cy="954107"/>
          </a:xfrm>
          <a:prstGeom prst="rect">
            <a:avLst/>
          </a:prstGeom>
          <a:noFill/>
        </p:spPr>
        <p:txBody>
          <a:bodyPr wrap="none" rtlCol="0">
            <a:spAutoFit/>
          </a:bodyPr>
          <a:lstStyle/>
          <a:p>
            <a:pPr algn="ctr"/>
            <a:r>
              <a:rPr lang="en-US" dirty="0">
                <a:latin typeface="Corbel" panose="020B0503020204020204" pitchFamily="34" charset="0"/>
              </a:rPr>
              <a:t>The </a:t>
            </a:r>
          </a:p>
          <a:p>
            <a:pPr algn="ctr"/>
            <a:r>
              <a:rPr lang="en-US" dirty="0">
                <a:latin typeface="Corbel" panose="020B0503020204020204" pitchFamily="34" charset="0"/>
              </a:rPr>
              <a:t>Opportunity</a:t>
            </a:r>
          </a:p>
        </p:txBody>
      </p:sp>
      <p:cxnSp>
        <p:nvCxnSpPr>
          <p:cNvPr id="34" name="Straight Connector 33"/>
          <p:cNvCxnSpPr/>
          <p:nvPr/>
        </p:nvCxnSpPr>
        <p:spPr>
          <a:xfrm>
            <a:off x="754602" y="2056956"/>
            <a:ext cx="1933574"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47204" y="3215196"/>
            <a:ext cx="1933574"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352800" y="2057400"/>
            <a:ext cx="1933574"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345402" y="3215640"/>
            <a:ext cx="1933574"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100044" y="2056956"/>
            <a:ext cx="1933574"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092646" y="3215196"/>
            <a:ext cx="1933574"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622856" y="3368040"/>
            <a:ext cx="0" cy="762000"/>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943535" y="4373436"/>
            <a:ext cx="1358642" cy="646331"/>
          </a:xfrm>
          <a:prstGeom prst="rect">
            <a:avLst/>
          </a:prstGeom>
          <a:noFill/>
        </p:spPr>
        <p:txBody>
          <a:bodyPr wrap="none" rtlCol="0">
            <a:spAutoFit/>
          </a:bodyPr>
          <a:lstStyle/>
          <a:p>
            <a:r>
              <a:rPr lang="en-US" sz="1800" dirty="0">
                <a:solidFill>
                  <a:schemeClr val="accent1"/>
                </a:solidFill>
                <a:latin typeface="Corbel" panose="020B0503020204020204" pitchFamily="34" charset="0"/>
              </a:rPr>
              <a:t>  </a:t>
            </a:r>
            <a:r>
              <a:rPr lang="en-US" sz="1800" dirty="0">
                <a:latin typeface="Corbel" panose="020B0503020204020204" pitchFamily="34" charset="0"/>
              </a:rPr>
              <a:t>The Market</a:t>
            </a:r>
          </a:p>
          <a:p>
            <a:endParaRPr lang="en-US" sz="1800" dirty="0">
              <a:latin typeface="Corbel" panose="020B0503020204020204" pitchFamily="34" charset="0"/>
            </a:endParaRPr>
          </a:p>
        </p:txBody>
      </p:sp>
      <p:cxnSp>
        <p:nvCxnSpPr>
          <p:cNvPr id="45" name="Straight Connector 44"/>
          <p:cNvCxnSpPr/>
          <p:nvPr/>
        </p:nvCxnSpPr>
        <p:spPr>
          <a:xfrm>
            <a:off x="4267200" y="3368040"/>
            <a:ext cx="0" cy="762000"/>
          </a:xfrm>
          <a:prstGeom prst="line">
            <a:avLst/>
          </a:prstGeom>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3359579" y="4399624"/>
            <a:ext cx="1815241" cy="646331"/>
          </a:xfrm>
          <a:prstGeom prst="rect">
            <a:avLst/>
          </a:prstGeom>
        </p:spPr>
        <p:txBody>
          <a:bodyPr wrap="none">
            <a:spAutoFit/>
          </a:bodyPr>
          <a:lstStyle/>
          <a:p>
            <a:r>
              <a:rPr lang="en-US" sz="1800" dirty="0">
                <a:latin typeface="Corbel" panose="020B0503020204020204" pitchFamily="34" charset="0"/>
              </a:rPr>
              <a:t>Transfer Options </a:t>
            </a:r>
          </a:p>
          <a:p>
            <a:endParaRPr lang="en-US" sz="1800" dirty="0">
              <a:latin typeface="Corbel" panose="020B0503020204020204" pitchFamily="34" charset="0"/>
            </a:endParaRPr>
          </a:p>
        </p:txBody>
      </p:sp>
      <p:cxnSp>
        <p:nvCxnSpPr>
          <p:cNvPr id="19" name="Straight Connector 18"/>
          <p:cNvCxnSpPr/>
          <p:nvPr/>
        </p:nvCxnSpPr>
        <p:spPr>
          <a:xfrm>
            <a:off x="7086600" y="3368040"/>
            <a:ext cx="0" cy="7620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470973" y="4399624"/>
            <a:ext cx="1834733" cy="923330"/>
          </a:xfrm>
          <a:prstGeom prst="rect">
            <a:avLst/>
          </a:prstGeom>
          <a:noFill/>
        </p:spPr>
        <p:txBody>
          <a:bodyPr wrap="none" rtlCol="0">
            <a:spAutoFit/>
          </a:bodyPr>
          <a:lstStyle/>
          <a:p>
            <a:r>
              <a:rPr lang="en-US" sz="1800" dirty="0">
                <a:latin typeface="Corbel" panose="020B0503020204020204" pitchFamily="34" charset="0"/>
              </a:rPr>
              <a:t>Reaching out to</a:t>
            </a:r>
          </a:p>
          <a:p>
            <a:r>
              <a:rPr lang="en-US" sz="1800" dirty="0">
                <a:latin typeface="Corbel" panose="020B0503020204020204" pitchFamily="34" charset="0"/>
              </a:rPr>
              <a:t> Business Owners</a:t>
            </a:r>
          </a:p>
          <a:p>
            <a:endParaRPr lang="en-US" sz="1800" dirty="0">
              <a:latin typeface="Corbel" panose="020B0503020204020204" pitchFamily="34" charset="0"/>
            </a:endParaRPr>
          </a:p>
        </p:txBody>
      </p:sp>
    </p:spTree>
    <p:extLst>
      <p:ext uri="{BB962C8B-B14F-4D97-AF65-F5344CB8AC3E}">
        <p14:creationId xmlns:p14="http://schemas.microsoft.com/office/powerpoint/2010/main" val="2908137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E868FB48-1BFE-4978-A838-6701EEE66C10}" type="slidenum">
              <a:rPr lang="en-US" smtClean="0"/>
              <a:pPr>
                <a:defRPr/>
              </a:pPr>
              <a:t>20</a:t>
            </a:fld>
            <a:endParaRPr lang="en-US"/>
          </a:p>
        </p:txBody>
      </p:sp>
      <p:sp>
        <p:nvSpPr>
          <p:cNvPr id="3" name="Footer Placeholder 2"/>
          <p:cNvSpPr>
            <a:spLocks noGrp="1"/>
          </p:cNvSpPr>
          <p:nvPr>
            <p:ph type="ftr" sz="quarter" idx="11"/>
          </p:nvPr>
        </p:nvSpPr>
        <p:spPr/>
        <p:txBody>
          <a:bodyPr/>
          <a:lstStyle/>
          <a:p>
            <a:pPr>
              <a:defRPr/>
            </a:pPr>
            <a:r>
              <a:rPr lang="en-US"/>
              <a:t>NOT FOR CONSUMER USE.</a:t>
            </a:r>
          </a:p>
        </p:txBody>
      </p:sp>
      <p:sp>
        <p:nvSpPr>
          <p:cNvPr id="6" name="TextBox 5"/>
          <p:cNvSpPr txBox="1"/>
          <p:nvPr/>
        </p:nvSpPr>
        <p:spPr>
          <a:xfrm>
            <a:off x="520341" y="383363"/>
            <a:ext cx="2808398" cy="584775"/>
          </a:xfrm>
          <a:prstGeom prst="rect">
            <a:avLst/>
          </a:prstGeom>
          <a:noFill/>
        </p:spPr>
        <p:txBody>
          <a:bodyPr wrap="none" rtlCol="0">
            <a:spAutoFit/>
          </a:bodyPr>
          <a:lstStyle/>
          <a:p>
            <a:pPr algn="ctr"/>
            <a:r>
              <a:rPr lang="en-US" sz="3200" dirty="0">
                <a:latin typeface="Corbel" panose="020B0503020204020204" pitchFamily="34" charset="0"/>
              </a:rPr>
              <a:t>Transfer By Gift</a:t>
            </a:r>
            <a:endParaRPr lang="en-US" sz="3200" dirty="0">
              <a:solidFill>
                <a:schemeClr val="accent1"/>
              </a:solidFill>
              <a:latin typeface="Corbel" panose="020B0503020204020204" pitchFamily="34" charset="0"/>
            </a:endParaRPr>
          </a:p>
        </p:txBody>
      </p:sp>
      <p:graphicFrame>
        <p:nvGraphicFramePr>
          <p:cNvPr id="7" name="Group 32"/>
          <p:cNvGraphicFramePr>
            <a:graphicFrameLocks noGrp="1"/>
          </p:cNvGraphicFramePr>
          <p:nvPr>
            <p:extLst>
              <p:ext uri="{D42A27DB-BD31-4B8C-83A1-F6EECF244321}">
                <p14:modId xmlns:p14="http://schemas.microsoft.com/office/powerpoint/2010/main" val="895257727"/>
              </p:ext>
            </p:extLst>
          </p:nvPr>
        </p:nvGraphicFramePr>
        <p:xfrm>
          <a:off x="1447800" y="1415749"/>
          <a:ext cx="6324600" cy="3487611"/>
        </p:xfrm>
        <a:graphic>
          <a:graphicData uri="http://schemas.openxmlformats.org/drawingml/2006/table">
            <a:tbl>
              <a:tblPr/>
              <a:tblGrid>
                <a:gridCol w="2895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511175">
                <a:tc>
                  <a:txBody>
                    <a:bodyPr/>
                    <a:lstStyle/>
                    <a:p>
                      <a:pPr marL="0" marR="0" lvl="0" indent="-307975" algn="ctr" defTabSz="911225" rtl="0" eaLnBrk="1" fontAlgn="base" latinLnBrk="0" hangingPunct="1">
                        <a:lnSpc>
                          <a:spcPct val="100000"/>
                        </a:lnSpc>
                        <a:spcBef>
                          <a:spcPct val="20000"/>
                        </a:spcBef>
                        <a:spcAft>
                          <a:spcPct val="0"/>
                        </a:spcAft>
                        <a:buClrTx/>
                        <a:buSzTx/>
                        <a:buFont typeface="Arial" charset="0"/>
                        <a:buNone/>
                        <a:tabLst/>
                      </a:pPr>
                      <a:endParaRPr kumimoji="0" lang="en-US" sz="1600" b="0" i="0" u="none" strike="noStrike" cap="none" normalizeH="0" baseline="0" dirty="0">
                        <a:ln>
                          <a:noFill/>
                        </a:ln>
                        <a:solidFill>
                          <a:schemeClr val="bg2"/>
                        </a:solidFill>
                        <a:effectLst>
                          <a:outerShdw blurRad="38100" dist="38100" dir="2700000" algn="tl">
                            <a:srgbClr val="C0C0C0"/>
                          </a:outerShdw>
                        </a:effectLst>
                        <a:latin typeface="Arial" charset="0"/>
                        <a:ea typeface="ヒラギノ角ゴ Pro W3"/>
                        <a:cs typeface="Arial" charset="0"/>
                      </a:endParaRPr>
                    </a:p>
                  </a:txBody>
                  <a:tcPr marT="91440" marB="9144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307975" algn="ctr" defTabSz="911225" rtl="0" eaLnBrk="1" fontAlgn="base" latinLnBrk="0" hangingPunct="1">
                        <a:lnSpc>
                          <a:spcPct val="100000"/>
                        </a:lnSpc>
                        <a:spcBef>
                          <a:spcPct val="20000"/>
                        </a:spcBef>
                        <a:spcAft>
                          <a:spcPct val="0"/>
                        </a:spcAft>
                        <a:buClrTx/>
                        <a:buSzTx/>
                        <a:buFont typeface="Arial" charset="0"/>
                        <a:buNone/>
                        <a:tabLst/>
                      </a:pPr>
                      <a:endParaRPr kumimoji="0" lang="en-US" sz="1600" b="0" i="0" u="none" strike="noStrike" cap="none" normalizeH="0" baseline="0" dirty="0">
                        <a:ln>
                          <a:noFill/>
                        </a:ln>
                        <a:solidFill>
                          <a:schemeClr val="bg2"/>
                        </a:solidFill>
                        <a:effectLst>
                          <a:outerShdw blurRad="38100" dist="38100" dir="2700000" algn="tl">
                            <a:srgbClr val="C0C0C0"/>
                          </a:outerShdw>
                        </a:effectLst>
                        <a:latin typeface="Arial" charset="0"/>
                        <a:ea typeface="ヒラギノ角ゴ Pro W3"/>
                        <a:cs typeface="Arial" charset="0"/>
                      </a:endParaRPr>
                    </a:p>
                  </a:txBody>
                  <a:tcPr marT="91440" marB="9144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Percentage of Business Value</a:t>
                      </a:r>
                    </a:p>
                  </a:txBody>
                  <a:tcPr marT="91440" marB="914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511175">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Combined Annual Gift Tax Exclusion (split gift) 2018</a:t>
                      </a:r>
                    </a:p>
                    <a:p>
                      <a:pPr marL="0" marR="0" lvl="0" indent="0" algn="l" defTabSz="911225" rtl="0" eaLnBrk="1" fontAlgn="base" latinLnBrk="0" hangingPunct="1">
                        <a:lnSpc>
                          <a:spcPct val="100000"/>
                        </a:lnSpc>
                        <a:spcBef>
                          <a:spcPct val="20000"/>
                        </a:spcBef>
                        <a:spcAft>
                          <a:spcPct val="0"/>
                        </a:spcAft>
                        <a:buClrTx/>
                        <a:buSzTx/>
                        <a:buFont typeface="Arial" charset="0"/>
                        <a:buNone/>
                        <a:tabLst/>
                      </a:pPr>
                      <a:endPar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endParaRPr>
                    </a:p>
                  </a:txBody>
                  <a:tcPr marT="91440" marB="9144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$30,000</a:t>
                      </a:r>
                    </a:p>
                  </a:txBody>
                  <a:tcPr marT="91440" marB="9144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0.60%</a:t>
                      </a:r>
                    </a:p>
                  </a:txBody>
                  <a:tcPr marT="91440" marB="914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extLst>
                  <a:ext uri="{0D108BD9-81ED-4DB2-BD59-A6C34878D82A}">
                    <a16:rowId xmlns:a16="http://schemas.microsoft.com/office/drawing/2014/main" val="10001"/>
                  </a:ext>
                </a:extLst>
              </a:tr>
              <a:tr h="512763">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Individual Lifetime Gift Tax Exemption for 2019</a:t>
                      </a:r>
                    </a:p>
                  </a:txBody>
                  <a:tcPr marT="91440" marB="9144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$11,400,000</a:t>
                      </a:r>
                      <a:r>
                        <a:rPr kumimoji="0" lang="en-US" sz="1600" b="1" i="0" u="none" strike="noStrike" cap="none" normalizeH="0" baseline="30000" dirty="0">
                          <a:ln>
                            <a:noFill/>
                          </a:ln>
                          <a:solidFill>
                            <a:schemeClr val="bg2"/>
                          </a:solidFill>
                          <a:effectLst/>
                          <a:latin typeface="Corbel" panose="020B0503020204020204" pitchFamily="34" charset="0"/>
                          <a:ea typeface="ヒラギノ角ゴ Pro W3"/>
                          <a:cs typeface="Arial" charset="0"/>
                        </a:rPr>
                        <a:t>*</a:t>
                      </a:r>
                      <a:endPar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endParaRPr>
                    </a:p>
                  </a:txBody>
                  <a:tcPr marT="91440" marB="9144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100%</a:t>
                      </a:r>
                    </a:p>
                  </a:txBody>
                  <a:tcPr marT="91440" marB="914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512763">
                <a:tc>
                  <a:txBody>
                    <a:bodyPr/>
                    <a:lstStyle/>
                    <a:p>
                      <a:pPr marL="0" marR="0" lvl="0" indent="-307975" algn="l" defTabSz="911225" rtl="0" eaLnBrk="1" fontAlgn="base" latinLnBrk="0" hangingPunct="1">
                        <a:lnSpc>
                          <a:spcPct val="100000"/>
                        </a:lnSpc>
                        <a:spcBef>
                          <a:spcPct val="20000"/>
                        </a:spcBef>
                        <a:spcAft>
                          <a:spcPct val="0"/>
                        </a:spcAft>
                        <a:buClrTx/>
                        <a:buSzTx/>
                        <a:buFont typeface="Arial" charset="0"/>
                        <a:buNone/>
                        <a:tabLst/>
                      </a:pPr>
                      <a:endPar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endParaRPr>
                    </a:p>
                  </a:txBody>
                  <a:tcPr marT="91440" marB="9144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307975" algn="ctr" defTabSz="911225" rtl="0" eaLnBrk="1" fontAlgn="base" latinLnBrk="0" hangingPunct="1">
                        <a:lnSpc>
                          <a:spcPct val="100000"/>
                        </a:lnSpc>
                        <a:spcBef>
                          <a:spcPct val="20000"/>
                        </a:spcBef>
                        <a:spcAft>
                          <a:spcPct val="0"/>
                        </a:spcAft>
                        <a:buClrTx/>
                        <a:buSzTx/>
                        <a:buFont typeface="Arial" charset="0"/>
                        <a:buNone/>
                        <a:tabLst/>
                      </a:pPr>
                      <a:endParaRPr kumimoji="0" lang="en-US" sz="1600" b="1" i="0" u="none" strike="noStrike" cap="none" normalizeH="0" baseline="0">
                        <a:ln>
                          <a:noFill/>
                        </a:ln>
                        <a:solidFill>
                          <a:schemeClr val="bg2"/>
                        </a:solidFill>
                        <a:effectLst/>
                        <a:latin typeface="Corbel" panose="020B0503020204020204" pitchFamily="34" charset="0"/>
                        <a:ea typeface="ヒラギノ角ゴ Pro W3"/>
                        <a:cs typeface="Arial" charset="0"/>
                      </a:endParaRPr>
                    </a:p>
                  </a:txBody>
                  <a:tcPr marT="91440" marB="9144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307975" algn="ctr" defTabSz="911225" rtl="0" eaLnBrk="1" fontAlgn="base" latinLnBrk="0" hangingPunct="1">
                        <a:lnSpc>
                          <a:spcPct val="100000"/>
                        </a:lnSpc>
                        <a:spcBef>
                          <a:spcPct val="20000"/>
                        </a:spcBef>
                        <a:spcAft>
                          <a:spcPct val="0"/>
                        </a:spcAft>
                        <a:buClrTx/>
                        <a:buSzTx/>
                        <a:buFont typeface="Arial" charset="0"/>
                        <a:buNone/>
                        <a:tabLst/>
                      </a:pPr>
                      <a:endPar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endParaRPr>
                    </a:p>
                  </a:txBody>
                  <a:tcPr marT="91440" marB="914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3"/>
                  </a:ext>
                </a:extLst>
              </a:tr>
              <a:tr h="512763">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Gift tax due on lifetime transfer in 2019</a:t>
                      </a:r>
                    </a:p>
                  </a:txBody>
                  <a:tcPr marT="91440" marB="9144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a:ln>
                            <a:noFill/>
                          </a:ln>
                          <a:solidFill>
                            <a:schemeClr val="bg2"/>
                          </a:solidFill>
                          <a:effectLst/>
                          <a:latin typeface="Corbel" panose="020B0503020204020204" pitchFamily="34" charset="0"/>
                          <a:ea typeface="ヒラギノ角ゴ Pro W3"/>
                          <a:cs typeface="Arial" charset="0"/>
                        </a:rPr>
                        <a:t>$0</a:t>
                      </a:r>
                    </a:p>
                  </a:txBody>
                  <a:tcPr marT="91440" marB="9144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0%</a:t>
                      </a:r>
                    </a:p>
                  </a:txBody>
                  <a:tcPr marT="91440" marB="914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9" name="Text Box 29"/>
          <p:cNvSpPr txBox="1">
            <a:spLocks noChangeArrowheads="1"/>
          </p:cNvSpPr>
          <p:nvPr/>
        </p:nvSpPr>
        <p:spPr bwMode="gray">
          <a:xfrm>
            <a:off x="1790700" y="5099416"/>
            <a:ext cx="7239000" cy="664797"/>
          </a:xfrm>
          <a:prstGeom prst="rect">
            <a:avLst/>
          </a:prstGeom>
          <a:noFill/>
          <a:ln w="15875" algn="ctr">
            <a:noFill/>
            <a:miter lim="800000"/>
            <a:headEnd/>
            <a:tailEnd/>
          </a:ln>
        </p:spPr>
        <p:txBody>
          <a:bodyPr lIns="0" tIns="0" rIns="0" bIns="0">
            <a:spAutoFit/>
          </a:bodyPr>
          <a:lstStyle>
            <a:defPPr>
              <a:defRPr lang="en-US"/>
            </a:defPPr>
            <a:lvl1pPr>
              <a:lnSpc>
                <a:spcPct val="95000"/>
              </a:lnSpc>
              <a:spcBef>
                <a:spcPct val="50000"/>
              </a:spcBef>
              <a:defRPr sz="1800">
                <a:solidFill>
                  <a:schemeClr val="accent1"/>
                </a:solidFill>
                <a:latin typeface="Corbel" panose="020B0503020204020204" pitchFamily="34" charset="0"/>
              </a:defRPr>
            </a:lvl1pPr>
          </a:lstStyle>
          <a:p>
            <a:r>
              <a:rPr lang="en-US" dirty="0"/>
              <a:t>0  </a:t>
            </a:r>
            <a:r>
              <a:rPr lang="en-US" dirty="0">
                <a:solidFill>
                  <a:schemeClr val="tx1"/>
                </a:solidFill>
              </a:rPr>
              <a:t> Are they willing to transfer 100% of the business?</a:t>
            </a:r>
          </a:p>
          <a:p>
            <a:r>
              <a:rPr lang="en-US" dirty="0"/>
              <a:t>0</a:t>
            </a:r>
            <a:r>
              <a:rPr lang="en-US" dirty="0">
                <a:solidFill>
                  <a:schemeClr val="tx1"/>
                </a:solidFill>
              </a:rPr>
              <a:t>   Are there sufficient retirement assets outside the business?</a:t>
            </a:r>
          </a:p>
        </p:txBody>
      </p:sp>
      <p:sp>
        <p:nvSpPr>
          <p:cNvPr id="4" name="Rectangle 3"/>
          <p:cNvSpPr/>
          <p:nvPr/>
        </p:nvSpPr>
        <p:spPr>
          <a:xfrm>
            <a:off x="1447800" y="3581400"/>
            <a:ext cx="1468672" cy="261610"/>
          </a:xfrm>
          <a:prstGeom prst="rect">
            <a:avLst/>
          </a:prstGeom>
        </p:spPr>
        <p:txBody>
          <a:bodyPr wrap="none">
            <a:spAutoFit/>
          </a:bodyPr>
          <a:lstStyle/>
          <a:p>
            <a:r>
              <a:rPr lang="en-US" sz="1100" i="1" dirty="0"/>
              <a:t>*Indexed for inflation</a:t>
            </a:r>
          </a:p>
        </p:txBody>
      </p:sp>
    </p:spTree>
    <p:extLst>
      <p:ext uri="{BB962C8B-B14F-4D97-AF65-F5344CB8AC3E}">
        <p14:creationId xmlns:p14="http://schemas.microsoft.com/office/powerpoint/2010/main" val="2537393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Number Placeholder 2"/>
          <p:cNvSpPr>
            <a:spLocks noGrp="1"/>
          </p:cNvSpPr>
          <p:nvPr>
            <p:ph type="sldNum" sz="quarter" idx="10"/>
          </p:nvPr>
        </p:nvSpPr>
        <p:spPr>
          <a:noFill/>
        </p:spPr>
        <p:txBody>
          <a:bodyPr/>
          <a:lstStyle/>
          <a:p>
            <a:fld id="{4BC0DA43-4012-4D5B-8B8A-D27FDDB93069}" type="slidenum">
              <a:rPr lang="en-US" smtClean="0"/>
              <a:pPr/>
              <a:t>21</a:t>
            </a:fld>
            <a:endParaRPr lang="en-US"/>
          </a:p>
        </p:txBody>
      </p:sp>
      <p:sp>
        <p:nvSpPr>
          <p:cNvPr id="99330" name="Footer Placeholder 12"/>
          <p:cNvSpPr>
            <a:spLocks noGrp="1"/>
          </p:cNvSpPr>
          <p:nvPr>
            <p:ph type="ftr" sz="quarter" idx="11"/>
          </p:nvPr>
        </p:nvSpPr>
        <p:spPr>
          <a:noFill/>
        </p:spPr>
        <p:txBody>
          <a:bodyPr/>
          <a:lstStyle/>
          <a:p>
            <a:r>
              <a:rPr lang="en-US"/>
              <a:t>NOT FOR CONSUMER USE.</a:t>
            </a:r>
          </a:p>
        </p:txBody>
      </p:sp>
      <p:sp>
        <p:nvSpPr>
          <p:cNvPr id="9" name="Slide Number Placeholder 1"/>
          <p:cNvSpPr txBox="1">
            <a:spLocks noGrp="1"/>
          </p:cNvSpPr>
          <p:nvPr/>
        </p:nvSpPr>
        <p:spPr bwMode="auto">
          <a:xfrm>
            <a:off x="436563" y="6156325"/>
            <a:ext cx="373062" cy="433388"/>
          </a:xfrm>
          <a:prstGeom prst="rect">
            <a:avLst/>
          </a:prstGeom>
          <a:noFill/>
          <a:ln>
            <a:miter lim="800000"/>
            <a:headEnd/>
            <a:tailEnd/>
          </a:ln>
        </p:spPr>
        <p:txBody>
          <a:bodyPr lIns="82030" tIns="41015" rIns="82030" bIns="41015" anchor="ctr"/>
          <a:lstStyle/>
          <a:p>
            <a:pPr defTabSz="820738">
              <a:defRPr/>
            </a:pPr>
            <a:fld id="{7C080C28-94DA-4B43-9894-8CBBA8C81055}" type="slidenum">
              <a:rPr lang="en-US" sz="1000" b="1">
                <a:solidFill>
                  <a:srgbClr val="504C4C"/>
                </a:solidFill>
                <a:latin typeface="Arial Narrow" pitchFamily="34" charset="0"/>
                <a:cs typeface="+mn-cs"/>
              </a:rPr>
              <a:pPr defTabSz="820738">
                <a:defRPr/>
              </a:pPr>
              <a:t>21</a:t>
            </a:fld>
            <a:endParaRPr lang="en-US" sz="1000" b="1">
              <a:solidFill>
                <a:srgbClr val="504C4C"/>
              </a:solidFill>
              <a:latin typeface="Arial Narrow" pitchFamily="34" charset="0"/>
              <a:cs typeface="+mn-cs"/>
            </a:endParaRPr>
          </a:p>
        </p:txBody>
      </p:sp>
      <p:sp>
        <p:nvSpPr>
          <p:cNvPr id="10" name="Footer Placeholder 2"/>
          <p:cNvSpPr txBox="1">
            <a:spLocks noGrp="1"/>
          </p:cNvSpPr>
          <p:nvPr/>
        </p:nvSpPr>
        <p:spPr bwMode="auto">
          <a:xfrm>
            <a:off x="771525" y="6156325"/>
            <a:ext cx="1438275" cy="433388"/>
          </a:xfrm>
          <a:prstGeom prst="rect">
            <a:avLst/>
          </a:prstGeom>
          <a:noFill/>
          <a:ln>
            <a:miter lim="800000"/>
            <a:headEnd/>
            <a:tailEnd/>
          </a:ln>
        </p:spPr>
        <p:txBody>
          <a:bodyPr lIns="82030" tIns="41015" rIns="82030" bIns="41015" anchor="ctr"/>
          <a:lstStyle/>
          <a:p>
            <a:pPr defTabSz="820738">
              <a:defRPr/>
            </a:pPr>
            <a:r>
              <a:rPr lang="en-US" sz="900" b="1">
                <a:solidFill>
                  <a:srgbClr val="504C4C"/>
                </a:solidFill>
                <a:latin typeface="Arial Narrow" pitchFamily="34" charset="0"/>
                <a:cs typeface="+mn-cs"/>
              </a:rPr>
              <a:t>NOT FOR CONSUMER USE.</a:t>
            </a:r>
          </a:p>
        </p:txBody>
      </p:sp>
      <p:sp>
        <p:nvSpPr>
          <p:cNvPr id="99333" name="Rectangle 6"/>
          <p:cNvSpPr txBox="1">
            <a:spLocks noGrp="1" noChangeArrowheads="1"/>
          </p:cNvSpPr>
          <p:nvPr/>
        </p:nvSpPr>
        <p:spPr bwMode="gray">
          <a:xfrm>
            <a:off x="457200" y="6397625"/>
            <a:ext cx="365125" cy="231775"/>
          </a:xfrm>
          <a:prstGeom prst="rect">
            <a:avLst/>
          </a:prstGeom>
          <a:noFill/>
          <a:ln w="9525">
            <a:noFill/>
            <a:miter lim="800000"/>
            <a:headEnd/>
            <a:tailEnd/>
          </a:ln>
        </p:spPr>
        <p:txBody>
          <a:bodyPr lIns="0" tIns="0" rIns="0" bIns="0" anchor="ctr"/>
          <a:lstStyle/>
          <a:p>
            <a:pPr eaLnBrk="0" hangingPunct="0"/>
            <a:fld id="{E95DE36F-F2FC-4FDA-A29D-7D72BF0C995E}" type="slidenum">
              <a:rPr lang="en-US" sz="1000">
                <a:solidFill>
                  <a:schemeClr val="bg1"/>
                </a:solidFill>
              </a:rPr>
              <a:pPr eaLnBrk="0" hangingPunct="0"/>
              <a:t>21</a:t>
            </a:fld>
            <a:endParaRPr lang="en-US" sz="1000">
              <a:solidFill>
                <a:schemeClr val="bg1"/>
              </a:solidFill>
            </a:endParaRPr>
          </a:p>
        </p:txBody>
      </p:sp>
      <p:sp>
        <p:nvSpPr>
          <p:cNvPr id="13" name="TextBox 12"/>
          <p:cNvSpPr txBox="1"/>
          <p:nvPr/>
        </p:nvSpPr>
        <p:spPr>
          <a:xfrm>
            <a:off x="436563" y="328544"/>
            <a:ext cx="3571427" cy="584775"/>
          </a:xfrm>
          <a:prstGeom prst="rect">
            <a:avLst/>
          </a:prstGeom>
          <a:noFill/>
        </p:spPr>
        <p:txBody>
          <a:bodyPr wrap="none" rtlCol="0">
            <a:spAutoFit/>
          </a:bodyPr>
          <a:lstStyle/>
          <a:p>
            <a:pPr algn="ctr"/>
            <a:r>
              <a:rPr lang="en-US" sz="3200" dirty="0">
                <a:latin typeface="Corbel" panose="020B0503020204020204" pitchFamily="34" charset="0"/>
              </a:rPr>
              <a:t>Transfer By Bequest</a:t>
            </a:r>
            <a:endParaRPr lang="en-US" sz="3200" dirty="0">
              <a:solidFill>
                <a:schemeClr val="accent1"/>
              </a:solidFill>
              <a:latin typeface="Corbel" panose="020B0503020204020204" pitchFamily="34" charset="0"/>
            </a:endParaRPr>
          </a:p>
        </p:txBody>
      </p:sp>
      <p:graphicFrame>
        <p:nvGraphicFramePr>
          <p:cNvPr id="14" name="Group 32"/>
          <p:cNvGraphicFramePr>
            <a:graphicFrameLocks noGrp="1"/>
          </p:cNvGraphicFramePr>
          <p:nvPr>
            <p:extLst>
              <p:ext uri="{D42A27DB-BD31-4B8C-83A1-F6EECF244321}">
                <p14:modId xmlns:p14="http://schemas.microsoft.com/office/powerpoint/2010/main" val="1372330503"/>
              </p:ext>
            </p:extLst>
          </p:nvPr>
        </p:nvGraphicFramePr>
        <p:xfrm>
          <a:off x="1417572" y="1155086"/>
          <a:ext cx="6324600" cy="3487611"/>
        </p:xfrm>
        <a:graphic>
          <a:graphicData uri="http://schemas.openxmlformats.org/drawingml/2006/table">
            <a:tbl>
              <a:tblPr/>
              <a:tblGrid>
                <a:gridCol w="2895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511175">
                <a:tc>
                  <a:txBody>
                    <a:bodyPr/>
                    <a:lstStyle/>
                    <a:p>
                      <a:pPr marL="0" marR="0" lvl="0" indent="-307975" algn="ctr" defTabSz="911225" rtl="0" eaLnBrk="1" fontAlgn="base" latinLnBrk="0" hangingPunct="1">
                        <a:lnSpc>
                          <a:spcPct val="100000"/>
                        </a:lnSpc>
                        <a:spcBef>
                          <a:spcPct val="20000"/>
                        </a:spcBef>
                        <a:spcAft>
                          <a:spcPct val="0"/>
                        </a:spcAft>
                        <a:buClrTx/>
                        <a:buSzTx/>
                        <a:buFont typeface="Arial" charset="0"/>
                        <a:buNone/>
                        <a:tabLst/>
                      </a:pPr>
                      <a:endParaRPr kumimoji="0" lang="en-US" sz="1600" b="0" i="0" u="none" strike="noStrike" cap="none" normalizeH="0" baseline="0" dirty="0">
                        <a:ln>
                          <a:noFill/>
                        </a:ln>
                        <a:solidFill>
                          <a:schemeClr val="bg2"/>
                        </a:solidFill>
                        <a:effectLst>
                          <a:outerShdw blurRad="38100" dist="38100" dir="2700000" algn="tl">
                            <a:srgbClr val="C0C0C0"/>
                          </a:outerShdw>
                        </a:effectLst>
                        <a:latin typeface="Corbel" panose="020B0503020204020204" pitchFamily="34" charset="0"/>
                        <a:ea typeface="ヒラギノ角ゴ Pro W3"/>
                        <a:cs typeface="Arial" charset="0"/>
                      </a:endParaRPr>
                    </a:p>
                  </a:txBody>
                  <a:tcPr marT="91440" marB="9144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307975" algn="ctr" defTabSz="911225" rtl="0" eaLnBrk="1" fontAlgn="base" latinLnBrk="0" hangingPunct="1">
                        <a:lnSpc>
                          <a:spcPct val="100000"/>
                        </a:lnSpc>
                        <a:spcBef>
                          <a:spcPct val="20000"/>
                        </a:spcBef>
                        <a:spcAft>
                          <a:spcPct val="0"/>
                        </a:spcAft>
                        <a:buClrTx/>
                        <a:buSzTx/>
                        <a:buFont typeface="Arial" charset="0"/>
                        <a:buNone/>
                        <a:tabLst/>
                      </a:pPr>
                      <a:endParaRPr kumimoji="0" lang="en-US" sz="1600" b="0" i="0" u="none" strike="noStrike" cap="none" normalizeH="0" baseline="0" dirty="0">
                        <a:ln>
                          <a:noFill/>
                        </a:ln>
                        <a:solidFill>
                          <a:schemeClr val="bg2"/>
                        </a:solidFill>
                        <a:effectLst>
                          <a:outerShdw blurRad="38100" dist="38100" dir="2700000" algn="tl">
                            <a:srgbClr val="C0C0C0"/>
                          </a:outerShdw>
                        </a:effectLst>
                        <a:latin typeface="Corbel" panose="020B0503020204020204" pitchFamily="34" charset="0"/>
                        <a:ea typeface="ヒラギノ角ゴ Pro W3"/>
                        <a:cs typeface="Arial" charset="0"/>
                      </a:endParaRPr>
                    </a:p>
                  </a:txBody>
                  <a:tcPr marT="91440" marB="9144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Percentage of Business Value</a:t>
                      </a:r>
                    </a:p>
                  </a:txBody>
                  <a:tcPr marT="91440" marB="914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511175">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Combined Annual Gift Tax Exclusion (split gift) 2018</a:t>
                      </a:r>
                    </a:p>
                    <a:p>
                      <a:pPr marL="0" marR="0" lvl="0" indent="0" algn="l" defTabSz="911225" rtl="0" eaLnBrk="1" fontAlgn="base" latinLnBrk="0" hangingPunct="1">
                        <a:lnSpc>
                          <a:spcPct val="100000"/>
                        </a:lnSpc>
                        <a:spcBef>
                          <a:spcPct val="20000"/>
                        </a:spcBef>
                        <a:spcAft>
                          <a:spcPct val="0"/>
                        </a:spcAft>
                        <a:buClrTx/>
                        <a:buSzTx/>
                        <a:buFont typeface="Arial" charset="0"/>
                        <a:buNone/>
                        <a:tabLst/>
                      </a:pPr>
                      <a:endPar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endParaRPr>
                    </a:p>
                  </a:txBody>
                  <a:tcPr marT="91440" marB="9144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$30,000</a:t>
                      </a:r>
                    </a:p>
                  </a:txBody>
                  <a:tcPr marT="91440" marB="9144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0.60%</a:t>
                      </a:r>
                    </a:p>
                  </a:txBody>
                  <a:tcPr marT="91440" marB="914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extLst>
                  <a:ext uri="{0D108BD9-81ED-4DB2-BD59-A6C34878D82A}">
                    <a16:rowId xmlns:a16="http://schemas.microsoft.com/office/drawing/2014/main" val="10001"/>
                  </a:ext>
                </a:extLst>
              </a:tr>
              <a:tr h="512763">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Individual Lifetime Gift Tax Exemption for 2019</a:t>
                      </a:r>
                    </a:p>
                  </a:txBody>
                  <a:tcPr marT="91440" marB="9144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$11,400,000</a:t>
                      </a:r>
                      <a:r>
                        <a:rPr kumimoji="0" lang="en-US" sz="1600" b="1" i="0" u="none" strike="noStrike" cap="none" normalizeH="0" baseline="30000" dirty="0">
                          <a:ln>
                            <a:noFill/>
                          </a:ln>
                          <a:solidFill>
                            <a:schemeClr val="bg2"/>
                          </a:solidFill>
                          <a:effectLst/>
                          <a:latin typeface="Corbel" panose="020B0503020204020204" pitchFamily="34" charset="0"/>
                          <a:ea typeface="ヒラギノ角ゴ Pro W3"/>
                          <a:cs typeface="Arial" charset="0"/>
                        </a:rPr>
                        <a:t>*</a:t>
                      </a:r>
                      <a:endPar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endParaRPr>
                    </a:p>
                  </a:txBody>
                  <a:tcPr marT="91440" marB="9144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100%</a:t>
                      </a:r>
                    </a:p>
                  </a:txBody>
                  <a:tcPr marT="91440" marB="914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512763">
                <a:tc>
                  <a:txBody>
                    <a:bodyPr/>
                    <a:lstStyle/>
                    <a:p>
                      <a:pPr marL="0" marR="0" lvl="0" indent="-307975" algn="l" defTabSz="911225" rtl="0" eaLnBrk="1" fontAlgn="base" latinLnBrk="0" hangingPunct="1">
                        <a:lnSpc>
                          <a:spcPct val="100000"/>
                        </a:lnSpc>
                        <a:spcBef>
                          <a:spcPct val="20000"/>
                        </a:spcBef>
                        <a:spcAft>
                          <a:spcPct val="0"/>
                        </a:spcAft>
                        <a:buClrTx/>
                        <a:buSzTx/>
                        <a:buFont typeface="Arial" charset="0"/>
                        <a:buNone/>
                        <a:tabLst/>
                      </a:pPr>
                      <a:endParaRPr kumimoji="0" lang="en-US" sz="1600" b="1" i="0" u="none" strike="noStrike" cap="none" normalizeH="0" baseline="0">
                        <a:ln>
                          <a:noFill/>
                        </a:ln>
                        <a:solidFill>
                          <a:schemeClr val="bg2"/>
                        </a:solidFill>
                        <a:effectLst/>
                        <a:latin typeface="Corbel" panose="020B0503020204020204" pitchFamily="34" charset="0"/>
                        <a:ea typeface="ヒラギノ角ゴ Pro W3"/>
                        <a:cs typeface="Arial" charset="0"/>
                      </a:endParaRPr>
                    </a:p>
                  </a:txBody>
                  <a:tcPr marT="91440" marB="9144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307975" algn="ctr" defTabSz="911225" rtl="0" eaLnBrk="1" fontAlgn="base" latinLnBrk="0" hangingPunct="1">
                        <a:lnSpc>
                          <a:spcPct val="100000"/>
                        </a:lnSpc>
                        <a:spcBef>
                          <a:spcPct val="20000"/>
                        </a:spcBef>
                        <a:spcAft>
                          <a:spcPct val="0"/>
                        </a:spcAft>
                        <a:buClrTx/>
                        <a:buSzTx/>
                        <a:buFont typeface="Arial" charset="0"/>
                        <a:buNone/>
                        <a:tabLst/>
                      </a:pPr>
                      <a:endParaRPr kumimoji="0" lang="en-US" sz="1600" b="1" i="0" u="none" strike="noStrike" cap="none" normalizeH="0" baseline="0">
                        <a:ln>
                          <a:noFill/>
                        </a:ln>
                        <a:solidFill>
                          <a:schemeClr val="bg2"/>
                        </a:solidFill>
                        <a:effectLst/>
                        <a:latin typeface="Corbel" panose="020B0503020204020204" pitchFamily="34" charset="0"/>
                        <a:ea typeface="ヒラギノ角ゴ Pro W3"/>
                        <a:cs typeface="Arial" charset="0"/>
                      </a:endParaRPr>
                    </a:p>
                  </a:txBody>
                  <a:tcPr marT="91440" marB="9144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307975" algn="ctr" defTabSz="911225" rtl="0" eaLnBrk="1" fontAlgn="base" latinLnBrk="0" hangingPunct="1">
                        <a:lnSpc>
                          <a:spcPct val="100000"/>
                        </a:lnSpc>
                        <a:spcBef>
                          <a:spcPct val="20000"/>
                        </a:spcBef>
                        <a:spcAft>
                          <a:spcPct val="0"/>
                        </a:spcAft>
                        <a:buClrTx/>
                        <a:buSzTx/>
                        <a:buFont typeface="Arial" charset="0"/>
                        <a:buNone/>
                        <a:tabLst/>
                      </a:pPr>
                      <a:endPar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endParaRPr>
                    </a:p>
                  </a:txBody>
                  <a:tcPr marT="91440" marB="914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3"/>
                  </a:ext>
                </a:extLst>
              </a:tr>
              <a:tr h="512763">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Gift tax due on lifetime transfer in 2019</a:t>
                      </a:r>
                    </a:p>
                  </a:txBody>
                  <a:tcPr marT="91440" marB="9144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a:ln>
                            <a:noFill/>
                          </a:ln>
                          <a:solidFill>
                            <a:schemeClr val="bg2"/>
                          </a:solidFill>
                          <a:effectLst/>
                          <a:latin typeface="Corbel" panose="020B0503020204020204" pitchFamily="34" charset="0"/>
                          <a:ea typeface="ヒラギノ角ゴ Pro W3"/>
                          <a:cs typeface="Arial" charset="0"/>
                        </a:rPr>
                        <a:t>$0</a:t>
                      </a:r>
                    </a:p>
                  </a:txBody>
                  <a:tcPr marT="91440" marB="9144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1225" rtl="0" eaLnBrk="1" fontAlgn="base" latinLnBrk="0" hangingPunct="1">
                        <a:lnSpc>
                          <a:spcPct val="100000"/>
                        </a:lnSpc>
                        <a:spcBef>
                          <a:spcPct val="20000"/>
                        </a:spcBef>
                        <a:spcAft>
                          <a:spcPct val="0"/>
                        </a:spcAft>
                        <a:buClrTx/>
                        <a:buSzTx/>
                        <a:buFont typeface="Arial" charset="0"/>
                        <a:buNone/>
                        <a:tabLst/>
                      </a:pPr>
                      <a:r>
                        <a:rPr kumimoji="0" lang="en-US" sz="1600" b="1" i="0" u="none" strike="noStrike" cap="none" normalizeH="0" baseline="0" dirty="0">
                          <a:ln>
                            <a:noFill/>
                          </a:ln>
                          <a:solidFill>
                            <a:schemeClr val="bg2"/>
                          </a:solidFill>
                          <a:effectLst/>
                          <a:latin typeface="Corbel" panose="020B0503020204020204" pitchFamily="34" charset="0"/>
                          <a:ea typeface="ヒラギノ角ゴ Pro W3"/>
                          <a:cs typeface="Arial" charset="0"/>
                        </a:rPr>
                        <a:t>0%</a:t>
                      </a:r>
                    </a:p>
                  </a:txBody>
                  <a:tcPr marT="91440" marB="914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15" name="Text Box 27"/>
          <p:cNvSpPr txBox="1">
            <a:spLocks noChangeArrowheads="1"/>
          </p:cNvSpPr>
          <p:nvPr/>
        </p:nvSpPr>
        <p:spPr bwMode="gray">
          <a:xfrm>
            <a:off x="1905000" y="4823504"/>
            <a:ext cx="7010400" cy="947952"/>
          </a:xfrm>
          <a:prstGeom prst="rect">
            <a:avLst/>
          </a:prstGeom>
          <a:noFill/>
          <a:ln w="15875" algn="ctr">
            <a:noFill/>
            <a:miter lim="800000"/>
            <a:headEnd/>
            <a:tailEnd/>
          </a:ln>
        </p:spPr>
        <p:txBody>
          <a:bodyPr lIns="0" tIns="0" rIns="0" bIns="0">
            <a:spAutoFit/>
          </a:bodyPr>
          <a:lstStyle>
            <a:defPPr>
              <a:defRPr lang="en-US"/>
            </a:defPPr>
            <a:lvl1pPr>
              <a:lnSpc>
                <a:spcPct val="95000"/>
              </a:lnSpc>
              <a:spcBef>
                <a:spcPct val="50000"/>
              </a:spcBef>
              <a:defRPr sz="1800">
                <a:solidFill>
                  <a:schemeClr val="accent1"/>
                </a:solidFill>
                <a:latin typeface="Corbel" panose="020B0503020204020204" pitchFamily="34" charset="0"/>
              </a:defRPr>
            </a:lvl1pPr>
          </a:lstStyle>
          <a:p>
            <a:r>
              <a:rPr lang="en-US" sz="1600" dirty="0"/>
              <a:t>0   </a:t>
            </a:r>
            <a:r>
              <a:rPr lang="en-US" sz="1600" dirty="0">
                <a:solidFill>
                  <a:schemeClr val="tx2"/>
                </a:solidFill>
              </a:rPr>
              <a:t>Will there be estate taxes and enough liquidity to pay them?</a:t>
            </a:r>
          </a:p>
          <a:p>
            <a:r>
              <a:rPr lang="en-US" sz="1600" dirty="0"/>
              <a:t>0</a:t>
            </a:r>
            <a:r>
              <a:rPr lang="en-US" sz="1600" dirty="0">
                <a:solidFill>
                  <a:schemeClr val="tx2"/>
                </a:solidFill>
              </a:rPr>
              <a:t>  How will Susan’s financial needs be fulfilled?</a:t>
            </a:r>
          </a:p>
          <a:p>
            <a:r>
              <a:rPr lang="en-US" sz="1600" dirty="0"/>
              <a:t>0</a:t>
            </a:r>
            <a:r>
              <a:rPr lang="en-US" sz="1600" dirty="0">
                <a:solidFill>
                  <a:schemeClr val="tx2"/>
                </a:solidFill>
              </a:rPr>
              <a:t>  What about the inheritance for Carson?</a:t>
            </a:r>
          </a:p>
        </p:txBody>
      </p:sp>
      <p:sp>
        <p:nvSpPr>
          <p:cNvPr id="3" name="TextBox 2"/>
          <p:cNvSpPr txBox="1"/>
          <p:nvPr/>
        </p:nvSpPr>
        <p:spPr>
          <a:xfrm>
            <a:off x="2803474" y="6194058"/>
            <a:ext cx="5723042" cy="276999"/>
          </a:xfrm>
          <a:prstGeom prst="rect">
            <a:avLst/>
          </a:prstGeom>
          <a:noFill/>
        </p:spPr>
        <p:txBody>
          <a:bodyPr wrap="none" rtlCol="0">
            <a:spAutoFit/>
          </a:bodyPr>
          <a:lstStyle/>
          <a:p>
            <a:r>
              <a:rPr lang="en-US" sz="1200" dirty="0">
                <a:solidFill>
                  <a:schemeClr val="tx2"/>
                </a:solidFill>
              </a:rPr>
              <a:t>¹</a:t>
            </a:r>
            <a:r>
              <a:rPr lang="en-US" sz="1200" dirty="0"/>
              <a:t> </a:t>
            </a:r>
            <a:r>
              <a:rPr lang="en-US" sz="1100" dirty="0">
                <a:solidFill>
                  <a:schemeClr val="tx2"/>
                </a:solidFill>
              </a:rPr>
              <a:t>In addition to federal estate taxes, certain states impose estate and/or inheritance taxes</a:t>
            </a:r>
          </a:p>
        </p:txBody>
      </p:sp>
      <p:sp>
        <p:nvSpPr>
          <p:cNvPr id="99358" name="Text Box 30"/>
          <p:cNvSpPr txBox="1">
            <a:spLocks noChangeArrowheads="1"/>
          </p:cNvSpPr>
          <p:nvPr/>
        </p:nvSpPr>
        <p:spPr bwMode="auto">
          <a:xfrm>
            <a:off x="1405096" y="3404017"/>
            <a:ext cx="1609407" cy="261610"/>
          </a:xfrm>
          <a:prstGeom prst="rect">
            <a:avLst/>
          </a:prstGeom>
          <a:noFill/>
          <a:ln w="9525">
            <a:noFill/>
            <a:miter lim="800000"/>
            <a:headEnd/>
            <a:tailEnd/>
          </a:ln>
        </p:spPr>
        <p:txBody>
          <a:bodyPr wrap="square">
            <a:spAutoFit/>
          </a:bodyPr>
          <a:lstStyle/>
          <a:p>
            <a:pPr>
              <a:spcBef>
                <a:spcPct val="25000"/>
              </a:spcBef>
            </a:pPr>
            <a:r>
              <a:rPr lang="en-US" sz="1100" i="1" dirty="0">
                <a:latin typeface="Corbel" panose="020B0503020204020204" pitchFamily="34" charset="0"/>
              </a:rPr>
              <a:t>*Indexed for inflation.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Number Placeholder 2"/>
          <p:cNvSpPr>
            <a:spLocks noGrp="1"/>
          </p:cNvSpPr>
          <p:nvPr>
            <p:ph type="sldNum" sz="quarter" idx="10"/>
          </p:nvPr>
        </p:nvSpPr>
        <p:spPr>
          <a:noFill/>
        </p:spPr>
        <p:txBody>
          <a:bodyPr/>
          <a:lstStyle/>
          <a:p>
            <a:fld id="{BF20C5E9-04D9-4C43-A2AB-43E687C125AA}" type="slidenum">
              <a:rPr lang="en-US" smtClean="0"/>
              <a:pPr/>
              <a:t>22</a:t>
            </a:fld>
            <a:endParaRPr lang="en-US"/>
          </a:p>
        </p:txBody>
      </p:sp>
      <p:sp>
        <p:nvSpPr>
          <p:cNvPr id="103426" name="Footer Placeholder 12"/>
          <p:cNvSpPr>
            <a:spLocks noGrp="1"/>
          </p:cNvSpPr>
          <p:nvPr>
            <p:ph type="ftr" sz="quarter" idx="11"/>
          </p:nvPr>
        </p:nvSpPr>
        <p:spPr>
          <a:noFill/>
        </p:spPr>
        <p:txBody>
          <a:bodyPr/>
          <a:lstStyle/>
          <a:p>
            <a:r>
              <a:rPr lang="en-US"/>
              <a:t>NOT FOR CONSUMER USE.</a:t>
            </a:r>
          </a:p>
        </p:txBody>
      </p:sp>
      <p:sp>
        <p:nvSpPr>
          <p:cNvPr id="39" name="Slide Number Placeholder 1"/>
          <p:cNvSpPr txBox="1">
            <a:spLocks noGrp="1"/>
          </p:cNvSpPr>
          <p:nvPr/>
        </p:nvSpPr>
        <p:spPr bwMode="auto">
          <a:xfrm>
            <a:off x="436563" y="6156325"/>
            <a:ext cx="373062" cy="433388"/>
          </a:xfrm>
          <a:prstGeom prst="rect">
            <a:avLst/>
          </a:prstGeom>
          <a:noFill/>
          <a:ln>
            <a:miter lim="800000"/>
            <a:headEnd/>
            <a:tailEnd/>
          </a:ln>
        </p:spPr>
        <p:txBody>
          <a:bodyPr lIns="82030" tIns="41015" rIns="82030" bIns="41015" anchor="ctr"/>
          <a:lstStyle/>
          <a:p>
            <a:pPr defTabSz="820738">
              <a:defRPr/>
            </a:pPr>
            <a:fld id="{D4A797E6-FA25-48E9-84F3-61BF4656B7B4}" type="slidenum">
              <a:rPr lang="en-US" sz="1000" b="1">
                <a:solidFill>
                  <a:srgbClr val="504C4C"/>
                </a:solidFill>
                <a:latin typeface="Arial Narrow" pitchFamily="34" charset="0"/>
                <a:cs typeface="+mn-cs"/>
              </a:rPr>
              <a:pPr defTabSz="820738">
                <a:defRPr/>
              </a:pPr>
              <a:t>22</a:t>
            </a:fld>
            <a:endParaRPr lang="en-US" sz="1000" b="1">
              <a:solidFill>
                <a:srgbClr val="504C4C"/>
              </a:solidFill>
              <a:latin typeface="Arial Narrow" pitchFamily="34" charset="0"/>
              <a:cs typeface="+mn-cs"/>
            </a:endParaRPr>
          </a:p>
        </p:txBody>
      </p:sp>
      <p:sp>
        <p:nvSpPr>
          <p:cNvPr id="40" name="Footer Placeholder 2"/>
          <p:cNvSpPr txBox="1">
            <a:spLocks noGrp="1"/>
          </p:cNvSpPr>
          <p:nvPr/>
        </p:nvSpPr>
        <p:spPr bwMode="auto">
          <a:xfrm>
            <a:off x="771525" y="6156325"/>
            <a:ext cx="3741738" cy="433388"/>
          </a:xfrm>
          <a:prstGeom prst="rect">
            <a:avLst/>
          </a:prstGeom>
          <a:noFill/>
          <a:ln>
            <a:miter lim="800000"/>
            <a:headEnd/>
            <a:tailEnd/>
          </a:ln>
        </p:spPr>
        <p:txBody>
          <a:bodyPr lIns="82030" tIns="41015" rIns="82030" bIns="41015" anchor="ctr"/>
          <a:lstStyle/>
          <a:p>
            <a:pPr defTabSz="820738">
              <a:defRPr/>
            </a:pPr>
            <a:r>
              <a:rPr lang="en-US" sz="900" b="1">
                <a:solidFill>
                  <a:srgbClr val="504C4C"/>
                </a:solidFill>
                <a:latin typeface="Arial Narrow" pitchFamily="34" charset="0"/>
                <a:cs typeface="+mn-cs"/>
              </a:rPr>
              <a:t>NOT FOR CONSUMER USE.</a:t>
            </a:r>
          </a:p>
        </p:txBody>
      </p:sp>
      <p:sp>
        <p:nvSpPr>
          <p:cNvPr id="103429" name="Rectangle 6"/>
          <p:cNvSpPr txBox="1">
            <a:spLocks noGrp="1" noChangeArrowheads="1"/>
          </p:cNvSpPr>
          <p:nvPr/>
        </p:nvSpPr>
        <p:spPr bwMode="gray">
          <a:xfrm>
            <a:off x="457200" y="6397625"/>
            <a:ext cx="365125" cy="231775"/>
          </a:xfrm>
          <a:prstGeom prst="rect">
            <a:avLst/>
          </a:prstGeom>
          <a:noFill/>
          <a:ln w="9525">
            <a:noFill/>
            <a:miter lim="800000"/>
            <a:headEnd/>
            <a:tailEnd/>
          </a:ln>
        </p:spPr>
        <p:txBody>
          <a:bodyPr lIns="0" tIns="0" rIns="0" bIns="0" anchor="ctr"/>
          <a:lstStyle/>
          <a:p>
            <a:pPr eaLnBrk="0" hangingPunct="0"/>
            <a:fld id="{C6F4BD85-C5D7-43B4-9D39-E42EE7371EC3}" type="slidenum">
              <a:rPr lang="en-US" sz="1000">
                <a:solidFill>
                  <a:schemeClr val="bg1"/>
                </a:solidFill>
              </a:rPr>
              <a:pPr eaLnBrk="0" hangingPunct="0"/>
              <a:t>22</a:t>
            </a:fld>
            <a:endParaRPr lang="en-US" sz="1000">
              <a:solidFill>
                <a:schemeClr val="bg1"/>
              </a:solidFill>
            </a:endParaRPr>
          </a:p>
        </p:txBody>
      </p:sp>
      <p:sp>
        <p:nvSpPr>
          <p:cNvPr id="103430" name="Rectangle 4"/>
          <p:cNvSpPr>
            <a:spLocks noChangeArrowheads="1"/>
          </p:cNvSpPr>
          <p:nvPr/>
        </p:nvSpPr>
        <p:spPr bwMode="gray">
          <a:xfrm>
            <a:off x="381000" y="4876800"/>
            <a:ext cx="8382000" cy="676275"/>
          </a:xfrm>
          <a:prstGeom prst="rect">
            <a:avLst/>
          </a:prstGeom>
          <a:solidFill>
            <a:schemeClr val="bg2">
              <a:alpha val="30196"/>
            </a:schemeClr>
          </a:solidFill>
          <a:ln w="15875" algn="ctr">
            <a:noFill/>
            <a:miter lim="800000"/>
            <a:headEnd/>
            <a:tailEnd/>
          </a:ln>
        </p:spPr>
        <p:txBody>
          <a:bodyPr wrap="none" lIns="0" tIns="0" rIns="0" bIns="0" anchor="ctr"/>
          <a:lstStyle/>
          <a:p>
            <a:pPr eaLnBrk="0" hangingPunct="0"/>
            <a:endParaRPr lang="en-US"/>
          </a:p>
        </p:txBody>
      </p:sp>
      <p:sp>
        <p:nvSpPr>
          <p:cNvPr id="103431" name="Rectangle 12"/>
          <p:cNvSpPr>
            <a:spLocks noGrp="1" noChangeArrowheads="1"/>
          </p:cNvSpPr>
          <p:nvPr>
            <p:ph type="body" idx="4294967295"/>
          </p:nvPr>
        </p:nvSpPr>
        <p:spPr>
          <a:xfrm>
            <a:off x="533400" y="1143000"/>
            <a:ext cx="5105400" cy="381000"/>
          </a:xfrm>
        </p:spPr>
        <p:txBody>
          <a:bodyPr/>
          <a:lstStyle/>
          <a:p>
            <a:pPr marL="57150" indent="-25400" eaLnBrk="1" hangingPunct="1"/>
            <a:r>
              <a:rPr lang="en-US" sz="2000"/>
              <a:t>Follow-up questions:</a:t>
            </a:r>
          </a:p>
          <a:p>
            <a:pPr marL="57150" indent="-25400" eaLnBrk="1" hangingPunct="1"/>
            <a:endParaRPr lang="en-US" sz="2000"/>
          </a:p>
        </p:txBody>
      </p:sp>
      <p:sp>
        <p:nvSpPr>
          <p:cNvPr id="97300" name="Rectangle 20"/>
          <p:cNvSpPr>
            <a:spLocks noChangeArrowheads="1"/>
          </p:cNvSpPr>
          <p:nvPr/>
        </p:nvSpPr>
        <p:spPr bwMode="gray">
          <a:xfrm>
            <a:off x="5791200" y="5181600"/>
            <a:ext cx="2971800" cy="323850"/>
          </a:xfrm>
          <a:prstGeom prst="rect">
            <a:avLst/>
          </a:prstGeom>
          <a:noFill/>
          <a:ln w="9525">
            <a:noFill/>
            <a:miter lim="800000"/>
            <a:headEnd/>
            <a:tailEnd/>
          </a:ln>
        </p:spPr>
        <p:txBody>
          <a:bodyPr lIns="0" tIns="0" rIns="0" bIns="0"/>
          <a:lstStyle/>
          <a:p>
            <a:pPr marL="1588" indent="-1588" eaLnBrk="0" hangingPunct="0">
              <a:lnSpc>
                <a:spcPct val="95000"/>
              </a:lnSpc>
              <a:spcBef>
                <a:spcPct val="25000"/>
              </a:spcBef>
              <a:buFont typeface="Times" pitchFamily="18" charset="0"/>
              <a:buNone/>
            </a:pPr>
            <a:r>
              <a:rPr lang="en-US" sz="1600" b="1">
                <a:solidFill>
                  <a:srgbClr val="0066FF"/>
                </a:solidFill>
                <a:latin typeface="Bradley Hand ITC" pitchFamily="66" charset="0"/>
              </a:rPr>
              <a:t>Not sure, probably not</a:t>
            </a:r>
          </a:p>
        </p:txBody>
      </p:sp>
      <p:sp>
        <p:nvSpPr>
          <p:cNvPr id="103433" name="Line 22"/>
          <p:cNvSpPr>
            <a:spLocks noChangeShapeType="1"/>
          </p:cNvSpPr>
          <p:nvPr/>
        </p:nvSpPr>
        <p:spPr bwMode="gray">
          <a:xfrm>
            <a:off x="5791200" y="5410200"/>
            <a:ext cx="2852738" cy="0"/>
          </a:xfrm>
          <a:prstGeom prst="line">
            <a:avLst/>
          </a:prstGeom>
          <a:noFill/>
          <a:ln w="9525">
            <a:solidFill>
              <a:schemeClr val="tx1"/>
            </a:solidFill>
            <a:round/>
            <a:headEnd/>
            <a:tailEnd/>
          </a:ln>
        </p:spPr>
        <p:txBody>
          <a:bodyPr lIns="0" tIns="0" rIns="0" bIns="0">
            <a:spAutoFit/>
          </a:bodyPr>
          <a:lstStyle/>
          <a:p>
            <a:endParaRPr lang="en-US"/>
          </a:p>
        </p:txBody>
      </p:sp>
      <p:sp>
        <p:nvSpPr>
          <p:cNvPr id="103434" name="Rectangle 3"/>
          <p:cNvSpPr>
            <a:spLocks noChangeArrowheads="1"/>
          </p:cNvSpPr>
          <p:nvPr/>
        </p:nvSpPr>
        <p:spPr bwMode="gray">
          <a:xfrm>
            <a:off x="457200" y="0"/>
            <a:ext cx="7315200" cy="914400"/>
          </a:xfrm>
          <a:prstGeom prst="rect">
            <a:avLst/>
          </a:prstGeom>
          <a:noFill/>
          <a:ln w="9525">
            <a:noFill/>
            <a:miter lim="800000"/>
            <a:headEnd/>
            <a:tailEnd/>
          </a:ln>
        </p:spPr>
        <p:txBody>
          <a:bodyPr lIns="0" tIns="0" rIns="0" bIns="0" anchor="b"/>
          <a:lstStyle/>
          <a:p>
            <a:r>
              <a:rPr lang="en-US" sz="2400" b="1">
                <a:solidFill>
                  <a:schemeClr val="accent1"/>
                </a:solidFill>
              </a:rPr>
              <a:t>Priorities and Goals</a:t>
            </a:r>
          </a:p>
        </p:txBody>
      </p:sp>
      <p:grpSp>
        <p:nvGrpSpPr>
          <p:cNvPr id="103435" name="Group 30"/>
          <p:cNvGrpSpPr>
            <a:grpSpLocks/>
          </p:cNvGrpSpPr>
          <p:nvPr/>
        </p:nvGrpSpPr>
        <p:grpSpPr bwMode="auto">
          <a:xfrm>
            <a:off x="381000" y="1447800"/>
            <a:ext cx="8382000" cy="409575"/>
            <a:chOff x="240" y="912"/>
            <a:chExt cx="5280" cy="258"/>
          </a:xfrm>
        </p:grpSpPr>
        <p:sp>
          <p:nvSpPr>
            <p:cNvPr id="103462" name="Rectangle 5"/>
            <p:cNvSpPr>
              <a:spLocks noChangeArrowheads="1"/>
            </p:cNvSpPr>
            <p:nvPr/>
          </p:nvSpPr>
          <p:spPr bwMode="gray">
            <a:xfrm>
              <a:off x="240" y="912"/>
              <a:ext cx="5280" cy="234"/>
            </a:xfrm>
            <a:prstGeom prst="rect">
              <a:avLst/>
            </a:prstGeom>
            <a:solidFill>
              <a:schemeClr val="bg2">
                <a:alpha val="30196"/>
              </a:schemeClr>
            </a:solidFill>
            <a:ln w="15875" algn="ctr">
              <a:noFill/>
              <a:miter lim="800000"/>
              <a:headEnd/>
              <a:tailEnd/>
            </a:ln>
          </p:spPr>
          <p:txBody>
            <a:bodyPr wrap="none" lIns="0" tIns="0" rIns="0" bIns="0" anchor="ctr"/>
            <a:lstStyle/>
            <a:p>
              <a:pPr marL="230188" indent="-230188" algn="ctr">
                <a:lnSpc>
                  <a:spcPct val="95000"/>
                </a:lnSpc>
                <a:spcBef>
                  <a:spcPct val="25000"/>
                </a:spcBef>
                <a:buFont typeface="Times" pitchFamily="18" charset="0"/>
                <a:buChar char="•"/>
              </a:pPr>
              <a:endParaRPr lang="en-US" sz="1800"/>
            </a:p>
          </p:txBody>
        </p:sp>
        <p:sp>
          <p:nvSpPr>
            <p:cNvPr id="103463" name="Line 7"/>
            <p:cNvSpPr>
              <a:spLocks noChangeShapeType="1"/>
            </p:cNvSpPr>
            <p:nvPr/>
          </p:nvSpPr>
          <p:spPr bwMode="gray">
            <a:xfrm>
              <a:off x="3648" y="1104"/>
              <a:ext cx="1797" cy="0"/>
            </a:xfrm>
            <a:prstGeom prst="line">
              <a:avLst/>
            </a:prstGeom>
            <a:noFill/>
            <a:ln w="9525">
              <a:solidFill>
                <a:schemeClr val="tx1"/>
              </a:solidFill>
              <a:round/>
              <a:headEnd/>
              <a:tailEnd/>
            </a:ln>
          </p:spPr>
          <p:txBody>
            <a:bodyPr lIns="0" tIns="0" rIns="0" bIns="0">
              <a:spAutoFit/>
            </a:bodyPr>
            <a:lstStyle/>
            <a:p>
              <a:endParaRPr lang="en-US"/>
            </a:p>
          </p:txBody>
        </p:sp>
        <p:sp>
          <p:nvSpPr>
            <p:cNvPr id="103464" name="Rectangle 13"/>
            <p:cNvSpPr>
              <a:spLocks noChangeArrowheads="1"/>
            </p:cNvSpPr>
            <p:nvPr/>
          </p:nvSpPr>
          <p:spPr bwMode="gray">
            <a:xfrm>
              <a:off x="3648" y="960"/>
              <a:ext cx="912" cy="210"/>
            </a:xfrm>
            <a:prstGeom prst="rect">
              <a:avLst/>
            </a:prstGeom>
            <a:noFill/>
            <a:ln w="9525">
              <a:noFill/>
              <a:miter lim="800000"/>
              <a:headEnd/>
              <a:tailEnd/>
            </a:ln>
          </p:spPr>
          <p:txBody>
            <a:bodyPr lIns="0" tIns="0" rIns="0" bIns="0"/>
            <a:lstStyle/>
            <a:p>
              <a:pPr marL="1588" indent="-1588" eaLnBrk="0" hangingPunct="0">
                <a:lnSpc>
                  <a:spcPct val="95000"/>
                </a:lnSpc>
                <a:spcBef>
                  <a:spcPct val="25000"/>
                </a:spcBef>
                <a:buFont typeface="Times" pitchFamily="18" charset="0"/>
                <a:buNone/>
              </a:pPr>
              <a:r>
                <a:rPr lang="en-US" sz="1600" b="1">
                  <a:solidFill>
                    <a:srgbClr val="0066FF"/>
                  </a:solidFill>
                  <a:latin typeface="Bradley Hand ITC" pitchFamily="66" charset="0"/>
                </a:rPr>
                <a:t>Maria</a:t>
              </a:r>
            </a:p>
          </p:txBody>
        </p:sp>
        <p:sp>
          <p:nvSpPr>
            <p:cNvPr id="103465" name="Text Box 27"/>
            <p:cNvSpPr txBox="1">
              <a:spLocks noChangeArrowheads="1"/>
            </p:cNvSpPr>
            <p:nvPr/>
          </p:nvSpPr>
          <p:spPr bwMode="auto">
            <a:xfrm>
              <a:off x="240" y="912"/>
              <a:ext cx="3120" cy="222"/>
            </a:xfrm>
            <a:prstGeom prst="rect">
              <a:avLst/>
            </a:prstGeom>
            <a:noFill/>
            <a:ln w="9525">
              <a:noFill/>
              <a:miter lim="800000"/>
              <a:headEnd/>
              <a:tailEnd/>
            </a:ln>
          </p:spPr>
          <p:txBody>
            <a:bodyPr>
              <a:spAutoFit/>
            </a:bodyPr>
            <a:lstStyle/>
            <a:p>
              <a:pPr eaLnBrk="0" hangingPunct="0">
                <a:lnSpc>
                  <a:spcPct val="95000"/>
                </a:lnSpc>
                <a:spcBef>
                  <a:spcPct val="25000"/>
                </a:spcBef>
                <a:buFont typeface="Times" pitchFamily="18" charset="0"/>
                <a:buChar char="•"/>
              </a:pPr>
              <a:r>
                <a:rPr lang="en-US" sz="1800"/>
                <a:t> For who is the business to be retained?</a:t>
              </a:r>
            </a:p>
          </p:txBody>
        </p:sp>
      </p:grpSp>
      <p:grpSp>
        <p:nvGrpSpPr>
          <p:cNvPr id="103436" name="Group 31"/>
          <p:cNvGrpSpPr>
            <a:grpSpLocks/>
          </p:cNvGrpSpPr>
          <p:nvPr/>
        </p:nvGrpSpPr>
        <p:grpSpPr bwMode="auto">
          <a:xfrm>
            <a:off x="381000" y="1828800"/>
            <a:ext cx="8262938" cy="457200"/>
            <a:chOff x="240" y="1152"/>
            <a:chExt cx="5205" cy="288"/>
          </a:xfrm>
        </p:grpSpPr>
        <p:sp>
          <p:nvSpPr>
            <p:cNvPr id="103459" name="Line 8"/>
            <p:cNvSpPr>
              <a:spLocks noChangeShapeType="1"/>
            </p:cNvSpPr>
            <p:nvPr/>
          </p:nvSpPr>
          <p:spPr bwMode="gray">
            <a:xfrm>
              <a:off x="3648" y="1344"/>
              <a:ext cx="1797" cy="0"/>
            </a:xfrm>
            <a:prstGeom prst="line">
              <a:avLst/>
            </a:prstGeom>
            <a:noFill/>
            <a:ln w="9525">
              <a:solidFill>
                <a:schemeClr val="tx1"/>
              </a:solidFill>
              <a:round/>
              <a:headEnd/>
              <a:tailEnd/>
            </a:ln>
          </p:spPr>
          <p:txBody>
            <a:bodyPr lIns="0" tIns="0" rIns="0" bIns="0">
              <a:spAutoFit/>
            </a:bodyPr>
            <a:lstStyle/>
            <a:p>
              <a:endParaRPr lang="en-US"/>
            </a:p>
          </p:txBody>
        </p:sp>
        <p:sp>
          <p:nvSpPr>
            <p:cNvPr id="103460" name="Rectangle 15"/>
            <p:cNvSpPr>
              <a:spLocks noChangeArrowheads="1"/>
            </p:cNvSpPr>
            <p:nvPr/>
          </p:nvSpPr>
          <p:spPr bwMode="gray">
            <a:xfrm>
              <a:off x="3648" y="1200"/>
              <a:ext cx="1296" cy="240"/>
            </a:xfrm>
            <a:prstGeom prst="rect">
              <a:avLst/>
            </a:prstGeom>
            <a:noFill/>
            <a:ln w="9525">
              <a:noFill/>
              <a:miter lim="800000"/>
              <a:headEnd/>
              <a:tailEnd/>
            </a:ln>
          </p:spPr>
          <p:txBody>
            <a:bodyPr lIns="0" tIns="0" rIns="0" bIns="0"/>
            <a:lstStyle/>
            <a:p>
              <a:pPr marL="1588" indent="-1588" eaLnBrk="0" hangingPunct="0">
                <a:lnSpc>
                  <a:spcPct val="95000"/>
                </a:lnSpc>
                <a:spcBef>
                  <a:spcPct val="25000"/>
                </a:spcBef>
                <a:buFont typeface="Times" pitchFamily="18" charset="0"/>
                <a:buNone/>
              </a:pPr>
              <a:r>
                <a:rPr lang="en-US" sz="1600" b="1">
                  <a:solidFill>
                    <a:srgbClr val="0066FF"/>
                  </a:solidFill>
                  <a:latin typeface="Bradley Hand ITC" pitchFamily="66" charset="0"/>
                </a:rPr>
                <a:t>Sale or bequest</a:t>
              </a:r>
            </a:p>
          </p:txBody>
        </p:sp>
        <p:sp>
          <p:nvSpPr>
            <p:cNvPr id="103461" name="Text Box 28"/>
            <p:cNvSpPr txBox="1">
              <a:spLocks noChangeArrowheads="1"/>
            </p:cNvSpPr>
            <p:nvPr/>
          </p:nvSpPr>
          <p:spPr bwMode="auto">
            <a:xfrm>
              <a:off x="240" y="1152"/>
              <a:ext cx="3264" cy="222"/>
            </a:xfrm>
            <a:prstGeom prst="rect">
              <a:avLst/>
            </a:prstGeom>
            <a:noFill/>
            <a:ln w="9525">
              <a:noFill/>
              <a:miter lim="800000"/>
              <a:headEnd/>
              <a:tailEnd/>
            </a:ln>
          </p:spPr>
          <p:txBody>
            <a:bodyPr>
              <a:spAutoFit/>
            </a:bodyPr>
            <a:lstStyle/>
            <a:p>
              <a:pPr eaLnBrk="0" hangingPunct="0">
                <a:lnSpc>
                  <a:spcPct val="95000"/>
                </a:lnSpc>
                <a:spcBef>
                  <a:spcPct val="25000"/>
                </a:spcBef>
                <a:buFont typeface="Times" pitchFamily="18" charset="0"/>
                <a:buChar char="•"/>
              </a:pPr>
              <a:r>
                <a:rPr lang="en-US" sz="1800"/>
                <a:t> How will the business be transferred?</a:t>
              </a:r>
            </a:p>
          </p:txBody>
        </p:sp>
      </p:grpSp>
      <p:grpSp>
        <p:nvGrpSpPr>
          <p:cNvPr id="103437" name="Group 32"/>
          <p:cNvGrpSpPr>
            <a:grpSpLocks/>
          </p:cNvGrpSpPr>
          <p:nvPr/>
        </p:nvGrpSpPr>
        <p:grpSpPr bwMode="auto">
          <a:xfrm>
            <a:off x="381000" y="2209800"/>
            <a:ext cx="8534400" cy="676275"/>
            <a:chOff x="240" y="1392"/>
            <a:chExt cx="5376" cy="426"/>
          </a:xfrm>
        </p:grpSpPr>
        <p:sp>
          <p:nvSpPr>
            <p:cNvPr id="103455" name="Rectangle 6"/>
            <p:cNvSpPr>
              <a:spLocks noChangeArrowheads="1"/>
            </p:cNvSpPr>
            <p:nvPr/>
          </p:nvSpPr>
          <p:spPr bwMode="gray">
            <a:xfrm>
              <a:off x="240" y="1392"/>
              <a:ext cx="5280" cy="426"/>
            </a:xfrm>
            <a:prstGeom prst="rect">
              <a:avLst/>
            </a:prstGeom>
            <a:solidFill>
              <a:schemeClr val="bg2">
                <a:alpha val="30196"/>
              </a:schemeClr>
            </a:solidFill>
            <a:ln w="15875" algn="ctr">
              <a:noFill/>
              <a:miter lim="800000"/>
              <a:headEnd/>
              <a:tailEnd/>
            </a:ln>
          </p:spPr>
          <p:txBody>
            <a:bodyPr wrap="none" lIns="0" tIns="0" rIns="0" bIns="0" anchor="ctr"/>
            <a:lstStyle/>
            <a:p>
              <a:pPr eaLnBrk="0" hangingPunct="0"/>
              <a:endParaRPr lang="en-US"/>
            </a:p>
          </p:txBody>
        </p:sp>
        <p:sp>
          <p:nvSpPr>
            <p:cNvPr id="103456" name="Line 9"/>
            <p:cNvSpPr>
              <a:spLocks noChangeShapeType="1"/>
            </p:cNvSpPr>
            <p:nvPr/>
          </p:nvSpPr>
          <p:spPr bwMode="gray">
            <a:xfrm>
              <a:off x="3648" y="1680"/>
              <a:ext cx="1797" cy="0"/>
            </a:xfrm>
            <a:prstGeom prst="line">
              <a:avLst/>
            </a:prstGeom>
            <a:noFill/>
            <a:ln w="9525">
              <a:solidFill>
                <a:schemeClr val="tx1"/>
              </a:solidFill>
              <a:round/>
              <a:headEnd/>
              <a:tailEnd/>
            </a:ln>
          </p:spPr>
          <p:txBody>
            <a:bodyPr lIns="0" tIns="0" rIns="0" bIns="0">
              <a:spAutoFit/>
            </a:bodyPr>
            <a:lstStyle/>
            <a:p>
              <a:endParaRPr lang="en-US"/>
            </a:p>
          </p:txBody>
        </p:sp>
        <p:sp>
          <p:nvSpPr>
            <p:cNvPr id="103457" name="Rectangle 16"/>
            <p:cNvSpPr>
              <a:spLocks noChangeArrowheads="1"/>
            </p:cNvSpPr>
            <p:nvPr/>
          </p:nvSpPr>
          <p:spPr bwMode="gray">
            <a:xfrm>
              <a:off x="3648" y="1536"/>
              <a:ext cx="1968" cy="222"/>
            </a:xfrm>
            <a:prstGeom prst="rect">
              <a:avLst/>
            </a:prstGeom>
            <a:noFill/>
            <a:ln w="9525">
              <a:noFill/>
              <a:miter lim="800000"/>
              <a:headEnd/>
              <a:tailEnd/>
            </a:ln>
          </p:spPr>
          <p:txBody>
            <a:bodyPr lIns="0" tIns="0" rIns="0" bIns="0"/>
            <a:lstStyle/>
            <a:p>
              <a:pPr marL="1588" indent="-1588" eaLnBrk="0" hangingPunct="0">
                <a:lnSpc>
                  <a:spcPct val="95000"/>
                </a:lnSpc>
                <a:spcBef>
                  <a:spcPct val="25000"/>
                </a:spcBef>
                <a:buFont typeface="Times" pitchFamily="18" charset="0"/>
                <a:buNone/>
              </a:pPr>
              <a:r>
                <a:rPr lang="en-US" sz="1600" b="1">
                  <a:solidFill>
                    <a:srgbClr val="0066FF"/>
                  </a:solidFill>
                  <a:latin typeface="Bradley Hand ITC" pitchFamily="66" charset="0"/>
                </a:rPr>
                <a:t>Yes, directly or by sale</a:t>
              </a:r>
            </a:p>
          </p:txBody>
        </p:sp>
        <p:sp>
          <p:nvSpPr>
            <p:cNvPr id="103458" name="Text Box 29"/>
            <p:cNvSpPr txBox="1">
              <a:spLocks noChangeArrowheads="1"/>
            </p:cNvSpPr>
            <p:nvPr/>
          </p:nvSpPr>
          <p:spPr bwMode="auto">
            <a:xfrm>
              <a:off x="240" y="1392"/>
              <a:ext cx="2976" cy="386"/>
            </a:xfrm>
            <a:prstGeom prst="rect">
              <a:avLst/>
            </a:prstGeom>
            <a:noFill/>
            <a:ln w="9525">
              <a:noFill/>
              <a:miter lim="800000"/>
              <a:headEnd/>
              <a:tailEnd/>
            </a:ln>
          </p:spPr>
          <p:txBody>
            <a:bodyPr>
              <a:spAutoFit/>
            </a:bodyPr>
            <a:lstStyle/>
            <a:p>
              <a:pPr eaLnBrk="0" hangingPunct="0">
                <a:lnSpc>
                  <a:spcPct val="95000"/>
                </a:lnSpc>
                <a:spcBef>
                  <a:spcPct val="25000"/>
                </a:spcBef>
                <a:buFont typeface="Times" pitchFamily="18" charset="0"/>
                <a:buChar char="•"/>
              </a:pPr>
              <a:r>
                <a:rPr lang="en-US" sz="1800"/>
                <a:t> Will Carl &amp; Susan rely on the business for lifestyle and retirement needs?</a:t>
              </a:r>
            </a:p>
          </p:txBody>
        </p:sp>
      </p:grpSp>
      <p:sp>
        <p:nvSpPr>
          <p:cNvPr id="103438" name="Line 10"/>
          <p:cNvSpPr>
            <a:spLocks noChangeShapeType="1"/>
          </p:cNvSpPr>
          <p:nvPr/>
        </p:nvSpPr>
        <p:spPr bwMode="gray">
          <a:xfrm>
            <a:off x="5791200" y="3352800"/>
            <a:ext cx="2852738" cy="0"/>
          </a:xfrm>
          <a:prstGeom prst="line">
            <a:avLst/>
          </a:prstGeom>
          <a:noFill/>
          <a:ln w="9525">
            <a:solidFill>
              <a:schemeClr val="tx1"/>
            </a:solidFill>
            <a:round/>
            <a:headEnd/>
            <a:tailEnd/>
          </a:ln>
        </p:spPr>
        <p:txBody>
          <a:bodyPr lIns="0" tIns="0" rIns="0" bIns="0">
            <a:spAutoFit/>
          </a:bodyPr>
          <a:lstStyle/>
          <a:p>
            <a:endParaRPr lang="en-US"/>
          </a:p>
        </p:txBody>
      </p:sp>
      <p:sp>
        <p:nvSpPr>
          <p:cNvPr id="103439" name="Rectangle 14"/>
          <p:cNvSpPr>
            <a:spLocks noChangeArrowheads="1"/>
          </p:cNvSpPr>
          <p:nvPr/>
        </p:nvSpPr>
        <p:spPr bwMode="gray">
          <a:xfrm>
            <a:off x="5791200" y="3124200"/>
            <a:ext cx="2819400" cy="304800"/>
          </a:xfrm>
          <a:prstGeom prst="rect">
            <a:avLst/>
          </a:prstGeom>
          <a:noFill/>
          <a:ln w="9525">
            <a:noFill/>
            <a:miter lim="800000"/>
            <a:headEnd/>
            <a:tailEnd/>
          </a:ln>
        </p:spPr>
        <p:txBody>
          <a:bodyPr lIns="0" tIns="0" rIns="0" bIns="0"/>
          <a:lstStyle/>
          <a:p>
            <a:pPr marL="1588" indent="-1588" eaLnBrk="0" hangingPunct="0">
              <a:lnSpc>
                <a:spcPct val="95000"/>
              </a:lnSpc>
              <a:spcBef>
                <a:spcPct val="25000"/>
              </a:spcBef>
              <a:buFont typeface="Times" pitchFamily="18" charset="0"/>
              <a:buNone/>
            </a:pPr>
            <a:r>
              <a:rPr lang="en-US" sz="1600" b="1">
                <a:solidFill>
                  <a:srgbClr val="0066FF"/>
                </a:solidFill>
                <a:latin typeface="Bradley Hand ITC" pitchFamily="66" charset="0"/>
              </a:rPr>
              <a:t>No, would rather sell</a:t>
            </a:r>
          </a:p>
        </p:txBody>
      </p:sp>
      <p:sp>
        <p:nvSpPr>
          <p:cNvPr id="103440" name="Text Box 38"/>
          <p:cNvSpPr txBox="1">
            <a:spLocks noChangeArrowheads="1"/>
          </p:cNvSpPr>
          <p:nvPr/>
        </p:nvSpPr>
        <p:spPr bwMode="auto">
          <a:xfrm>
            <a:off x="381000" y="2895600"/>
            <a:ext cx="5029200" cy="612775"/>
          </a:xfrm>
          <a:prstGeom prst="rect">
            <a:avLst/>
          </a:prstGeom>
          <a:noFill/>
          <a:ln w="9525">
            <a:noFill/>
            <a:miter lim="800000"/>
            <a:headEnd/>
            <a:tailEnd/>
          </a:ln>
        </p:spPr>
        <p:txBody>
          <a:bodyPr>
            <a:spAutoFit/>
          </a:bodyPr>
          <a:lstStyle/>
          <a:p>
            <a:pPr eaLnBrk="0" hangingPunct="0">
              <a:lnSpc>
                <a:spcPct val="95000"/>
              </a:lnSpc>
              <a:spcBef>
                <a:spcPct val="25000"/>
              </a:spcBef>
              <a:buFont typeface="Times" pitchFamily="18" charset="0"/>
              <a:buChar char="•"/>
            </a:pPr>
            <a:r>
              <a:rPr lang="en-US" sz="1800"/>
              <a:t> Is Susan comfortable being dependent on the business following Carl’s death?</a:t>
            </a:r>
          </a:p>
        </p:txBody>
      </p:sp>
      <p:grpSp>
        <p:nvGrpSpPr>
          <p:cNvPr id="103441" name="Group 41"/>
          <p:cNvGrpSpPr>
            <a:grpSpLocks/>
          </p:cNvGrpSpPr>
          <p:nvPr/>
        </p:nvGrpSpPr>
        <p:grpSpPr bwMode="auto">
          <a:xfrm>
            <a:off x="381000" y="3505200"/>
            <a:ext cx="8382000" cy="676275"/>
            <a:chOff x="240" y="2208"/>
            <a:chExt cx="5280" cy="426"/>
          </a:xfrm>
        </p:grpSpPr>
        <p:sp>
          <p:nvSpPr>
            <p:cNvPr id="103451" name="Rectangle 3"/>
            <p:cNvSpPr>
              <a:spLocks noChangeArrowheads="1"/>
            </p:cNvSpPr>
            <p:nvPr/>
          </p:nvSpPr>
          <p:spPr bwMode="gray">
            <a:xfrm>
              <a:off x="240" y="2208"/>
              <a:ext cx="5280" cy="426"/>
            </a:xfrm>
            <a:prstGeom prst="rect">
              <a:avLst/>
            </a:prstGeom>
            <a:solidFill>
              <a:schemeClr val="bg2">
                <a:alpha val="30196"/>
              </a:schemeClr>
            </a:solidFill>
            <a:ln w="15875" algn="ctr">
              <a:noFill/>
              <a:miter lim="800000"/>
              <a:headEnd/>
              <a:tailEnd/>
            </a:ln>
          </p:spPr>
          <p:txBody>
            <a:bodyPr wrap="none" lIns="0" tIns="0" rIns="0" bIns="0" anchor="ctr"/>
            <a:lstStyle/>
            <a:p>
              <a:pPr eaLnBrk="0" hangingPunct="0"/>
              <a:endParaRPr lang="en-US"/>
            </a:p>
          </p:txBody>
        </p:sp>
        <p:sp>
          <p:nvSpPr>
            <p:cNvPr id="103452" name="Line 11"/>
            <p:cNvSpPr>
              <a:spLocks noChangeShapeType="1"/>
            </p:cNvSpPr>
            <p:nvPr/>
          </p:nvSpPr>
          <p:spPr bwMode="gray">
            <a:xfrm>
              <a:off x="3648" y="2544"/>
              <a:ext cx="1797" cy="0"/>
            </a:xfrm>
            <a:prstGeom prst="line">
              <a:avLst/>
            </a:prstGeom>
            <a:noFill/>
            <a:ln w="9525">
              <a:solidFill>
                <a:schemeClr val="tx1"/>
              </a:solidFill>
              <a:round/>
              <a:headEnd/>
              <a:tailEnd/>
            </a:ln>
          </p:spPr>
          <p:txBody>
            <a:bodyPr lIns="0" tIns="0" rIns="0" bIns="0">
              <a:spAutoFit/>
            </a:bodyPr>
            <a:lstStyle/>
            <a:p>
              <a:endParaRPr lang="en-US"/>
            </a:p>
          </p:txBody>
        </p:sp>
        <p:sp>
          <p:nvSpPr>
            <p:cNvPr id="103453" name="Rectangle 18"/>
            <p:cNvSpPr>
              <a:spLocks noChangeArrowheads="1"/>
            </p:cNvSpPr>
            <p:nvPr/>
          </p:nvSpPr>
          <p:spPr bwMode="gray">
            <a:xfrm>
              <a:off x="3648" y="2400"/>
              <a:ext cx="1632" cy="144"/>
            </a:xfrm>
            <a:prstGeom prst="rect">
              <a:avLst/>
            </a:prstGeom>
            <a:noFill/>
            <a:ln w="9525">
              <a:noFill/>
              <a:miter lim="800000"/>
              <a:headEnd/>
              <a:tailEnd/>
            </a:ln>
          </p:spPr>
          <p:txBody>
            <a:bodyPr lIns="0" tIns="0" rIns="0" bIns="0"/>
            <a:lstStyle/>
            <a:p>
              <a:pPr marL="1588" indent="-1588" eaLnBrk="0" hangingPunct="0">
                <a:lnSpc>
                  <a:spcPct val="95000"/>
                </a:lnSpc>
                <a:spcBef>
                  <a:spcPct val="25000"/>
                </a:spcBef>
                <a:buFont typeface="Times" pitchFamily="18" charset="0"/>
                <a:buNone/>
              </a:pPr>
              <a:r>
                <a:rPr lang="en-US" sz="1600" b="1">
                  <a:solidFill>
                    <a:srgbClr val="0066FF"/>
                  </a:solidFill>
                  <a:latin typeface="Bradley Hand ITC" pitchFamily="66" charset="0"/>
                </a:rPr>
                <a:t>Business’ earnings?</a:t>
              </a:r>
            </a:p>
          </p:txBody>
        </p:sp>
        <p:sp>
          <p:nvSpPr>
            <p:cNvPr id="103454" name="Text Box 40"/>
            <p:cNvSpPr txBox="1">
              <a:spLocks noChangeArrowheads="1"/>
            </p:cNvSpPr>
            <p:nvPr/>
          </p:nvSpPr>
          <p:spPr bwMode="auto">
            <a:xfrm>
              <a:off x="240" y="2208"/>
              <a:ext cx="3024" cy="386"/>
            </a:xfrm>
            <a:prstGeom prst="rect">
              <a:avLst/>
            </a:prstGeom>
            <a:noFill/>
            <a:ln w="9525">
              <a:noFill/>
              <a:miter lim="800000"/>
              <a:headEnd/>
              <a:tailEnd/>
            </a:ln>
          </p:spPr>
          <p:txBody>
            <a:bodyPr>
              <a:spAutoFit/>
            </a:bodyPr>
            <a:lstStyle/>
            <a:p>
              <a:pPr eaLnBrk="0" hangingPunct="0">
                <a:lnSpc>
                  <a:spcPct val="95000"/>
                </a:lnSpc>
                <a:spcBef>
                  <a:spcPct val="25000"/>
                </a:spcBef>
                <a:buFont typeface="Times" pitchFamily="18" charset="0"/>
                <a:buChar char="•"/>
              </a:pPr>
              <a:r>
                <a:rPr lang="en-US" sz="1800"/>
                <a:t> Where would the funds come from to finance a buyout?</a:t>
              </a:r>
            </a:p>
          </p:txBody>
        </p:sp>
      </p:grpSp>
      <p:grpSp>
        <p:nvGrpSpPr>
          <p:cNvPr id="103442" name="Group 43"/>
          <p:cNvGrpSpPr>
            <a:grpSpLocks/>
          </p:cNvGrpSpPr>
          <p:nvPr/>
        </p:nvGrpSpPr>
        <p:grpSpPr bwMode="auto">
          <a:xfrm>
            <a:off x="381000" y="4191000"/>
            <a:ext cx="8262938" cy="612775"/>
            <a:chOff x="240" y="2640"/>
            <a:chExt cx="5205" cy="386"/>
          </a:xfrm>
        </p:grpSpPr>
        <p:sp>
          <p:nvSpPr>
            <p:cNvPr id="103448" name="Rectangle 19"/>
            <p:cNvSpPr>
              <a:spLocks noChangeArrowheads="1"/>
            </p:cNvSpPr>
            <p:nvPr/>
          </p:nvSpPr>
          <p:spPr bwMode="gray">
            <a:xfrm>
              <a:off x="3648" y="2832"/>
              <a:ext cx="1632" cy="192"/>
            </a:xfrm>
            <a:prstGeom prst="rect">
              <a:avLst/>
            </a:prstGeom>
            <a:noFill/>
            <a:ln w="9525">
              <a:noFill/>
              <a:miter lim="800000"/>
              <a:headEnd/>
              <a:tailEnd/>
            </a:ln>
          </p:spPr>
          <p:txBody>
            <a:bodyPr lIns="0" tIns="0" rIns="0" bIns="0"/>
            <a:lstStyle/>
            <a:p>
              <a:pPr marL="1588" indent="-1588" eaLnBrk="0" hangingPunct="0">
                <a:lnSpc>
                  <a:spcPct val="95000"/>
                </a:lnSpc>
                <a:spcBef>
                  <a:spcPct val="25000"/>
                </a:spcBef>
                <a:buFont typeface="Times" pitchFamily="18" charset="0"/>
                <a:buNone/>
              </a:pPr>
              <a:r>
                <a:rPr lang="en-US" sz="1600" b="1">
                  <a:solidFill>
                    <a:srgbClr val="0066FF"/>
                  </a:solidFill>
                  <a:latin typeface="Bradley Hand ITC" pitchFamily="66" charset="0"/>
                </a:rPr>
                <a:t>Could be burdensome</a:t>
              </a:r>
            </a:p>
          </p:txBody>
        </p:sp>
        <p:sp>
          <p:nvSpPr>
            <p:cNvPr id="103449" name="Line 21"/>
            <p:cNvSpPr>
              <a:spLocks noChangeShapeType="1"/>
            </p:cNvSpPr>
            <p:nvPr/>
          </p:nvSpPr>
          <p:spPr bwMode="gray">
            <a:xfrm>
              <a:off x="3648" y="2976"/>
              <a:ext cx="1797" cy="0"/>
            </a:xfrm>
            <a:prstGeom prst="line">
              <a:avLst/>
            </a:prstGeom>
            <a:noFill/>
            <a:ln w="9525">
              <a:solidFill>
                <a:schemeClr val="tx1"/>
              </a:solidFill>
              <a:round/>
              <a:headEnd/>
              <a:tailEnd/>
            </a:ln>
          </p:spPr>
          <p:txBody>
            <a:bodyPr lIns="0" tIns="0" rIns="0" bIns="0">
              <a:spAutoFit/>
            </a:bodyPr>
            <a:lstStyle/>
            <a:p>
              <a:endParaRPr lang="en-US"/>
            </a:p>
          </p:txBody>
        </p:sp>
        <p:sp>
          <p:nvSpPr>
            <p:cNvPr id="103450" name="Text Box 42"/>
            <p:cNvSpPr txBox="1">
              <a:spLocks noChangeArrowheads="1"/>
            </p:cNvSpPr>
            <p:nvPr/>
          </p:nvSpPr>
          <p:spPr bwMode="auto">
            <a:xfrm>
              <a:off x="240" y="2640"/>
              <a:ext cx="3168" cy="386"/>
            </a:xfrm>
            <a:prstGeom prst="rect">
              <a:avLst/>
            </a:prstGeom>
            <a:noFill/>
            <a:ln w="9525">
              <a:noFill/>
              <a:miter lim="800000"/>
              <a:headEnd/>
              <a:tailEnd/>
            </a:ln>
          </p:spPr>
          <p:txBody>
            <a:bodyPr>
              <a:spAutoFit/>
            </a:bodyPr>
            <a:lstStyle/>
            <a:p>
              <a:pPr eaLnBrk="0" hangingPunct="0">
                <a:lnSpc>
                  <a:spcPct val="95000"/>
                </a:lnSpc>
                <a:spcBef>
                  <a:spcPct val="25000"/>
                </a:spcBef>
                <a:buFont typeface="Times" pitchFamily="18" charset="0"/>
                <a:buChar char="•"/>
              </a:pPr>
              <a:r>
                <a:rPr lang="en-US" sz="1800"/>
                <a:t> How would the business’ cash flow be impacted now if used to fund a buyout?</a:t>
              </a:r>
            </a:p>
          </p:txBody>
        </p:sp>
      </p:grpSp>
      <p:sp>
        <p:nvSpPr>
          <p:cNvPr id="103443" name="Text Box 44"/>
          <p:cNvSpPr txBox="1">
            <a:spLocks noChangeArrowheads="1"/>
          </p:cNvSpPr>
          <p:nvPr/>
        </p:nvSpPr>
        <p:spPr bwMode="auto">
          <a:xfrm>
            <a:off x="381000" y="4876800"/>
            <a:ext cx="5105400" cy="612775"/>
          </a:xfrm>
          <a:prstGeom prst="rect">
            <a:avLst/>
          </a:prstGeom>
          <a:noFill/>
          <a:ln w="9525">
            <a:noFill/>
            <a:miter lim="800000"/>
            <a:headEnd/>
            <a:tailEnd/>
          </a:ln>
        </p:spPr>
        <p:txBody>
          <a:bodyPr>
            <a:spAutoFit/>
          </a:bodyPr>
          <a:lstStyle/>
          <a:p>
            <a:pPr eaLnBrk="0" hangingPunct="0">
              <a:lnSpc>
                <a:spcPct val="95000"/>
              </a:lnSpc>
              <a:spcBef>
                <a:spcPct val="25000"/>
              </a:spcBef>
              <a:buFont typeface="Times" pitchFamily="18" charset="0"/>
              <a:buChar char="•"/>
            </a:pPr>
            <a:r>
              <a:rPr lang="en-US" sz="1800"/>
              <a:t> Will there be sufficient liquidity to pay estate taxes?</a:t>
            </a:r>
          </a:p>
        </p:txBody>
      </p:sp>
      <p:grpSp>
        <p:nvGrpSpPr>
          <p:cNvPr id="103444" name="Group 46"/>
          <p:cNvGrpSpPr>
            <a:grpSpLocks/>
          </p:cNvGrpSpPr>
          <p:nvPr/>
        </p:nvGrpSpPr>
        <p:grpSpPr bwMode="auto">
          <a:xfrm>
            <a:off x="381000" y="5562600"/>
            <a:ext cx="8262938" cy="381000"/>
            <a:chOff x="240" y="3504"/>
            <a:chExt cx="5205" cy="240"/>
          </a:xfrm>
        </p:grpSpPr>
        <p:sp>
          <p:nvSpPr>
            <p:cNvPr id="103445" name="Rectangle 17"/>
            <p:cNvSpPr>
              <a:spLocks noChangeArrowheads="1"/>
            </p:cNvSpPr>
            <p:nvPr/>
          </p:nvSpPr>
          <p:spPr bwMode="gray">
            <a:xfrm>
              <a:off x="3648" y="3552"/>
              <a:ext cx="1440" cy="192"/>
            </a:xfrm>
            <a:prstGeom prst="rect">
              <a:avLst/>
            </a:prstGeom>
            <a:noFill/>
            <a:ln w="9525">
              <a:noFill/>
              <a:miter lim="800000"/>
              <a:headEnd/>
              <a:tailEnd/>
            </a:ln>
          </p:spPr>
          <p:txBody>
            <a:bodyPr lIns="0" tIns="0" rIns="0" bIns="0"/>
            <a:lstStyle/>
            <a:p>
              <a:pPr marL="1588" indent="-1588" eaLnBrk="0" hangingPunct="0">
                <a:lnSpc>
                  <a:spcPct val="95000"/>
                </a:lnSpc>
                <a:spcBef>
                  <a:spcPct val="25000"/>
                </a:spcBef>
                <a:buFont typeface="Times" pitchFamily="18" charset="0"/>
                <a:buNone/>
              </a:pPr>
              <a:r>
                <a:rPr lang="en-US" sz="1600" b="1">
                  <a:solidFill>
                    <a:srgbClr val="0066FF"/>
                  </a:solidFill>
                  <a:latin typeface="Bradley Hand ITC" pitchFamily="66" charset="0"/>
                </a:rPr>
                <a:t>Fairly – other assets</a:t>
              </a:r>
            </a:p>
          </p:txBody>
        </p:sp>
        <p:sp>
          <p:nvSpPr>
            <p:cNvPr id="103446" name="Line 23"/>
            <p:cNvSpPr>
              <a:spLocks noChangeShapeType="1"/>
            </p:cNvSpPr>
            <p:nvPr/>
          </p:nvSpPr>
          <p:spPr bwMode="gray">
            <a:xfrm>
              <a:off x="3648" y="3696"/>
              <a:ext cx="1797" cy="0"/>
            </a:xfrm>
            <a:prstGeom prst="line">
              <a:avLst/>
            </a:prstGeom>
            <a:noFill/>
            <a:ln w="9525">
              <a:solidFill>
                <a:schemeClr val="tx1"/>
              </a:solidFill>
              <a:round/>
              <a:headEnd/>
              <a:tailEnd/>
            </a:ln>
          </p:spPr>
          <p:txBody>
            <a:bodyPr lIns="0" tIns="0" rIns="0" bIns="0">
              <a:spAutoFit/>
            </a:bodyPr>
            <a:lstStyle/>
            <a:p>
              <a:endParaRPr lang="en-US"/>
            </a:p>
          </p:txBody>
        </p:sp>
        <p:sp>
          <p:nvSpPr>
            <p:cNvPr id="103447" name="Text Box 45"/>
            <p:cNvSpPr txBox="1">
              <a:spLocks noChangeArrowheads="1"/>
            </p:cNvSpPr>
            <p:nvPr/>
          </p:nvSpPr>
          <p:spPr bwMode="auto">
            <a:xfrm>
              <a:off x="240" y="3504"/>
              <a:ext cx="3216" cy="231"/>
            </a:xfrm>
            <a:prstGeom prst="rect">
              <a:avLst/>
            </a:prstGeom>
            <a:noFill/>
            <a:ln w="9525">
              <a:noFill/>
              <a:miter lim="800000"/>
              <a:headEnd/>
              <a:tailEnd/>
            </a:ln>
          </p:spPr>
          <p:txBody>
            <a:bodyPr>
              <a:spAutoFit/>
            </a:bodyPr>
            <a:lstStyle/>
            <a:p>
              <a:pPr eaLnBrk="0" hangingPunct="0">
                <a:spcBef>
                  <a:spcPct val="50000"/>
                </a:spcBef>
                <a:buFontTx/>
                <a:buChar char="•"/>
              </a:pPr>
              <a:r>
                <a:rPr lang="en-US" sz="1800"/>
                <a:t> How is Carson’s inheritance to be treated?</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7300"/>
                                        </p:tgtEl>
                                        <p:attrNameLst>
                                          <p:attrName>style.visibility</p:attrName>
                                        </p:attrNameLst>
                                      </p:cBhvr>
                                      <p:to>
                                        <p:strVal val="visible"/>
                                      </p:to>
                                    </p:set>
                                    <p:animEffect transition="in" filter="wipe(left)">
                                      <p:cBhvr>
                                        <p:cTn id="7" dur="500"/>
                                        <p:tgtEl>
                                          <p:spTgt spid="97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30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Number Placeholder 2"/>
          <p:cNvSpPr>
            <a:spLocks noGrp="1"/>
          </p:cNvSpPr>
          <p:nvPr>
            <p:ph type="sldNum" sz="quarter" idx="10"/>
          </p:nvPr>
        </p:nvSpPr>
        <p:spPr>
          <a:noFill/>
        </p:spPr>
        <p:txBody>
          <a:bodyPr/>
          <a:lstStyle/>
          <a:p>
            <a:fld id="{7575D7CD-4B18-4300-874C-2D6110CF0664}" type="slidenum">
              <a:rPr lang="en-US" smtClean="0"/>
              <a:pPr/>
              <a:t>23</a:t>
            </a:fld>
            <a:endParaRPr lang="en-US"/>
          </a:p>
        </p:txBody>
      </p:sp>
      <p:sp>
        <p:nvSpPr>
          <p:cNvPr id="105474" name="Footer Placeholder 12"/>
          <p:cNvSpPr>
            <a:spLocks noGrp="1"/>
          </p:cNvSpPr>
          <p:nvPr>
            <p:ph type="ftr" sz="quarter" idx="11"/>
          </p:nvPr>
        </p:nvSpPr>
        <p:spPr>
          <a:noFill/>
        </p:spPr>
        <p:txBody>
          <a:bodyPr/>
          <a:lstStyle/>
          <a:p>
            <a:r>
              <a:rPr lang="en-US"/>
              <a:t>NOT FOR CONSUMER USE.</a:t>
            </a:r>
          </a:p>
        </p:txBody>
      </p:sp>
      <p:sp>
        <p:nvSpPr>
          <p:cNvPr id="7" name="Slide Number Placeholder 1"/>
          <p:cNvSpPr txBox="1">
            <a:spLocks noGrp="1"/>
          </p:cNvSpPr>
          <p:nvPr/>
        </p:nvSpPr>
        <p:spPr bwMode="auto">
          <a:xfrm>
            <a:off x="436563" y="6156325"/>
            <a:ext cx="373062" cy="433388"/>
          </a:xfrm>
          <a:prstGeom prst="rect">
            <a:avLst/>
          </a:prstGeom>
          <a:noFill/>
          <a:ln>
            <a:miter lim="800000"/>
            <a:headEnd/>
            <a:tailEnd/>
          </a:ln>
        </p:spPr>
        <p:txBody>
          <a:bodyPr lIns="82030" tIns="41015" rIns="82030" bIns="41015" anchor="ctr"/>
          <a:lstStyle/>
          <a:p>
            <a:pPr defTabSz="820738">
              <a:defRPr/>
            </a:pPr>
            <a:fld id="{31FC5E5E-30A0-4FA7-B681-14EF8377E382}" type="slidenum">
              <a:rPr lang="en-US" sz="1000" b="1">
                <a:solidFill>
                  <a:srgbClr val="504C4C"/>
                </a:solidFill>
                <a:latin typeface="Arial Narrow" pitchFamily="34" charset="0"/>
                <a:cs typeface="+mn-cs"/>
              </a:rPr>
              <a:pPr defTabSz="820738">
                <a:defRPr/>
              </a:pPr>
              <a:t>23</a:t>
            </a:fld>
            <a:endParaRPr lang="en-US" sz="1000" b="1">
              <a:solidFill>
                <a:srgbClr val="504C4C"/>
              </a:solidFill>
              <a:latin typeface="Arial Narrow" pitchFamily="34" charset="0"/>
              <a:cs typeface="+mn-cs"/>
            </a:endParaRPr>
          </a:p>
        </p:txBody>
      </p:sp>
      <p:sp>
        <p:nvSpPr>
          <p:cNvPr id="8" name="Footer Placeholder 2"/>
          <p:cNvSpPr txBox="1">
            <a:spLocks noGrp="1"/>
          </p:cNvSpPr>
          <p:nvPr/>
        </p:nvSpPr>
        <p:spPr bwMode="auto">
          <a:xfrm>
            <a:off x="771525" y="6156325"/>
            <a:ext cx="3741738" cy="433388"/>
          </a:xfrm>
          <a:prstGeom prst="rect">
            <a:avLst/>
          </a:prstGeom>
          <a:noFill/>
          <a:ln>
            <a:miter lim="800000"/>
            <a:headEnd/>
            <a:tailEnd/>
          </a:ln>
        </p:spPr>
        <p:txBody>
          <a:bodyPr lIns="82030" tIns="41015" rIns="82030" bIns="41015" anchor="ctr"/>
          <a:lstStyle/>
          <a:p>
            <a:pPr defTabSz="820738">
              <a:defRPr/>
            </a:pPr>
            <a:r>
              <a:rPr lang="en-US" sz="900" b="1">
                <a:solidFill>
                  <a:srgbClr val="504C4C"/>
                </a:solidFill>
                <a:latin typeface="Arial Narrow" pitchFamily="34" charset="0"/>
                <a:cs typeface="+mn-cs"/>
              </a:rPr>
              <a:t>NOT FOR CONSUMER USE.</a:t>
            </a:r>
          </a:p>
        </p:txBody>
      </p:sp>
      <p:sp>
        <p:nvSpPr>
          <p:cNvPr id="105477" name="Rectangle 6"/>
          <p:cNvSpPr txBox="1">
            <a:spLocks noGrp="1" noChangeArrowheads="1"/>
          </p:cNvSpPr>
          <p:nvPr/>
        </p:nvSpPr>
        <p:spPr bwMode="gray">
          <a:xfrm>
            <a:off x="457200" y="6397625"/>
            <a:ext cx="365125" cy="231775"/>
          </a:xfrm>
          <a:prstGeom prst="rect">
            <a:avLst/>
          </a:prstGeom>
          <a:noFill/>
          <a:ln w="9525">
            <a:noFill/>
            <a:miter lim="800000"/>
            <a:headEnd/>
            <a:tailEnd/>
          </a:ln>
        </p:spPr>
        <p:txBody>
          <a:bodyPr lIns="0" tIns="0" rIns="0" bIns="0" anchor="ctr"/>
          <a:lstStyle/>
          <a:p>
            <a:pPr eaLnBrk="0" hangingPunct="0"/>
            <a:fld id="{8E5F44AC-17A8-4366-B33B-1E8553C9990B}" type="slidenum">
              <a:rPr lang="en-US" sz="1000">
                <a:solidFill>
                  <a:schemeClr val="bg1"/>
                </a:solidFill>
              </a:rPr>
              <a:pPr eaLnBrk="0" hangingPunct="0"/>
              <a:t>23</a:t>
            </a:fld>
            <a:endParaRPr lang="en-US" sz="1000">
              <a:solidFill>
                <a:schemeClr val="bg1"/>
              </a:solidFill>
            </a:endParaRPr>
          </a:p>
        </p:txBody>
      </p:sp>
      <p:sp>
        <p:nvSpPr>
          <p:cNvPr id="99332" name="Rectangle 4"/>
          <p:cNvSpPr>
            <a:spLocks noChangeArrowheads="1"/>
          </p:cNvSpPr>
          <p:nvPr/>
        </p:nvSpPr>
        <p:spPr bwMode="gray">
          <a:xfrm>
            <a:off x="740543" y="2190697"/>
            <a:ext cx="4038600" cy="2438400"/>
          </a:xfrm>
          <a:prstGeom prst="rect">
            <a:avLst/>
          </a:prstGeom>
          <a:noFill/>
          <a:ln w="9525">
            <a:noFill/>
            <a:miter lim="800000"/>
            <a:headEnd/>
            <a:tailEnd/>
          </a:ln>
        </p:spPr>
        <p:txBody>
          <a:bodyPr lIns="0" tIns="0" rIns="0" bIns="0"/>
          <a:lstStyle/>
          <a:p>
            <a:pPr marL="228600" indent="-228600" eaLnBrk="0" hangingPunct="0">
              <a:lnSpc>
                <a:spcPct val="95000"/>
              </a:lnSpc>
              <a:spcBef>
                <a:spcPts val="200"/>
              </a:spcBef>
              <a:spcAft>
                <a:spcPts val="200"/>
              </a:spcAft>
              <a:buFont typeface="Times" pitchFamily="18" charset="0"/>
              <a:buNone/>
            </a:pPr>
            <a:endParaRPr lang="en-US" sz="1800" u="sng" dirty="0">
              <a:latin typeface="Corbel" panose="020B0503020204020204" pitchFamily="34" charset="0"/>
            </a:endParaRPr>
          </a:p>
          <a:p>
            <a:pPr eaLnBrk="0" hangingPunct="0">
              <a:lnSpc>
                <a:spcPct val="95000"/>
              </a:lnSpc>
              <a:spcBef>
                <a:spcPts val="200"/>
              </a:spcBef>
            </a:pPr>
            <a:r>
              <a:rPr lang="en-US" sz="1600" dirty="0"/>
              <a:t> </a:t>
            </a:r>
            <a:r>
              <a:rPr lang="en-US" sz="1600" dirty="0">
                <a:solidFill>
                  <a:schemeClr val="accent1"/>
                </a:solidFill>
                <a:latin typeface="Corbel" panose="020B0503020204020204" pitchFamily="34" charset="0"/>
              </a:rPr>
              <a:t>0  </a:t>
            </a:r>
            <a:r>
              <a:rPr lang="en-US" sz="1600" dirty="0">
                <a:latin typeface="Corbel" panose="020B0503020204020204" pitchFamily="34" charset="0"/>
              </a:rPr>
              <a:t>Cash flow needs of spouse</a:t>
            </a:r>
          </a:p>
          <a:p>
            <a:pPr eaLnBrk="0" hangingPunct="0">
              <a:lnSpc>
                <a:spcPct val="95000"/>
              </a:lnSpc>
              <a:spcBef>
                <a:spcPts val="100"/>
              </a:spcBef>
            </a:pPr>
            <a:endParaRPr lang="en-US" sz="1600" dirty="0">
              <a:latin typeface="Corbel" panose="020B0503020204020204" pitchFamily="34" charset="0"/>
            </a:endParaRPr>
          </a:p>
          <a:p>
            <a:pPr eaLnBrk="0" hangingPunct="0">
              <a:lnSpc>
                <a:spcPct val="95000"/>
              </a:lnSpc>
              <a:spcBef>
                <a:spcPct val="25000"/>
              </a:spcBef>
            </a:pPr>
            <a:r>
              <a:rPr lang="en-US" sz="1600" dirty="0">
                <a:latin typeface="Corbel" panose="020B0503020204020204" pitchFamily="34" charset="0"/>
              </a:rPr>
              <a:t> </a:t>
            </a:r>
            <a:r>
              <a:rPr lang="en-US" sz="1600" dirty="0">
                <a:solidFill>
                  <a:schemeClr val="accent1"/>
                </a:solidFill>
                <a:latin typeface="Corbel" panose="020B0503020204020204" pitchFamily="34" charset="0"/>
              </a:rPr>
              <a:t>0  </a:t>
            </a:r>
            <a:r>
              <a:rPr lang="en-US" sz="1600" dirty="0">
                <a:latin typeface="Corbel" panose="020B0503020204020204" pitchFamily="34" charset="0"/>
              </a:rPr>
              <a:t>Credit after owner’s death</a:t>
            </a:r>
          </a:p>
          <a:p>
            <a:pPr eaLnBrk="0" hangingPunct="0">
              <a:lnSpc>
                <a:spcPct val="95000"/>
              </a:lnSpc>
              <a:spcBef>
                <a:spcPts val="100"/>
              </a:spcBef>
            </a:pPr>
            <a:endParaRPr lang="en-US" sz="1600" dirty="0">
              <a:latin typeface="Corbel" panose="020B0503020204020204" pitchFamily="34" charset="0"/>
            </a:endParaRPr>
          </a:p>
          <a:p>
            <a:pPr eaLnBrk="0" hangingPunct="0">
              <a:lnSpc>
                <a:spcPct val="95000"/>
              </a:lnSpc>
              <a:spcBef>
                <a:spcPct val="25000"/>
              </a:spcBef>
            </a:pPr>
            <a:r>
              <a:rPr lang="en-US" sz="1600" dirty="0">
                <a:latin typeface="Corbel" panose="020B0503020204020204" pitchFamily="34" charset="0"/>
              </a:rPr>
              <a:t> </a:t>
            </a:r>
            <a:r>
              <a:rPr lang="en-US" sz="1600" dirty="0">
                <a:solidFill>
                  <a:schemeClr val="accent1"/>
                </a:solidFill>
                <a:latin typeface="Corbel" panose="020B0503020204020204" pitchFamily="34" charset="0"/>
              </a:rPr>
              <a:t>0  </a:t>
            </a:r>
            <a:r>
              <a:rPr lang="en-US" sz="1600" dirty="0">
                <a:latin typeface="Corbel" panose="020B0503020204020204" pitchFamily="34" charset="0"/>
              </a:rPr>
              <a:t>Goodwill after owner’s death</a:t>
            </a:r>
          </a:p>
          <a:p>
            <a:pPr eaLnBrk="0" hangingPunct="0">
              <a:lnSpc>
                <a:spcPct val="95000"/>
              </a:lnSpc>
              <a:spcBef>
                <a:spcPts val="100"/>
              </a:spcBef>
            </a:pPr>
            <a:r>
              <a:rPr lang="en-US" sz="1600" dirty="0">
                <a:latin typeface="Corbel" panose="020B0503020204020204" pitchFamily="34" charset="0"/>
              </a:rPr>
              <a:t> </a:t>
            </a:r>
          </a:p>
          <a:p>
            <a:pPr eaLnBrk="0" hangingPunct="0">
              <a:lnSpc>
                <a:spcPct val="95000"/>
              </a:lnSpc>
              <a:spcBef>
                <a:spcPct val="25000"/>
              </a:spcBef>
            </a:pPr>
            <a:r>
              <a:rPr lang="en-US" sz="1600" dirty="0">
                <a:latin typeface="Corbel" panose="020B0503020204020204" pitchFamily="34" charset="0"/>
              </a:rPr>
              <a:t> </a:t>
            </a:r>
            <a:r>
              <a:rPr lang="en-US" sz="1600" dirty="0">
                <a:solidFill>
                  <a:schemeClr val="accent1"/>
                </a:solidFill>
                <a:latin typeface="Corbel" panose="020B0503020204020204" pitchFamily="34" charset="0"/>
              </a:rPr>
              <a:t>0  </a:t>
            </a:r>
            <a:r>
              <a:rPr lang="en-US" sz="1600" dirty="0">
                <a:latin typeface="Corbel" panose="020B0503020204020204" pitchFamily="34" charset="0"/>
              </a:rPr>
              <a:t>Liquidity for estate taxes </a:t>
            </a:r>
          </a:p>
          <a:p>
            <a:pPr eaLnBrk="0" hangingPunct="0">
              <a:lnSpc>
                <a:spcPct val="95000"/>
              </a:lnSpc>
              <a:spcBef>
                <a:spcPts val="100"/>
              </a:spcBef>
            </a:pPr>
            <a:endParaRPr lang="en-US" sz="1600" dirty="0">
              <a:latin typeface="Corbel" panose="020B0503020204020204" pitchFamily="34" charset="0"/>
            </a:endParaRPr>
          </a:p>
          <a:p>
            <a:pPr eaLnBrk="0" hangingPunct="0">
              <a:lnSpc>
                <a:spcPct val="95000"/>
              </a:lnSpc>
              <a:spcBef>
                <a:spcPct val="25000"/>
              </a:spcBef>
            </a:pPr>
            <a:r>
              <a:rPr lang="en-US" sz="1600" dirty="0">
                <a:latin typeface="Corbel" panose="020B0503020204020204" pitchFamily="34" charset="0"/>
              </a:rPr>
              <a:t> </a:t>
            </a:r>
            <a:r>
              <a:rPr lang="en-US" sz="1600" dirty="0">
                <a:solidFill>
                  <a:schemeClr val="accent1"/>
                </a:solidFill>
                <a:latin typeface="Corbel" panose="020B0503020204020204" pitchFamily="34" charset="0"/>
              </a:rPr>
              <a:t>0</a:t>
            </a:r>
            <a:r>
              <a:rPr lang="en-US" sz="1600" dirty="0">
                <a:latin typeface="Corbel" panose="020B0503020204020204" pitchFamily="34" charset="0"/>
              </a:rPr>
              <a:t>  Forced sale or liquidation</a:t>
            </a:r>
          </a:p>
          <a:p>
            <a:pPr eaLnBrk="0" hangingPunct="0">
              <a:lnSpc>
                <a:spcPct val="95000"/>
              </a:lnSpc>
              <a:spcBef>
                <a:spcPts val="100"/>
              </a:spcBef>
            </a:pPr>
            <a:endParaRPr lang="en-US" sz="1600" dirty="0">
              <a:latin typeface="Corbel" panose="020B0503020204020204" pitchFamily="34" charset="0"/>
            </a:endParaRPr>
          </a:p>
          <a:p>
            <a:pPr eaLnBrk="0" hangingPunct="0">
              <a:lnSpc>
                <a:spcPct val="95000"/>
              </a:lnSpc>
              <a:spcBef>
                <a:spcPct val="25000"/>
              </a:spcBef>
            </a:pPr>
            <a:r>
              <a:rPr lang="en-US" sz="1600" dirty="0">
                <a:latin typeface="Corbel" panose="020B0503020204020204" pitchFamily="34" charset="0"/>
              </a:rPr>
              <a:t> </a:t>
            </a:r>
            <a:r>
              <a:rPr lang="en-US" sz="1600" dirty="0">
                <a:solidFill>
                  <a:schemeClr val="accent1"/>
                </a:solidFill>
                <a:latin typeface="Corbel" panose="020B0503020204020204" pitchFamily="34" charset="0"/>
              </a:rPr>
              <a:t>0  </a:t>
            </a:r>
            <a:r>
              <a:rPr lang="en-US" sz="1600" dirty="0">
                <a:latin typeface="Corbel" panose="020B0503020204020204" pitchFamily="34" charset="0"/>
              </a:rPr>
              <a:t>Inheritance disputes</a:t>
            </a:r>
          </a:p>
        </p:txBody>
      </p:sp>
      <p:sp>
        <p:nvSpPr>
          <p:cNvPr id="11" name="TextBox 10"/>
          <p:cNvSpPr txBox="1"/>
          <p:nvPr/>
        </p:nvSpPr>
        <p:spPr>
          <a:xfrm>
            <a:off x="392834" y="329625"/>
            <a:ext cx="4301178" cy="584775"/>
          </a:xfrm>
          <a:prstGeom prst="rect">
            <a:avLst/>
          </a:prstGeom>
          <a:noFill/>
        </p:spPr>
        <p:txBody>
          <a:bodyPr wrap="none" rtlCol="0">
            <a:spAutoFit/>
          </a:bodyPr>
          <a:lstStyle/>
          <a:p>
            <a:pPr algn="ctr"/>
            <a:r>
              <a:rPr lang="en-US" sz="3200" dirty="0">
                <a:latin typeface="Corbel" panose="020B0503020204020204" pitchFamily="34" charset="0"/>
              </a:rPr>
              <a:t>Assess Priorities &amp; Goals</a:t>
            </a:r>
            <a:endParaRPr lang="en-US" sz="3200" dirty="0">
              <a:solidFill>
                <a:schemeClr val="accent1"/>
              </a:solidFill>
              <a:latin typeface="Corbel" panose="020B0503020204020204" pitchFamily="34" charset="0"/>
            </a:endParaRPr>
          </a:p>
        </p:txBody>
      </p:sp>
      <p:sp>
        <p:nvSpPr>
          <p:cNvPr id="12" name="TextBox 11"/>
          <p:cNvSpPr txBox="1"/>
          <p:nvPr/>
        </p:nvSpPr>
        <p:spPr>
          <a:xfrm>
            <a:off x="1026674" y="1554975"/>
            <a:ext cx="2110065" cy="769441"/>
          </a:xfrm>
          <a:prstGeom prst="rect">
            <a:avLst/>
          </a:prstGeom>
          <a:noFill/>
        </p:spPr>
        <p:txBody>
          <a:bodyPr wrap="none" rtlCol="0">
            <a:spAutoFit/>
          </a:bodyPr>
          <a:lstStyle/>
          <a:p>
            <a:pPr algn="ctr"/>
            <a:r>
              <a:rPr lang="en-US" sz="2200" dirty="0">
                <a:latin typeface="Corbel" panose="020B0503020204020204" pitchFamily="34" charset="0"/>
              </a:rPr>
              <a:t>Next Generation</a:t>
            </a:r>
          </a:p>
          <a:p>
            <a:pPr algn="ctr"/>
            <a:r>
              <a:rPr lang="en-US" sz="2200" dirty="0">
                <a:solidFill>
                  <a:schemeClr val="accent1"/>
                </a:solidFill>
                <a:latin typeface="Corbel" panose="020B0503020204020204" pitchFamily="34" charset="0"/>
              </a:rPr>
              <a:t>Concerns</a:t>
            </a:r>
          </a:p>
        </p:txBody>
      </p:sp>
      <p:cxnSp>
        <p:nvCxnSpPr>
          <p:cNvPr id="13" name="Straight Connector 12"/>
          <p:cNvCxnSpPr/>
          <p:nvPr/>
        </p:nvCxnSpPr>
        <p:spPr>
          <a:xfrm>
            <a:off x="816695" y="1585631"/>
            <a:ext cx="2438400"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16695" y="2282489"/>
            <a:ext cx="2438400"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231137" y="1543704"/>
            <a:ext cx="1814215" cy="769441"/>
          </a:xfrm>
          <a:prstGeom prst="rect">
            <a:avLst/>
          </a:prstGeom>
          <a:noFill/>
        </p:spPr>
        <p:txBody>
          <a:bodyPr wrap="none" rtlCol="0">
            <a:spAutoFit/>
          </a:bodyPr>
          <a:lstStyle/>
          <a:p>
            <a:pPr algn="ctr"/>
            <a:r>
              <a:rPr lang="en-US" sz="2200" dirty="0">
                <a:latin typeface="Corbel" panose="020B0503020204020204" pitchFamily="34" charset="0"/>
              </a:rPr>
              <a:t>Carl &amp; Susan’s</a:t>
            </a:r>
          </a:p>
          <a:p>
            <a:pPr algn="ctr"/>
            <a:r>
              <a:rPr lang="en-US" sz="2200" dirty="0">
                <a:solidFill>
                  <a:schemeClr val="accent1"/>
                </a:solidFill>
                <a:latin typeface="Corbel" panose="020B0503020204020204" pitchFamily="34" charset="0"/>
              </a:rPr>
              <a:t>Priorities</a:t>
            </a:r>
          </a:p>
        </p:txBody>
      </p:sp>
      <p:cxnSp>
        <p:nvCxnSpPr>
          <p:cNvPr id="17" name="Straight Connector 16"/>
          <p:cNvCxnSpPr/>
          <p:nvPr/>
        </p:nvCxnSpPr>
        <p:spPr>
          <a:xfrm>
            <a:off x="4873234" y="1543704"/>
            <a:ext cx="2438400"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919045" y="2282489"/>
            <a:ext cx="2438400"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Rectangle 3"/>
          <p:cNvSpPr>
            <a:spLocks noChangeArrowheads="1"/>
          </p:cNvSpPr>
          <p:nvPr/>
        </p:nvSpPr>
        <p:spPr bwMode="gray">
          <a:xfrm>
            <a:off x="4919045" y="2161341"/>
            <a:ext cx="4114800" cy="2667000"/>
          </a:xfrm>
          <a:prstGeom prst="rect">
            <a:avLst/>
          </a:prstGeom>
          <a:noFill/>
          <a:ln w="9525">
            <a:noFill/>
            <a:miter lim="800000"/>
            <a:headEnd/>
            <a:tailEnd/>
          </a:ln>
        </p:spPr>
        <p:txBody>
          <a:bodyPr lIns="0" tIns="0" rIns="0" bIns="0"/>
          <a:lstStyle/>
          <a:p>
            <a:pPr marL="230188" indent="-230188" eaLnBrk="0" hangingPunct="0">
              <a:lnSpc>
                <a:spcPct val="95000"/>
              </a:lnSpc>
              <a:spcBef>
                <a:spcPct val="25000"/>
              </a:spcBef>
              <a:buFont typeface="Times" pitchFamily="18" charset="0"/>
              <a:buNone/>
              <a:tabLst>
                <a:tab pos="1828800" algn="l"/>
              </a:tabLst>
            </a:pPr>
            <a:endParaRPr lang="en-US" sz="1800" u="sng" dirty="0">
              <a:latin typeface="Corbel" panose="020B0503020204020204" pitchFamily="34" charset="0"/>
            </a:endParaRPr>
          </a:p>
          <a:p>
            <a:pPr eaLnBrk="0" hangingPunct="0">
              <a:lnSpc>
                <a:spcPct val="95000"/>
              </a:lnSpc>
              <a:spcBef>
                <a:spcPct val="25000"/>
              </a:spcBef>
              <a:tabLst>
                <a:tab pos="1828800" algn="l"/>
              </a:tabLst>
            </a:pPr>
            <a:r>
              <a:rPr lang="en-US" sz="1600" dirty="0">
                <a:solidFill>
                  <a:schemeClr val="accent1"/>
                </a:solidFill>
                <a:latin typeface="Corbel" panose="020B0503020204020204" pitchFamily="34" charset="0"/>
              </a:rPr>
              <a:t> 0  </a:t>
            </a:r>
            <a:r>
              <a:rPr lang="en-US" sz="1600" dirty="0">
                <a:latin typeface="Corbel" panose="020B0503020204020204" pitchFamily="34" charset="0"/>
              </a:rPr>
              <a:t>Financial independence </a:t>
            </a:r>
          </a:p>
          <a:p>
            <a:pPr eaLnBrk="0" hangingPunct="0">
              <a:lnSpc>
                <a:spcPct val="95000"/>
              </a:lnSpc>
              <a:spcBef>
                <a:spcPct val="25000"/>
              </a:spcBef>
              <a:tabLst>
                <a:tab pos="1828800" algn="l"/>
              </a:tabLst>
            </a:pPr>
            <a:r>
              <a:rPr lang="en-US" sz="1600" dirty="0">
                <a:latin typeface="Corbel" panose="020B0503020204020204" pitchFamily="34" charset="0"/>
              </a:rPr>
              <a:t> </a:t>
            </a:r>
          </a:p>
          <a:p>
            <a:pPr eaLnBrk="0" hangingPunct="0">
              <a:lnSpc>
                <a:spcPct val="95000"/>
              </a:lnSpc>
              <a:spcBef>
                <a:spcPct val="25000"/>
              </a:spcBef>
              <a:tabLst>
                <a:tab pos="1828800" algn="l"/>
              </a:tabLst>
            </a:pPr>
            <a:r>
              <a:rPr lang="en-US" sz="1600" dirty="0">
                <a:solidFill>
                  <a:schemeClr val="accent1"/>
                </a:solidFill>
                <a:latin typeface="Corbel" panose="020B0503020204020204" pitchFamily="34" charset="0"/>
              </a:rPr>
              <a:t>0  </a:t>
            </a:r>
            <a:r>
              <a:rPr lang="en-US" sz="1600" dirty="0">
                <a:latin typeface="Corbel" panose="020B0503020204020204" pitchFamily="34" charset="0"/>
              </a:rPr>
              <a:t>Funding to help Maria purchase the business</a:t>
            </a:r>
          </a:p>
          <a:p>
            <a:pPr eaLnBrk="0" hangingPunct="0">
              <a:lnSpc>
                <a:spcPct val="95000"/>
              </a:lnSpc>
              <a:spcBef>
                <a:spcPct val="25000"/>
              </a:spcBef>
              <a:tabLst>
                <a:tab pos="1828800" algn="l"/>
              </a:tabLst>
            </a:pPr>
            <a:endParaRPr lang="en-US" sz="1600" dirty="0">
              <a:latin typeface="Corbel" panose="020B0503020204020204" pitchFamily="34" charset="0"/>
            </a:endParaRPr>
          </a:p>
          <a:p>
            <a:pPr eaLnBrk="0" hangingPunct="0">
              <a:lnSpc>
                <a:spcPct val="95000"/>
              </a:lnSpc>
              <a:spcBef>
                <a:spcPct val="25000"/>
              </a:spcBef>
              <a:tabLst>
                <a:tab pos="1828800" algn="l"/>
              </a:tabLst>
            </a:pPr>
            <a:r>
              <a:rPr lang="en-US" sz="1600" dirty="0">
                <a:latin typeface="Corbel" panose="020B0503020204020204" pitchFamily="34" charset="0"/>
              </a:rPr>
              <a:t> </a:t>
            </a:r>
            <a:r>
              <a:rPr lang="en-US" sz="1600" dirty="0">
                <a:solidFill>
                  <a:schemeClr val="accent1"/>
                </a:solidFill>
                <a:latin typeface="Corbel" panose="020B0503020204020204" pitchFamily="34" charset="0"/>
              </a:rPr>
              <a:t>0  </a:t>
            </a:r>
            <a:r>
              <a:rPr lang="en-US" sz="1600" dirty="0">
                <a:latin typeface="Corbel" panose="020B0503020204020204" pitchFamily="34" charset="0"/>
              </a:rPr>
              <a:t>Estate tax liquidity</a:t>
            </a:r>
          </a:p>
          <a:p>
            <a:pPr eaLnBrk="0" hangingPunct="0">
              <a:lnSpc>
                <a:spcPct val="95000"/>
              </a:lnSpc>
              <a:spcBef>
                <a:spcPct val="25000"/>
              </a:spcBef>
              <a:tabLst>
                <a:tab pos="1828800" algn="l"/>
              </a:tabLst>
            </a:pPr>
            <a:endParaRPr lang="en-US" sz="1600" dirty="0">
              <a:latin typeface="Corbel" panose="020B0503020204020204" pitchFamily="34" charset="0"/>
            </a:endParaRPr>
          </a:p>
          <a:p>
            <a:pPr eaLnBrk="0" hangingPunct="0">
              <a:lnSpc>
                <a:spcPct val="95000"/>
              </a:lnSpc>
              <a:spcBef>
                <a:spcPct val="25000"/>
              </a:spcBef>
              <a:tabLst>
                <a:tab pos="1828800" algn="l"/>
              </a:tabLst>
            </a:pPr>
            <a:r>
              <a:rPr lang="en-US" sz="1600" dirty="0">
                <a:latin typeface="Corbel" panose="020B0503020204020204" pitchFamily="34" charset="0"/>
              </a:rPr>
              <a:t> </a:t>
            </a:r>
            <a:r>
              <a:rPr lang="en-US" sz="1600" dirty="0">
                <a:solidFill>
                  <a:schemeClr val="accent1"/>
                </a:solidFill>
                <a:latin typeface="Corbel" panose="020B0503020204020204" pitchFamily="34" charset="0"/>
              </a:rPr>
              <a:t>0  </a:t>
            </a:r>
            <a:r>
              <a:rPr lang="en-US" sz="1600" dirty="0">
                <a:latin typeface="Corbel" panose="020B0503020204020204" pitchFamily="34" charset="0"/>
              </a:rPr>
              <a:t>Fair inheritance for Carson</a:t>
            </a:r>
          </a:p>
        </p:txBody>
      </p:sp>
    </p:spTree>
    <p:extLst>
      <p:ext uri="{BB962C8B-B14F-4D97-AF65-F5344CB8AC3E}">
        <p14:creationId xmlns:p14="http://schemas.microsoft.com/office/powerpoint/2010/main" val="1159229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1" nodeType="withEffect">
                                  <p:stCondLst>
                                    <p:cond delay="0"/>
                                  </p:stCondLst>
                                  <p:childTnLst>
                                    <p:set>
                                      <p:cBhvr override="childStyle">
                                        <p:cTn id="6" dur="indefinite"/>
                                        <p:tgtEl>
                                          <p:spTgt spid="99332">
                                            <p:txEl>
                                              <p:pRg st="1" end="1"/>
                                            </p:txEl>
                                          </p:spTgt>
                                        </p:tgtEl>
                                        <p:attrNameLst>
                                          <p:attrName>style.color</p:attrName>
                                        </p:attrNameLst>
                                      </p:cBhvr>
                                      <p:to>
                                        <p:clrVal>
                                          <a:srgbClr val="B6B6B6"/>
                                        </p:clrVal>
                                      </p:to>
                                    </p:set>
                                  </p:childTnLst>
                                </p:cTn>
                              </p:par>
                              <p:par>
                                <p:cTn id="7" presetID="3" presetClass="emph" presetSubtype="1" nodeType="withEffect">
                                  <p:stCondLst>
                                    <p:cond delay="0"/>
                                  </p:stCondLst>
                                  <p:childTnLst>
                                    <p:set>
                                      <p:cBhvr override="childStyle">
                                        <p:cTn id="8" dur="indefinite"/>
                                        <p:tgtEl>
                                          <p:spTgt spid="99332">
                                            <p:txEl>
                                              <p:pRg st="3" end="3"/>
                                            </p:txEl>
                                          </p:spTgt>
                                        </p:tgtEl>
                                        <p:attrNameLst>
                                          <p:attrName>style.color</p:attrName>
                                        </p:attrNameLst>
                                      </p:cBhvr>
                                      <p:to>
                                        <p:clrVal>
                                          <a:srgbClr val="B6B6B6"/>
                                        </p:clrVal>
                                      </p:to>
                                    </p:set>
                                  </p:childTnLst>
                                </p:cTn>
                              </p:par>
                              <p:par>
                                <p:cTn id="9" presetID="3" presetClass="emph" presetSubtype="1" nodeType="withEffect">
                                  <p:stCondLst>
                                    <p:cond delay="0"/>
                                  </p:stCondLst>
                                  <p:childTnLst>
                                    <p:set>
                                      <p:cBhvr override="childStyle">
                                        <p:cTn id="10" dur="indefinite"/>
                                        <p:tgtEl>
                                          <p:spTgt spid="99332">
                                            <p:txEl>
                                              <p:pRg st="5" end="5"/>
                                            </p:txEl>
                                          </p:spTgt>
                                        </p:tgtEl>
                                        <p:attrNameLst>
                                          <p:attrName>style.color</p:attrName>
                                        </p:attrNameLst>
                                      </p:cBhvr>
                                      <p:to>
                                        <p:clrVal>
                                          <a:srgbClr val="B6B6B6"/>
                                        </p:clrVal>
                                      </p:to>
                                    </p:set>
                                  </p:childTnLst>
                                </p:cTn>
                              </p:par>
                              <p:par>
                                <p:cTn id="11" presetID="3" presetClass="emph" presetSubtype="1" nodeType="withEffect">
                                  <p:stCondLst>
                                    <p:cond delay="0"/>
                                  </p:stCondLst>
                                  <p:childTnLst>
                                    <p:set>
                                      <p:cBhvr override="childStyle">
                                        <p:cTn id="12" dur="indefinite"/>
                                        <p:tgtEl>
                                          <p:spTgt spid="99332">
                                            <p:txEl>
                                              <p:pRg st="6" end="6"/>
                                            </p:txEl>
                                          </p:spTgt>
                                        </p:tgtEl>
                                        <p:attrNameLst>
                                          <p:attrName>style.color</p:attrName>
                                        </p:attrNameLst>
                                      </p:cBhvr>
                                      <p:to>
                                        <p:clrVal>
                                          <a:srgbClr val="B6B6B6"/>
                                        </p:clrVal>
                                      </p:to>
                                    </p:set>
                                  </p:childTnLst>
                                </p:cTn>
                              </p:par>
                              <p:par>
                                <p:cTn id="13" presetID="3" presetClass="emph" presetSubtype="1" nodeType="withEffect">
                                  <p:stCondLst>
                                    <p:cond delay="0"/>
                                  </p:stCondLst>
                                  <p:childTnLst>
                                    <p:set>
                                      <p:cBhvr override="childStyle">
                                        <p:cTn id="14" dur="indefinite"/>
                                        <p:tgtEl>
                                          <p:spTgt spid="99332">
                                            <p:txEl>
                                              <p:pRg st="7" end="7"/>
                                            </p:txEl>
                                          </p:spTgt>
                                        </p:tgtEl>
                                        <p:attrNameLst>
                                          <p:attrName>style.color</p:attrName>
                                        </p:attrNameLst>
                                      </p:cBhvr>
                                      <p:to>
                                        <p:clrVal>
                                          <a:srgbClr val="B6B6B6"/>
                                        </p:clrVal>
                                      </p:to>
                                    </p:set>
                                  </p:childTnLst>
                                </p:cTn>
                              </p:par>
                              <p:par>
                                <p:cTn id="15" presetID="3" presetClass="emph" presetSubtype="1" nodeType="withEffect">
                                  <p:stCondLst>
                                    <p:cond delay="0"/>
                                  </p:stCondLst>
                                  <p:childTnLst>
                                    <p:set>
                                      <p:cBhvr override="childStyle">
                                        <p:cTn id="16" dur="indefinite"/>
                                        <p:tgtEl>
                                          <p:spTgt spid="99332">
                                            <p:txEl>
                                              <p:pRg st="9" end="9"/>
                                            </p:txEl>
                                          </p:spTgt>
                                        </p:tgtEl>
                                        <p:attrNameLst>
                                          <p:attrName>style.color</p:attrName>
                                        </p:attrNameLst>
                                      </p:cBhvr>
                                      <p:to>
                                        <p:clrVal>
                                          <a:srgbClr val="B6B6B6"/>
                                        </p:clrVal>
                                      </p:to>
                                    </p:set>
                                  </p:childTnLst>
                                </p:cTn>
                              </p:par>
                              <p:par>
                                <p:cTn id="17" presetID="3" presetClass="emph" presetSubtype="1" nodeType="withEffect">
                                  <p:stCondLst>
                                    <p:cond delay="0"/>
                                  </p:stCondLst>
                                  <p:childTnLst>
                                    <p:set>
                                      <p:cBhvr override="childStyle">
                                        <p:cTn id="18" dur="indefinite"/>
                                        <p:tgtEl>
                                          <p:spTgt spid="99332">
                                            <p:txEl>
                                              <p:pRg st="11" end="11"/>
                                            </p:txEl>
                                          </p:spTgt>
                                        </p:tgtEl>
                                        <p:attrNameLst>
                                          <p:attrName>style.color</p:attrName>
                                        </p:attrNameLst>
                                      </p:cBhvr>
                                      <p:to>
                                        <p:clrVal>
                                          <a:srgbClr val="B6B6B6"/>
                                        </p:clrVal>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Number Placeholder 2"/>
          <p:cNvSpPr>
            <a:spLocks noGrp="1"/>
          </p:cNvSpPr>
          <p:nvPr>
            <p:ph type="sldNum" sz="quarter" idx="10"/>
          </p:nvPr>
        </p:nvSpPr>
        <p:spPr>
          <a:noFill/>
        </p:spPr>
        <p:txBody>
          <a:bodyPr/>
          <a:lstStyle/>
          <a:p>
            <a:fld id="{EDB02B0C-3F8C-4B84-9D57-E540115EEF01}" type="slidenum">
              <a:rPr lang="en-US" smtClean="0"/>
              <a:pPr/>
              <a:t>24</a:t>
            </a:fld>
            <a:endParaRPr lang="en-US"/>
          </a:p>
        </p:txBody>
      </p:sp>
      <p:sp>
        <p:nvSpPr>
          <p:cNvPr id="109570" name="Footer Placeholder 12"/>
          <p:cNvSpPr>
            <a:spLocks noGrp="1"/>
          </p:cNvSpPr>
          <p:nvPr>
            <p:ph type="ftr" sz="quarter" idx="11"/>
          </p:nvPr>
        </p:nvSpPr>
        <p:spPr>
          <a:noFill/>
        </p:spPr>
        <p:txBody>
          <a:bodyPr/>
          <a:lstStyle/>
          <a:p>
            <a:r>
              <a:rPr lang="en-US"/>
              <a:t>NOT FOR CONSUMER USE.</a:t>
            </a:r>
          </a:p>
        </p:txBody>
      </p:sp>
      <p:sp>
        <p:nvSpPr>
          <p:cNvPr id="6" name="Slide Number Placeholder 1"/>
          <p:cNvSpPr txBox="1">
            <a:spLocks noGrp="1"/>
          </p:cNvSpPr>
          <p:nvPr/>
        </p:nvSpPr>
        <p:spPr bwMode="auto">
          <a:xfrm>
            <a:off x="436563" y="6156325"/>
            <a:ext cx="373062" cy="433388"/>
          </a:xfrm>
          <a:prstGeom prst="rect">
            <a:avLst/>
          </a:prstGeom>
          <a:noFill/>
          <a:ln>
            <a:miter lim="800000"/>
            <a:headEnd/>
            <a:tailEnd/>
          </a:ln>
        </p:spPr>
        <p:txBody>
          <a:bodyPr lIns="82030" tIns="41015" rIns="82030" bIns="41015" anchor="ctr"/>
          <a:lstStyle/>
          <a:p>
            <a:pPr defTabSz="820738">
              <a:defRPr/>
            </a:pPr>
            <a:fld id="{79835694-7D12-4C82-900E-69301AD6DD17}" type="slidenum">
              <a:rPr lang="en-US" sz="1000" b="1">
                <a:solidFill>
                  <a:srgbClr val="504C4C"/>
                </a:solidFill>
                <a:latin typeface="Arial Narrow" pitchFamily="34" charset="0"/>
                <a:cs typeface="+mn-cs"/>
              </a:rPr>
              <a:pPr defTabSz="820738">
                <a:defRPr/>
              </a:pPr>
              <a:t>24</a:t>
            </a:fld>
            <a:endParaRPr lang="en-US" sz="1000" b="1">
              <a:solidFill>
                <a:srgbClr val="504C4C"/>
              </a:solidFill>
              <a:latin typeface="Arial Narrow" pitchFamily="34" charset="0"/>
              <a:cs typeface="+mn-cs"/>
            </a:endParaRPr>
          </a:p>
        </p:txBody>
      </p:sp>
      <p:sp>
        <p:nvSpPr>
          <p:cNvPr id="7" name="Footer Placeholder 2"/>
          <p:cNvSpPr txBox="1">
            <a:spLocks noGrp="1"/>
          </p:cNvSpPr>
          <p:nvPr/>
        </p:nvSpPr>
        <p:spPr bwMode="auto">
          <a:xfrm>
            <a:off x="771525" y="6156325"/>
            <a:ext cx="3741738" cy="433388"/>
          </a:xfrm>
          <a:prstGeom prst="rect">
            <a:avLst/>
          </a:prstGeom>
          <a:noFill/>
          <a:ln>
            <a:miter lim="800000"/>
            <a:headEnd/>
            <a:tailEnd/>
          </a:ln>
        </p:spPr>
        <p:txBody>
          <a:bodyPr lIns="82030" tIns="41015" rIns="82030" bIns="41015" anchor="ctr"/>
          <a:lstStyle/>
          <a:p>
            <a:pPr defTabSz="820738">
              <a:defRPr/>
            </a:pPr>
            <a:r>
              <a:rPr lang="en-US" sz="900" b="1">
                <a:solidFill>
                  <a:srgbClr val="504C4C"/>
                </a:solidFill>
                <a:latin typeface="Arial Narrow" pitchFamily="34" charset="0"/>
                <a:cs typeface="+mn-cs"/>
              </a:rPr>
              <a:t>NOT FOR CONSUMER USE.</a:t>
            </a:r>
          </a:p>
        </p:txBody>
      </p:sp>
      <p:sp>
        <p:nvSpPr>
          <p:cNvPr id="109573" name="Rectangle 6"/>
          <p:cNvSpPr txBox="1">
            <a:spLocks noGrp="1" noChangeArrowheads="1"/>
          </p:cNvSpPr>
          <p:nvPr/>
        </p:nvSpPr>
        <p:spPr bwMode="gray">
          <a:xfrm>
            <a:off x="457200" y="6397625"/>
            <a:ext cx="365125" cy="231775"/>
          </a:xfrm>
          <a:prstGeom prst="rect">
            <a:avLst/>
          </a:prstGeom>
          <a:noFill/>
          <a:ln w="9525">
            <a:noFill/>
            <a:miter lim="800000"/>
            <a:headEnd/>
            <a:tailEnd/>
          </a:ln>
        </p:spPr>
        <p:txBody>
          <a:bodyPr lIns="0" tIns="0" rIns="0" bIns="0" anchor="ctr"/>
          <a:lstStyle/>
          <a:p>
            <a:pPr eaLnBrk="0" hangingPunct="0"/>
            <a:fld id="{49A2A1B8-95D4-4E7A-A26F-B6F87E41470D}" type="slidenum">
              <a:rPr lang="en-US" sz="1000">
                <a:solidFill>
                  <a:schemeClr val="bg1"/>
                </a:solidFill>
              </a:rPr>
              <a:pPr eaLnBrk="0" hangingPunct="0"/>
              <a:t>24</a:t>
            </a:fld>
            <a:endParaRPr lang="en-US" sz="1000">
              <a:solidFill>
                <a:schemeClr val="bg1"/>
              </a:solidFill>
            </a:endParaRPr>
          </a:p>
        </p:txBody>
      </p:sp>
      <p:graphicFrame>
        <p:nvGraphicFramePr>
          <p:cNvPr id="109598" name="Group 30"/>
          <p:cNvGraphicFramePr>
            <a:graphicFrameLocks noGrp="1"/>
          </p:cNvGraphicFramePr>
          <p:nvPr>
            <p:extLst>
              <p:ext uri="{D42A27DB-BD31-4B8C-83A1-F6EECF244321}">
                <p14:modId xmlns:p14="http://schemas.microsoft.com/office/powerpoint/2010/main" val="2939155093"/>
              </p:ext>
            </p:extLst>
          </p:nvPr>
        </p:nvGraphicFramePr>
        <p:xfrm>
          <a:off x="1676400" y="1447800"/>
          <a:ext cx="5410200" cy="4581717"/>
        </p:xfrm>
        <a:graphic>
          <a:graphicData uri="http://schemas.openxmlformats.org/drawingml/2006/table">
            <a:tbl>
              <a:tblPr/>
              <a:tblGrid>
                <a:gridCol w="2576513">
                  <a:extLst>
                    <a:ext uri="{9D8B030D-6E8A-4147-A177-3AD203B41FA5}">
                      <a16:colId xmlns:a16="http://schemas.microsoft.com/office/drawing/2014/main" val="20000"/>
                    </a:ext>
                  </a:extLst>
                </a:gridCol>
                <a:gridCol w="2833687">
                  <a:extLst>
                    <a:ext uri="{9D8B030D-6E8A-4147-A177-3AD203B41FA5}">
                      <a16:colId xmlns:a16="http://schemas.microsoft.com/office/drawing/2014/main" val="20001"/>
                    </a:ext>
                  </a:extLst>
                </a:gridCol>
              </a:tblGrid>
              <a:tr h="623888">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800" b="0" i="0" u="none" strike="noStrike" cap="none" normalizeH="0" baseline="0" dirty="0">
                          <a:ln>
                            <a:noFill/>
                          </a:ln>
                          <a:solidFill>
                            <a:schemeClr val="bg2"/>
                          </a:solidFill>
                          <a:effectLst/>
                          <a:latin typeface="Corbel" panose="020B0503020204020204" pitchFamily="34" charset="0"/>
                          <a:ea typeface="ヒラギノ角ゴ Pro W3"/>
                          <a:cs typeface="Arial" charset="0"/>
                        </a:rPr>
                        <a:t>FUNDING METHODS</a:t>
                      </a:r>
                    </a:p>
                  </a:txBody>
                  <a:tcPr marL="18288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800" b="0" i="0" u="none" strike="noStrike" cap="none" normalizeH="0" baseline="0" dirty="0">
                          <a:ln>
                            <a:noFill/>
                          </a:ln>
                          <a:solidFill>
                            <a:schemeClr val="bg2"/>
                          </a:solidFill>
                          <a:effectLst/>
                          <a:latin typeface="Corbel" panose="020B0503020204020204" pitchFamily="34" charset="0"/>
                          <a:ea typeface="ヒラギノ角ゴ Pro W3"/>
                          <a:cs typeface="Arial" charset="0"/>
                        </a:rPr>
                        <a:t>CONSIDERATIONS</a:t>
                      </a:r>
                    </a:p>
                  </a:txBody>
                  <a:tcPr marL="18288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595313">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800" b="1" i="0" u="none" strike="noStrike" cap="none" normalizeH="0" baseline="0" dirty="0">
                          <a:ln>
                            <a:noFill/>
                          </a:ln>
                          <a:solidFill>
                            <a:schemeClr val="bg2"/>
                          </a:solidFill>
                          <a:effectLst/>
                          <a:latin typeface="Corbel" panose="020B0503020204020204" pitchFamily="34" charset="0"/>
                          <a:ea typeface="ヒラギノ角ゴ Pro W3"/>
                          <a:cs typeface="Arial" charset="0"/>
                        </a:rPr>
                        <a:t>Cash</a:t>
                      </a:r>
                    </a:p>
                  </a:txBody>
                  <a:tcPr marL="18288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231775" marR="0" lvl="0" indent="-231775" algn="l" defTabSz="911225" rtl="0" eaLnBrk="1" fontAlgn="base" latinLnBrk="0" hangingPunct="1">
                        <a:lnSpc>
                          <a:spcPct val="100000"/>
                        </a:lnSpc>
                        <a:spcBef>
                          <a:spcPct val="20000"/>
                        </a:spcBef>
                        <a:spcAft>
                          <a:spcPct val="0"/>
                        </a:spcAft>
                        <a:buClr>
                          <a:schemeClr val="accent1"/>
                        </a:buClr>
                        <a:buSzTx/>
                        <a:buFont typeface="Arial" charset="0"/>
                        <a:buChar char="•"/>
                        <a:tabLst/>
                      </a:pPr>
                      <a:r>
                        <a:rPr kumimoji="0" lang="en-US" sz="1800" b="1" i="0" u="none" strike="noStrike" cap="none" normalizeH="0" baseline="0" dirty="0">
                          <a:ln>
                            <a:noFill/>
                          </a:ln>
                          <a:solidFill>
                            <a:schemeClr val="bg2"/>
                          </a:solidFill>
                          <a:effectLst/>
                          <a:latin typeface="Corbel" panose="020B0503020204020204" pitchFamily="34" charset="0"/>
                          <a:ea typeface="ヒラギノ角ゴ Pro W3"/>
                          <a:cs typeface="Arial" charset="0"/>
                        </a:rPr>
                        <a:t>Liquidity</a:t>
                      </a:r>
                    </a:p>
                  </a:txBody>
                  <a:tcPr marL="18288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023938">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800" b="1" i="0" u="none" strike="noStrike" cap="none" normalizeH="0" baseline="0">
                          <a:ln>
                            <a:noFill/>
                          </a:ln>
                          <a:solidFill>
                            <a:schemeClr val="bg2"/>
                          </a:solidFill>
                          <a:effectLst/>
                          <a:latin typeface="Corbel" panose="020B0503020204020204" pitchFamily="34" charset="0"/>
                          <a:ea typeface="ヒラギノ角ゴ Pro W3"/>
                          <a:cs typeface="Arial" charset="0"/>
                        </a:rPr>
                        <a:t>Loan</a:t>
                      </a:r>
                    </a:p>
                  </a:txBody>
                  <a:tcPr marL="18288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233363" marR="0" lvl="0" indent="-233363" algn="l" defTabSz="911225" rtl="0" eaLnBrk="1" fontAlgn="base" latinLnBrk="0" hangingPunct="1">
                        <a:lnSpc>
                          <a:spcPct val="100000"/>
                        </a:lnSpc>
                        <a:spcBef>
                          <a:spcPct val="20000"/>
                        </a:spcBef>
                        <a:spcAft>
                          <a:spcPct val="0"/>
                        </a:spcAft>
                        <a:buClr>
                          <a:schemeClr val="accent1"/>
                        </a:buClr>
                        <a:buSzTx/>
                        <a:buFont typeface="Arial" charset="0"/>
                        <a:buChar char="•"/>
                        <a:tabLst/>
                      </a:pPr>
                      <a:r>
                        <a:rPr kumimoji="0" lang="en-US" sz="1800" b="1" i="0" u="none" strike="noStrike" cap="none" normalizeH="0" baseline="0" dirty="0">
                          <a:ln>
                            <a:noFill/>
                          </a:ln>
                          <a:solidFill>
                            <a:schemeClr val="bg2"/>
                          </a:solidFill>
                          <a:effectLst/>
                          <a:latin typeface="Corbel" panose="020B0503020204020204" pitchFamily="34" charset="0"/>
                          <a:ea typeface="ヒラギノ角ゴ Pro W3"/>
                          <a:cs typeface="Arial" charset="0"/>
                        </a:rPr>
                        <a:t>Credit after death</a:t>
                      </a:r>
                    </a:p>
                    <a:p>
                      <a:pPr marL="233363" marR="0" lvl="0" indent="-233363" algn="l" defTabSz="911225" rtl="0" eaLnBrk="1" fontAlgn="base" latinLnBrk="0" hangingPunct="1">
                        <a:lnSpc>
                          <a:spcPct val="100000"/>
                        </a:lnSpc>
                        <a:spcBef>
                          <a:spcPct val="20000"/>
                        </a:spcBef>
                        <a:spcAft>
                          <a:spcPct val="0"/>
                        </a:spcAft>
                        <a:buClr>
                          <a:schemeClr val="accent1"/>
                        </a:buClr>
                        <a:buSzTx/>
                        <a:buFont typeface="Arial" charset="0"/>
                        <a:buChar char="•"/>
                        <a:tabLst/>
                      </a:pPr>
                      <a:r>
                        <a:rPr kumimoji="0" lang="en-US" sz="1800" b="1" i="0" u="none" strike="noStrike" cap="none" normalizeH="0" baseline="0" dirty="0">
                          <a:ln>
                            <a:noFill/>
                          </a:ln>
                          <a:solidFill>
                            <a:schemeClr val="bg2"/>
                          </a:solidFill>
                          <a:effectLst/>
                          <a:latin typeface="Corbel" panose="020B0503020204020204" pitchFamily="34" charset="0"/>
                          <a:ea typeface="ヒラギノ角ゴ Pro W3"/>
                          <a:cs typeface="Arial" charset="0"/>
                        </a:rPr>
                        <a:t>Interest expense</a:t>
                      </a:r>
                    </a:p>
                    <a:p>
                      <a:pPr marL="233363" marR="0" lvl="0" indent="-233363" algn="l" defTabSz="911225" rtl="0" eaLnBrk="1" fontAlgn="base" latinLnBrk="0" hangingPunct="1">
                        <a:lnSpc>
                          <a:spcPct val="100000"/>
                        </a:lnSpc>
                        <a:spcBef>
                          <a:spcPct val="20000"/>
                        </a:spcBef>
                        <a:spcAft>
                          <a:spcPct val="0"/>
                        </a:spcAft>
                        <a:buClr>
                          <a:schemeClr val="accent1"/>
                        </a:buClr>
                        <a:buSzTx/>
                        <a:buFont typeface="Arial" charset="0"/>
                        <a:buChar char="•"/>
                        <a:tabLst/>
                      </a:pPr>
                      <a:r>
                        <a:rPr kumimoji="0" lang="en-US" sz="1800" b="1" i="0" u="none" strike="noStrike" cap="none" normalizeH="0" baseline="0" dirty="0">
                          <a:ln>
                            <a:noFill/>
                          </a:ln>
                          <a:solidFill>
                            <a:schemeClr val="bg2"/>
                          </a:solidFill>
                          <a:effectLst/>
                          <a:latin typeface="Corbel" panose="020B0503020204020204" pitchFamily="34" charset="0"/>
                          <a:ea typeface="ヒラギノ角ゴ Pro W3"/>
                          <a:cs typeface="Arial" charset="0"/>
                        </a:rPr>
                        <a:t>Cash flow</a:t>
                      </a:r>
                    </a:p>
                  </a:txBody>
                  <a:tcPr marL="18288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781050">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800" b="1" i="0" u="none" strike="noStrike" cap="none" normalizeH="0" baseline="0">
                          <a:ln>
                            <a:noFill/>
                          </a:ln>
                          <a:solidFill>
                            <a:schemeClr val="bg2"/>
                          </a:solidFill>
                          <a:effectLst/>
                          <a:latin typeface="Corbel" panose="020B0503020204020204" pitchFamily="34" charset="0"/>
                          <a:ea typeface="ヒラギノ角ゴ Pro W3"/>
                          <a:cs typeface="Arial" charset="0"/>
                        </a:rPr>
                        <a:t>Installment Sale</a:t>
                      </a:r>
                    </a:p>
                  </a:txBody>
                  <a:tcPr marL="18288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233363" marR="0" lvl="0" indent="-233363" algn="l" defTabSz="911225" rtl="0" eaLnBrk="1" fontAlgn="base" latinLnBrk="0" hangingPunct="1">
                        <a:lnSpc>
                          <a:spcPct val="100000"/>
                        </a:lnSpc>
                        <a:spcBef>
                          <a:spcPct val="20000"/>
                        </a:spcBef>
                        <a:spcAft>
                          <a:spcPct val="0"/>
                        </a:spcAft>
                        <a:buClr>
                          <a:schemeClr val="accent1"/>
                        </a:buClr>
                        <a:buSzTx/>
                        <a:buFont typeface="Arial" charset="0"/>
                        <a:buChar char="•"/>
                        <a:tabLst/>
                      </a:pPr>
                      <a:r>
                        <a:rPr kumimoji="0" lang="en-US" sz="1800" b="1" i="0" u="none" strike="noStrike" cap="none" normalizeH="0" baseline="0" dirty="0">
                          <a:ln>
                            <a:noFill/>
                          </a:ln>
                          <a:solidFill>
                            <a:schemeClr val="bg2"/>
                          </a:solidFill>
                          <a:effectLst/>
                          <a:latin typeface="Corbel" panose="020B0503020204020204" pitchFamily="34" charset="0"/>
                          <a:ea typeface="ヒラギノ角ゴ Pro W3"/>
                          <a:cs typeface="Arial" charset="0"/>
                        </a:rPr>
                        <a:t>Default risk</a:t>
                      </a:r>
                    </a:p>
                    <a:p>
                      <a:pPr marL="233363" marR="0" lvl="0" indent="-233363" algn="l" defTabSz="911225" rtl="0" eaLnBrk="1" fontAlgn="base" latinLnBrk="0" hangingPunct="1">
                        <a:lnSpc>
                          <a:spcPct val="100000"/>
                        </a:lnSpc>
                        <a:spcBef>
                          <a:spcPct val="20000"/>
                        </a:spcBef>
                        <a:spcAft>
                          <a:spcPct val="0"/>
                        </a:spcAft>
                        <a:buClr>
                          <a:schemeClr val="accent1"/>
                        </a:buClr>
                        <a:buSzTx/>
                        <a:buFont typeface="Arial" charset="0"/>
                        <a:buChar char="•"/>
                        <a:tabLst/>
                      </a:pPr>
                      <a:r>
                        <a:rPr kumimoji="0" lang="en-US" sz="1800" b="1" i="0" u="none" strike="noStrike" cap="none" normalizeH="0" baseline="0" dirty="0">
                          <a:ln>
                            <a:noFill/>
                          </a:ln>
                          <a:solidFill>
                            <a:schemeClr val="bg2"/>
                          </a:solidFill>
                          <a:effectLst/>
                          <a:latin typeface="Corbel" panose="020B0503020204020204" pitchFamily="34" charset="0"/>
                          <a:ea typeface="ヒラギノ角ゴ Pro W3"/>
                          <a:cs typeface="Arial" charset="0"/>
                        </a:rPr>
                        <a:t>Cash flow</a:t>
                      </a:r>
                    </a:p>
                  </a:txBody>
                  <a:tcPr marL="18288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777875">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800" b="1" i="0" u="none" strike="noStrike" cap="none" normalizeH="0" baseline="0">
                          <a:ln>
                            <a:noFill/>
                          </a:ln>
                          <a:solidFill>
                            <a:schemeClr val="bg2"/>
                          </a:solidFill>
                          <a:effectLst/>
                          <a:latin typeface="Corbel" panose="020B0503020204020204" pitchFamily="34" charset="0"/>
                          <a:ea typeface="ヒラギノ角ゴ Pro W3"/>
                          <a:cs typeface="Arial" charset="0"/>
                        </a:rPr>
                        <a:t>Sinking Fund</a:t>
                      </a:r>
                    </a:p>
                  </a:txBody>
                  <a:tcPr marL="18288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231775" marR="0" lvl="0" indent="-231775" algn="l" defTabSz="911225" rtl="0" eaLnBrk="1" fontAlgn="base" latinLnBrk="0" hangingPunct="1">
                        <a:lnSpc>
                          <a:spcPct val="100000"/>
                        </a:lnSpc>
                        <a:spcBef>
                          <a:spcPct val="20000"/>
                        </a:spcBef>
                        <a:spcAft>
                          <a:spcPct val="0"/>
                        </a:spcAft>
                        <a:buClr>
                          <a:schemeClr val="accent1"/>
                        </a:buClr>
                        <a:buSzTx/>
                        <a:buFont typeface="Arial" charset="0"/>
                        <a:buChar char="•"/>
                        <a:tabLst/>
                      </a:pPr>
                      <a:r>
                        <a:rPr kumimoji="0" lang="en-US" sz="1800" b="1" i="0" u="none" strike="noStrike" cap="none" normalizeH="0" baseline="0" dirty="0">
                          <a:ln>
                            <a:noFill/>
                          </a:ln>
                          <a:solidFill>
                            <a:schemeClr val="bg2"/>
                          </a:solidFill>
                          <a:effectLst/>
                          <a:latin typeface="Corbel" panose="020B0503020204020204" pitchFamily="34" charset="0"/>
                          <a:ea typeface="ヒラギノ角ゴ Pro W3"/>
                          <a:cs typeface="Arial" charset="0"/>
                        </a:rPr>
                        <a:t>Mortality risk</a:t>
                      </a:r>
                    </a:p>
                    <a:p>
                      <a:pPr marL="231775" marR="0" lvl="0" indent="-231775" algn="l" defTabSz="911225" rtl="0" eaLnBrk="1" fontAlgn="base" latinLnBrk="0" hangingPunct="1">
                        <a:lnSpc>
                          <a:spcPct val="100000"/>
                        </a:lnSpc>
                        <a:spcBef>
                          <a:spcPct val="20000"/>
                        </a:spcBef>
                        <a:spcAft>
                          <a:spcPct val="0"/>
                        </a:spcAft>
                        <a:buClr>
                          <a:schemeClr val="accent1"/>
                        </a:buClr>
                        <a:buSzTx/>
                        <a:buFont typeface="Arial" charset="0"/>
                        <a:buChar char="•"/>
                        <a:tabLst/>
                      </a:pPr>
                      <a:r>
                        <a:rPr kumimoji="0" lang="en-US" sz="1800" b="1" i="0" u="none" strike="noStrike" cap="none" normalizeH="0" baseline="0" dirty="0">
                          <a:ln>
                            <a:noFill/>
                          </a:ln>
                          <a:solidFill>
                            <a:schemeClr val="bg2"/>
                          </a:solidFill>
                          <a:effectLst/>
                          <a:latin typeface="Corbel" panose="020B0503020204020204" pitchFamily="34" charset="0"/>
                          <a:ea typeface="ヒラギノ角ゴ Pro W3"/>
                          <a:cs typeface="Arial" charset="0"/>
                        </a:rPr>
                        <a:t>Performance risk</a:t>
                      </a:r>
                    </a:p>
                  </a:txBody>
                  <a:tcPr marL="18288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779463">
                <a:tc>
                  <a:txBody>
                    <a:bodyPr/>
                    <a:lstStyle/>
                    <a:p>
                      <a:pPr marL="0" marR="0" lvl="0" indent="0" algn="l" defTabSz="911225" rtl="0" eaLnBrk="1" fontAlgn="base" latinLnBrk="0" hangingPunct="1">
                        <a:lnSpc>
                          <a:spcPct val="100000"/>
                        </a:lnSpc>
                        <a:spcBef>
                          <a:spcPct val="20000"/>
                        </a:spcBef>
                        <a:spcAft>
                          <a:spcPct val="0"/>
                        </a:spcAft>
                        <a:buClrTx/>
                        <a:buSzTx/>
                        <a:buFont typeface="Arial" charset="0"/>
                        <a:buNone/>
                        <a:tabLst/>
                      </a:pPr>
                      <a:r>
                        <a:rPr kumimoji="0" lang="en-US" sz="1800" b="1" i="0" u="none" strike="noStrike" cap="none" normalizeH="0" baseline="0">
                          <a:ln>
                            <a:noFill/>
                          </a:ln>
                          <a:solidFill>
                            <a:schemeClr val="bg2"/>
                          </a:solidFill>
                          <a:effectLst/>
                          <a:latin typeface="Corbel" panose="020B0503020204020204" pitchFamily="34" charset="0"/>
                          <a:ea typeface="ヒラギノ角ゴ Pro W3"/>
                          <a:cs typeface="Arial" charset="0"/>
                        </a:rPr>
                        <a:t>Life Insurance</a:t>
                      </a:r>
                    </a:p>
                  </a:txBody>
                  <a:tcPr marL="18288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231775" marR="0" lvl="0" indent="-231775" algn="l" defTabSz="911225" rtl="0" eaLnBrk="1" fontAlgn="base" latinLnBrk="0" hangingPunct="1">
                        <a:lnSpc>
                          <a:spcPct val="100000"/>
                        </a:lnSpc>
                        <a:spcBef>
                          <a:spcPct val="20000"/>
                        </a:spcBef>
                        <a:spcAft>
                          <a:spcPct val="0"/>
                        </a:spcAft>
                        <a:buClr>
                          <a:schemeClr val="accent1"/>
                        </a:buClr>
                        <a:buSzTx/>
                        <a:buFont typeface="Arial" charset="0"/>
                        <a:buChar char="•"/>
                        <a:tabLst/>
                      </a:pPr>
                      <a:r>
                        <a:rPr kumimoji="0" lang="en-US" sz="1800" b="1" i="0" u="none" strike="noStrike" cap="none" normalizeH="0" baseline="0" dirty="0">
                          <a:ln>
                            <a:noFill/>
                          </a:ln>
                          <a:solidFill>
                            <a:schemeClr val="bg2"/>
                          </a:solidFill>
                          <a:effectLst/>
                          <a:latin typeface="Corbel" panose="020B0503020204020204" pitchFamily="34" charset="0"/>
                          <a:ea typeface="ヒラギノ角ゴ Pro W3"/>
                          <a:cs typeface="Arial" charset="0"/>
                        </a:rPr>
                        <a:t>Premium affordability</a:t>
                      </a:r>
                    </a:p>
                    <a:p>
                      <a:pPr marL="231775" marR="0" lvl="0" indent="-231775" algn="l" defTabSz="911225" rtl="0" eaLnBrk="1" fontAlgn="base" latinLnBrk="0" hangingPunct="1">
                        <a:lnSpc>
                          <a:spcPct val="100000"/>
                        </a:lnSpc>
                        <a:spcBef>
                          <a:spcPct val="20000"/>
                        </a:spcBef>
                        <a:spcAft>
                          <a:spcPct val="0"/>
                        </a:spcAft>
                        <a:buClr>
                          <a:schemeClr val="accent1"/>
                        </a:buClr>
                        <a:buSzTx/>
                        <a:buFont typeface="Arial" charset="0"/>
                        <a:buChar char="•"/>
                        <a:tabLst/>
                      </a:pPr>
                      <a:r>
                        <a:rPr kumimoji="0" lang="en-US" sz="1800" b="1" i="0" u="none" strike="noStrike" cap="none" normalizeH="0" baseline="0" dirty="0">
                          <a:ln>
                            <a:noFill/>
                          </a:ln>
                          <a:solidFill>
                            <a:schemeClr val="bg2"/>
                          </a:solidFill>
                          <a:effectLst/>
                          <a:latin typeface="Corbel" panose="020B0503020204020204" pitchFamily="34" charset="0"/>
                          <a:ea typeface="ヒラギノ角ゴ Pro W3"/>
                          <a:cs typeface="Arial" charset="0"/>
                        </a:rPr>
                        <a:t>Section 162 Bonus?</a:t>
                      </a:r>
                    </a:p>
                  </a:txBody>
                  <a:tcPr marL="18288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
        <p:nvSpPr>
          <p:cNvPr id="10" name="TextBox 9"/>
          <p:cNvSpPr txBox="1"/>
          <p:nvPr/>
        </p:nvSpPr>
        <p:spPr>
          <a:xfrm>
            <a:off x="459509" y="381000"/>
            <a:ext cx="1542410" cy="584775"/>
          </a:xfrm>
          <a:prstGeom prst="rect">
            <a:avLst/>
          </a:prstGeom>
          <a:noFill/>
        </p:spPr>
        <p:txBody>
          <a:bodyPr wrap="none" rtlCol="0">
            <a:spAutoFit/>
          </a:bodyPr>
          <a:lstStyle/>
          <a:p>
            <a:pPr algn="ctr"/>
            <a:r>
              <a:rPr lang="en-US" sz="3200" dirty="0">
                <a:latin typeface="Corbel" panose="020B0503020204020204" pitchFamily="34" charset="0"/>
              </a:rPr>
              <a:t>Options</a:t>
            </a:r>
            <a:endParaRPr lang="en-US" sz="3200" dirty="0">
              <a:solidFill>
                <a:schemeClr val="accent1"/>
              </a:solidFill>
              <a:latin typeface="Corbel" panose="020B0503020204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lowchart: Process 63"/>
          <p:cNvSpPr/>
          <p:nvPr/>
        </p:nvSpPr>
        <p:spPr>
          <a:xfrm>
            <a:off x="0" y="1371600"/>
            <a:ext cx="4648200" cy="3834556"/>
          </a:xfrm>
          <a:prstGeom prst="flowChartProcess">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p:cNvSpPr>
            <a:spLocks noGrp="1"/>
          </p:cNvSpPr>
          <p:nvPr>
            <p:ph type="sldNum" sz="quarter" idx="10"/>
          </p:nvPr>
        </p:nvSpPr>
        <p:spPr>
          <a:xfrm>
            <a:off x="402432" y="6292913"/>
            <a:ext cx="373062" cy="567221"/>
          </a:xfrm>
        </p:spPr>
        <p:txBody>
          <a:bodyPr/>
          <a:lstStyle/>
          <a:p>
            <a:pPr>
              <a:defRPr/>
            </a:pPr>
            <a:fld id="{E868FB48-1BFE-4978-A838-6701EEE66C10}" type="slidenum">
              <a:rPr lang="en-US" smtClean="0"/>
              <a:pPr>
                <a:defRPr/>
              </a:pPr>
              <a:t>25</a:t>
            </a:fld>
            <a:endParaRPr lang="en-US" dirty="0"/>
          </a:p>
        </p:txBody>
      </p:sp>
      <p:sp>
        <p:nvSpPr>
          <p:cNvPr id="3" name="Footer Placeholder 2"/>
          <p:cNvSpPr>
            <a:spLocks noGrp="1"/>
          </p:cNvSpPr>
          <p:nvPr>
            <p:ph type="ftr" sz="quarter" idx="11"/>
          </p:nvPr>
        </p:nvSpPr>
        <p:spPr>
          <a:xfrm>
            <a:off x="7273131" y="6334777"/>
            <a:ext cx="1870869" cy="433388"/>
          </a:xfrm>
        </p:spPr>
        <p:txBody>
          <a:bodyPr/>
          <a:lstStyle/>
          <a:p>
            <a:pPr>
              <a:defRPr/>
            </a:pPr>
            <a:r>
              <a:rPr lang="en-US"/>
              <a:t>NOT FOR CONSUMER USE.</a:t>
            </a:r>
          </a:p>
        </p:txBody>
      </p:sp>
      <p:sp>
        <p:nvSpPr>
          <p:cNvPr id="4" name="AutoShape 28"/>
          <p:cNvSpPr>
            <a:spLocks noChangeArrowheads="1"/>
          </p:cNvSpPr>
          <p:nvPr/>
        </p:nvSpPr>
        <p:spPr bwMode="gray">
          <a:xfrm>
            <a:off x="3733799" y="3260243"/>
            <a:ext cx="1143000" cy="914400"/>
          </a:xfrm>
          <a:prstGeom prst="roundRect">
            <a:avLst>
              <a:gd name="adj" fmla="val 16667"/>
            </a:avLst>
          </a:prstGeom>
          <a:solidFill>
            <a:srgbClr val="009900"/>
          </a:solidFill>
          <a:ln w="28575" algn="ctr">
            <a:solidFill>
              <a:schemeClr val="bg1"/>
            </a:solidFill>
            <a:round/>
            <a:headEnd/>
            <a:tailEnd/>
          </a:ln>
          <a:effectLst/>
        </p:spPr>
        <p:txBody>
          <a:bodyPr wrap="none" lIns="0" tIns="0" rIns="0" bIns="0" anchor="ctr"/>
          <a:lstStyle/>
          <a:p>
            <a:pPr marL="230188" indent="-230188" algn="ctr">
              <a:lnSpc>
                <a:spcPct val="95000"/>
              </a:lnSpc>
              <a:spcBef>
                <a:spcPct val="25000"/>
              </a:spcBef>
              <a:buFont typeface="Times" pitchFamily="18" charset="0"/>
              <a:buNone/>
              <a:defRPr/>
            </a:pPr>
            <a:r>
              <a:rPr lang="en-US" sz="1600" dirty="0">
                <a:solidFill>
                  <a:schemeClr val="bg1"/>
                </a:solidFill>
                <a:effectLst>
                  <a:outerShdw blurRad="38100" dist="38100" dir="2700000" algn="tl">
                    <a:srgbClr val="000000"/>
                  </a:outerShdw>
                </a:effectLst>
                <a:ea typeface="ＭＳ Ｐゴシック" pitchFamily="-128" charset="-128"/>
                <a:cs typeface="+mn-cs"/>
              </a:rPr>
              <a:t>Maria</a:t>
            </a:r>
          </a:p>
          <a:p>
            <a:pPr marL="230188" indent="-230188" algn="ctr">
              <a:lnSpc>
                <a:spcPct val="95000"/>
              </a:lnSpc>
              <a:spcBef>
                <a:spcPct val="25000"/>
              </a:spcBef>
              <a:buFont typeface="Times" pitchFamily="18" charset="0"/>
              <a:buNone/>
              <a:defRPr/>
            </a:pPr>
            <a:r>
              <a:rPr lang="en-US" sz="1600" dirty="0">
                <a:solidFill>
                  <a:schemeClr val="bg1"/>
                </a:solidFill>
                <a:effectLst>
                  <a:outerShdw blurRad="38100" dist="38100" dir="2700000" algn="tl">
                    <a:srgbClr val="000000"/>
                  </a:outerShdw>
                </a:effectLst>
                <a:ea typeface="ＭＳ Ｐゴシック" pitchFamily="-128" charset="-128"/>
                <a:cs typeface="+mn-cs"/>
              </a:rPr>
              <a:t>One-Way</a:t>
            </a:r>
          </a:p>
          <a:p>
            <a:pPr marL="230188" indent="-230188" algn="ctr">
              <a:lnSpc>
                <a:spcPct val="95000"/>
              </a:lnSpc>
              <a:spcBef>
                <a:spcPct val="25000"/>
              </a:spcBef>
              <a:buFont typeface="Times" pitchFamily="18" charset="0"/>
              <a:buNone/>
              <a:defRPr/>
            </a:pPr>
            <a:r>
              <a:rPr lang="en-US" sz="1600" dirty="0">
                <a:solidFill>
                  <a:schemeClr val="bg1"/>
                </a:solidFill>
                <a:effectLst>
                  <a:outerShdw blurRad="38100" dist="38100" dir="2700000" algn="tl">
                    <a:srgbClr val="000000"/>
                  </a:outerShdw>
                </a:effectLst>
                <a:ea typeface="ＭＳ Ｐゴシック" pitchFamily="-128" charset="-128"/>
                <a:cs typeface="+mn-cs"/>
              </a:rPr>
              <a:t>Buy Sell</a:t>
            </a:r>
          </a:p>
        </p:txBody>
      </p:sp>
      <p:sp>
        <p:nvSpPr>
          <p:cNvPr id="5" name="Rectangle 35"/>
          <p:cNvSpPr>
            <a:spLocks noChangeArrowheads="1"/>
          </p:cNvSpPr>
          <p:nvPr/>
        </p:nvSpPr>
        <p:spPr bwMode="gray">
          <a:xfrm>
            <a:off x="443490" y="1600200"/>
            <a:ext cx="1422616" cy="987622"/>
          </a:xfrm>
          <a:prstGeom prst="rect">
            <a:avLst/>
          </a:prstGeom>
          <a:solidFill>
            <a:srgbClr val="3366FF"/>
          </a:solidFill>
          <a:ln w="12700" algn="ctr">
            <a:solidFill>
              <a:schemeClr val="bg1"/>
            </a:solidFill>
            <a:miter lim="800000"/>
            <a:headEnd/>
            <a:tailEnd/>
          </a:ln>
          <a:effectLst/>
        </p:spPr>
        <p:txBody>
          <a:bodyPr lIns="0" tIns="0" rIns="0" bIns="0" anchor="ctr"/>
          <a:lstStyle/>
          <a:p>
            <a:pPr algn="ctr">
              <a:lnSpc>
                <a:spcPct val="95000"/>
              </a:lnSpc>
              <a:spcBef>
                <a:spcPct val="25000"/>
              </a:spcBef>
              <a:buFont typeface="Times" pitchFamily="18" charset="0"/>
              <a:buNone/>
              <a:defRPr/>
            </a:pPr>
            <a:r>
              <a:rPr lang="en-US" sz="1600" dirty="0">
                <a:solidFill>
                  <a:schemeClr val="bg1"/>
                </a:solidFill>
                <a:effectLst>
                  <a:outerShdw blurRad="38100" dist="38100" dir="2700000" algn="tl">
                    <a:srgbClr val="000000"/>
                  </a:outerShdw>
                </a:effectLst>
                <a:ea typeface="ＭＳ Ｐゴシック" pitchFamily="-128" charset="-128"/>
                <a:cs typeface="+mn-cs"/>
              </a:rPr>
              <a:t>Carl</a:t>
            </a:r>
          </a:p>
        </p:txBody>
      </p:sp>
      <p:sp>
        <p:nvSpPr>
          <p:cNvPr id="6" name="TextBox 5"/>
          <p:cNvSpPr txBox="1"/>
          <p:nvPr/>
        </p:nvSpPr>
        <p:spPr>
          <a:xfrm>
            <a:off x="510938" y="2641632"/>
            <a:ext cx="1392237" cy="307777"/>
          </a:xfrm>
          <a:prstGeom prst="rect">
            <a:avLst/>
          </a:prstGeom>
          <a:noFill/>
        </p:spPr>
        <p:txBody>
          <a:bodyPr wrap="square" rtlCol="0">
            <a:spAutoFit/>
          </a:bodyPr>
          <a:lstStyle/>
          <a:p>
            <a:r>
              <a:rPr lang="en-US" sz="1400" dirty="0">
                <a:latin typeface="Corbel" panose="020B0503020204020204" pitchFamily="34" charset="0"/>
              </a:rPr>
              <a:t>Business Owner</a:t>
            </a:r>
          </a:p>
        </p:txBody>
      </p:sp>
      <p:sp>
        <p:nvSpPr>
          <p:cNvPr id="7" name="TextBox 6"/>
          <p:cNvSpPr txBox="1"/>
          <p:nvPr/>
        </p:nvSpPr>
        <p:spPr>
          <a:xfrm>
            <a:off x="3733799" y="4106365"/>
            <a:ext cx="1392237" cy="523220"/>
          </a:xfrm>
          <a:prstGeom prst="rect">
            <a:avLst/>
          </a:prstGeom>
          <a:noFill/>
        </p:spPr>
        <p:txBody>
          <a:bodyPr wrap="square" rtlCol="0">
            <a:spAutoFit/>
          </a:bodyPr>
          <a:lstStyle/>
          <a:p>
            <a:r>
              <a:rPr lang="en-US" sz="1400" dirty="0">
                <a:latin typeface="Corbel" panose="020B0503020204020204" pitchFamily="34" charset="0"/>
              </a:rPr>
              <a:t>Key Employee Owns Policy</a:t>
            </a:r>
          </a:p>
        </p:txBody>
      </p:sp>
      <p:sp>
        <p:nvSpPr>
          <p:cNvPr id="10" name="Flowchart: Process 9"/>
          <p:cNvSpPr/>
          <p:nvPr/>
        </p:nvSpPr>
        <p:spPr>
          <a:xfrm>
            <a:off x="775494" y="3810000"/>
            <a:ext cx="215106" cy="510606"/>
          </a:xfrm>
          <a:prstGeom prst="flowChartProcess">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grpSp>
        <p:nvGrpSpPr>
          <p:cNvPr id="15" name="Group 14"/>
          <p:cNvGrpSpPr/>
          <p:nvPr/>
        </p:nvGrpSpPr>
        <p:grpSpPr>
          <a:xfrm>
            <a:off x="588963" y="3373001"/>
            <a:ext cx="997527" cy="947605"/>
            <a:chOff x="588963" y="3657600"/>
            <a:chExt cx="595095" cy="663006"/>
          </a:xfrm>
        </p:grpSpPr>
        <p:sp>
          <p:nvSpPr>
            <p:cNvPr id="9" name="Flowchart: Process 8"/>
            <p:cNvSpPr/>
            <p:nvPr/>
          </p:nvSpPr>
          <p:spPr>
            <a:xfrm>
              <a:off x="588963" y="3657600"/>
              <a:ext cx="186531" cy="663006"/>
            </a:xfrm>
            <a:prstGeom prst="flowChartProcess">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11" name="Flowchart: Process 10"/>
            <p:cNvSpPr/>
            <p:nvPr/>
          </p:nvSpPr>
          <p:spPr>
            <a:xfrm>
              <a:off x="997527" y="3657600"/>
              <a:ext cx="186531" cy="663006"/>
            </a:xfrm>
            <a:prstGeom prst="flowChartProcess">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grpSp>
      <p:sp>
        <p:nvSpPr>
          <p:cNvPr id="12" name="Flowchart: Process 11"/>
          <p:cNvSpPr/>
          <p:nvPr/>
        </p:nvSpPr>
        <p:spPr>
          <a:xfrm>
            <a:off x="1178502" y="3810000"/>
            <a:ext cx="193458" cy="510606"/>
          </a:xfrm>
          <a:prstGeom prst="flowChartProcess">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13" name="TextBox 12"/>
          <p:cNvSpPr txBox="1"/>
          <p:nvPr/>
        </p:nvSpPr>
        <p:spPr>
          <a:xfrm>
            <a:off x="675841" y="4367737"/>
            <a:ext cx="1392237" cy="307777"/>
          </a:xfrm>
          <a:prstGeom prst="rect">
            <a:avLst/>
          </a:prstGeom>
          <a:noFill/>
        </p:spPr>
        <p:txBody>
          <a:bodyPr wrap="square" rtlCol="0">
            <a:spAutoFit/>
          </a:bodyPr>
          <a:lstStyle/>
          <a:p>
            <a:r>
              <a:rPr lang="en-US" sz="1400" dirty="0">
                <a:latin typeface="Corbel" panose="020B0503020204020204" pitchFamily="34" charset="0"/>
              </a:rPr>
              <a:t>Company</a:t>
            </a:r>
          </a:p>
        </p:txBody>
      </p:sp>
      <p:sp>
        <p:nvSpPr>
          <p:cNvPr id="14" name="TextBox 13"/>
          <p:cNvSpPr txBox="1"/>
          <p:nvPr/>
        </p:nvSpPr>
        <p:spPr>
          <a:xfrm>
            <a:off x="883047" y="3260243"/>
            <a:ext cx="782997" cy="577081"/>
          </a:xfrm>
          <a:prstGeom prst="rect">
            <a:avLst/>
          </a:prstGeom>
          <a:noFill/>
        </p:spPr>
        <p:txBody>
          <a:bodyPr wrap="square" rtlCol="0">
            <a:spAutoFit/>
          </a:bodyPr>
          <a:lstStyle/>
          <a:p>
            <a:r>
              <a:rPr lang="en-US" sz="1050" dirty="0">
                <a:latin typeface="Corbel" panose="020B0503020204020204" pitchFamily="34" charset="0"/>
              </a:rPr>
              <a:t>Chic Leather, Inc</a:t>
            </a:r>
          </a:p>
        </p:txBody>
      </p:sp>
      <p:sp>
        <p:nvSpPr>
          <p:cNvPr id="20" name="Line 32"/>
          <p:cNvSpPr>
            <a:spLocks noChangeShapeType="1"/>
          </p:cNvSpPr>
          <p:nvPr/>
        </p:nvSpPr>
        <p:spPr bwMode="gray">
          <a:xfrm>
            <a:off x="1866106" y="3810000"/>
            <a:ext cx="1552575" cy="17794"/>
          </a:xfrm>
          <a:prstGeom prst="line">
            <a:avLst/>
          </a:prstGeom>
          <a:noFill/>
          <a:ln w="50800">
            <a:solidFill>
              <a:schemeClr val="folHlink"/>
            </a:solidFill>
            <a:prstDash val="sysDash"/>
            <a:round/>
            <a:headEnd/>
            <a:tailEnd type="arrow" w="med" len="med"/>
          </a:ln>
        </p:spPr>
        <p:txBody>
          <a:bodyPr wrap="none" lIns="0" tIns="0" rIns="0" bIns="0" anchor="ctr"/>
          <a:lstStyle/>
          <a:p>
            <a:endParaRPr lang="en-US"/>
          </a:p>
        </p:txBody>
      </p:sp>
      <p:sp>
        <p:nvSpPr>
          <p:cNvPr id="22" name="Freeform 8"/>
          <p:cNvSpPr>
            <a:spLocks/>
          </p:cNvSpPr>
          <p:nvPr/>
        </p:nvSpPr>
        <p:spPr bwMode="gray">
          <a:xfrm rot="10800000" flipH="1">
            <a:off x="2378944" y="2182405"/>
            <a:ext cx="1875386" cy="984651"/>
          </a:xfrm>
          <a:custGeom>
            <a:avLst/>
            <a:gdLst>
              <a:gd name="T0" fmla="*/ 2148 w 1056"/>
              <a:gd name="T1" fmla="*/ 0 h 1152"/>
              <a:gd name="T2" fmla="*/ 2148 w 1056"/>
              <a:gd name="T3" fmla="*/ 2210 h 1152"/>
              <a:gd name="T4" fmla="*/ 0 w 1056"/>
              <a:gd name="T5" fmla="*/ 2210 h 1152"/>
              <a:gd name="T6" fmla="*/ 0 60000 65536"/>
              <a:gd name="T7" fmla="*/ 0 60000 65536"/>
              <a:gd name="T8" fmla="*/ 0 60000 65536"/>
              <a:gd name="T9" fmla="*/ 0 w 1056"/>
              <a:gd name="T10" fmla="*/ 0 h 1152"/>
              <a:gd name="T11" fmla="*/ 1056 w 1056"/>
              <a:gd name="T12" fmla="*/ 1152 h 1152"/>
            </a:gdLst>
            <a:ahLst/>
            <a:cxnLst>
              <a:cxn ang="T6">
                <a:pos x="T0" y="T1"/>
              </a:cxn>
              <a:cxn ang="T7">
                <a:pos x="T2" y="T3"/>
              </a:cxn>
              <a:cxn ang="T8">
                <a:pos x="T4" y="T5"/>
              </a:cxn>
            </a:cxnLst>
            <a:rect l="T9" t="T10" r="T11" b="T12"/>
            <a:pathLst>
              <a:path w="1056" h="1152">
                <a:moveTo>
                  <a:pt x="1056" y="0"/>
                </a:moveTo>
                <a:lnTo>
                  <a:pt x="1056" y="1152"/>
                </a:lnTo>
                <a:lnTo>
                  <a:pt x="0" y="1152"/>
                </a:lnTo>
              </a:path>
            </a:pathLst>
          </a:custGeom>
          <a:noFill/>
          <a:ln w="50800" cap="flat" cmpd="sng">
            <a:solidFill>
              <a:schemeClr val="folHlink"/>
            </a:solidFill>
            <a:prstDash val="sysDash"/>
            <a:round/>
            <a:headEnd type="none" w="med" len="med"/>
            <a:tailEnd type="arrow" w="med" len="med"/>
          </a:ln>
        </p:spPr>
        <p:txBody>
          <a:bodyPr wrap="none" lIns="0" tIns="0" rIns="0" bIns="0" anchor="ctr"/>
          <a:lstStyle/>
          <a:p>
            <a:endParaRPr lang="en-US"/>
          </a:p>
        </p:txBody>
      </p:sp>
      <p:sp>
        <p:nvSpPr>
          <p:cNvPr id="24" name="Line 32"/>
          <p:cNvSpPr>
            <a:spLocks noChangeShapeType="1"/>
          </p:cNvSpPr>
          <p:nvPr/>
        </p:nvSpPr>
        <p:spPr bwMode="gray">
          <a:xfrm flipH="1">
            <a:off x="1988127" y="4611638"/>
            <a:ext cx="1617662" cy="1158314"/>
          </a:xfrm>
          <a:prstGeom prst="line">
            <a:avLst/>
          </a:prstGeom>
          <a:noFill/>
          <a:ln w="50800">
            <a:solidFill>
              <a:schemeClr val="folHlink"/>
            </a:solidFill>
            <a:prstDash val="sysDash"/>
            <a:round/>
            <a:headEnd/>
            <a:tailEnd type="arrow" w="med" len="med"/>
          </a:ln>
        </p:spPr>
        <p:txBody>
          <a:bodyPr wrap="none" lIns="0" tIns="0" rIns="0" bIns="0" anchor="ctr"/>
          <a:lstStyle/>
          <a:p>
            <a:endParaRPr lang="en-US"/>
          </a:p>
        </p:txBody>
      </p:sp>
      <p:sp>
        <p:nvSpPr>
          <p:cNvPr id="25" name="TextBox 24"/>
          <p:cNvSpPr txBox="1"/>
          <p:nvPr/>
        </p:nvSpPr>
        <p:spPr>
          <a:xfrm>
            <a:off x="1835727" y="4722775"/>
            <a:ext cx="1463386" cy="461665"/>
          </a:xfrm>
          <a:prstGeom prst="rect">
            <a:avLst/>
          </a:prstGeom>
          <a:noFill/>
        </p:spPr>
        <p:txBody>
          <a:bodyPr wrap="square" rtlCol="0">
            <a:spAutoFit/>
          </a:bodyPr>
          <a:lstStyle/>
          <a:p>
            <a:r>
              <a:rPr lang="en-US" sz="1200" dirty="0">
                <a:latin typeface="Corbel" panose="020B0503020204020204" pitchFamily="34" charset="0"/>
              </a:rPr>
              <a:t>Pays Life Insurance Premium</a:t>
            </a:r>
          </a:p>
        </p:txBody>
      </p:sp>
      <p:sp>
        <p:nvSpPr>
          <p:cNvPr id="26" name="Freeform 8"/>
          <p:cNvSpPr>
            <a:spLocks/>
          </p:cNvSpPr>
          <p:nvPr/>
        </p:nvSpPr>
        <p:spPr bwMode="gray">
          <a:xfrm rot="16200000" flipH="1">
            <a:off x="2532838" y="4399381"/>
            <a:ext cx="1532550" cy="1910433"/>
          </a:xfrm>
          <a:custGeom>
            <a:avLst/>
            <a:gdLst>
              <a:gd name="T0" fmla="*/ 2148 w 1056"/>
              <a:gd name="T1" fmla="*/ 0 h 1152"/>
              <a:gd name="T2" fmla="*/ 2148 w 1056"/>
              <a:gd name="T3" fmla="*/ 2210 h 1152"/>
              <a:gd name="T4" fmla="*/ 0 w 1056"/>
              <a:gd name="T5" fmla="*/ 2210 h 1152"/>
              <a:gd name="T6" fmla="*/ 0 60000 65536"/>
              <a:gd name="T7" fmla="*/ 0 60000 65536"/>
              <a:gd name="T8" fmla="*/ 0 60000 65536"/>
              <a:gd name="T9" fmla="*/ 0 w 1056"/>
              <a:gd name="T10" fmla="*/ 0 h 1152"/>
              <a:gd name="T11" fmla="*/ 1056 w 1056"/>
              <a:gd name="T12" fmla="*/ 1152 h 1152"/>
            </a:gdLst>
            <a:ahLst/>
            <a:cxnLst>
              <a:cxn ang="T6">
                <a:pos x="T0" y="T1"/>
              </a:cxn>
              <a:cxn ang="T7">
                <a:pos x="T2" y="T3"/>
              </a:cxn>
              <a:cxn ang="T8">
                <a:pos x="T4" y="T5"/>
              </a:cxn>
            </a:cxnLst>
            <a:rect l="T9" t="T10" r="T11" b="T12"/>
            <a:pathLst>
              <a:path w="1056" h="1152">
                <a:moveTo>
                  <a:pt x="1056" y="0"/>
                </a:moveTo>
                <a:lnTo>
                  <a:pt x="1056" y="1152"/>
                </a:lnTo>
                <a:lnTo>
                  <a:pt x="0" y="1152"/>
                </a:lnTo>
              </a:path>
            </a:pathLst>
          </a:custGeom>
          <a:noFill/>
          <a:ln w="50800" cap="flat" cmpd="sng">
            <a:solidFill>
              <a:schemeClr val="folHlink"/>
            </a:solidFill>
            <a:prstDash val="solid"/>
            <a:round/>
            <a:headEnd type="none" w="med" len="med"/>
            <a:tailEnd type="arrow" w="med" len="med"/>
          </a:ln>
        </p:spPr>
        <p:txBody>
          <a:bodyPr wrap="none" lIns="0" tIns="0" rIns="0" bIns="0" anchor="ctr"/>
          <a:lstStyle/>
          <a:p>
            <a:endParaRPr lang="en-US"/>
          </a:p>
        </p:txBody>
      </p:sp>
      <p:sp>
        <p:nvSpPr>
          <p:cNvPr id="27" name="TextBox 26"/>
          <p:cNvSpPr txBox="1"/>
          <p:nvPr/>
        </p:nvSpPr>
        <p:spPr>
          <a:xfrm>
            <a:off x="4305299" y="5080624"/>
            <a:ext cx="1463386" cy="646331"/>
          </a:xfrm>
          <a:prstGeom prst="rect">
            <a:avLst/>
          </a:prstGeom>
          <a:noFill/>
        </p:spPr>
        <p:txBody>
          <a:bodyPr wrap="square" rtlCol="0">
            <a:spAutoFit/>
          </a:bodyPr>
          <a:lstStyle/>
          <a:p>
            <a:r>
              <a:rPr lang="en-US" sz="1200" dirty="0">
                <a:latin typeface="Corbel" panose="020B0503020204020204" pitchFamily="34" charset="0"/>
              </a:rPr>
              <a:t>Cash from</a:t>
            </a:r>
          </a:p>
          <a:p>
            <a:r>
              <a:rPr lang="en-US" sz="1200" dirty="0">
                <a:latin typeface="Corbel" panose="020B0503020204020204" pitchFamily="34" charset="0"/>
              </a:rPr>
              <a:t>Life Insurance Proceeds</a:t>
            </a:r>
          </a:p>
        </p:txBody>
      </p:sp>
      <p:sp>
        <p:nvSpPr>
          <p:cNvPr id="28" name="Rectangle 4"/>
          <p:cNvSpPr>
            <a:spLocks noChangeArrowheads="1"/>
          </p:cNvSpPr>
          <p:nvPr/>
        </p:nvSpPr>
        <p:spPr bwMode="gray">
          <a:xfrm>
            <a:off x="6900167" y="945927"/>
            <a:ext cx="1143000" cy="914400"/>
          </a:xfrm>
          <a:prstGeom prst="rect">
            <a:avLst/>
          </a:prstGeom>
          <a:solidFill>
            <a:srgbClr val="3366FF"/>
          </a:solidFill>
          <a:ln w="12700" algn="ctr">
            <a:solidFill>
              <a:schemeClr val="bg1"/>
            </a:solidFill>
            <a:miter lim="800000"/>
            <a:headEnd/>
            <a:tailEnd/>
          </a:ln>
          <a:effectLst/>
        </p:spPr>
        <p:txBody>
          <a:bodyPr lIns="0" tIns="0" rIns="0" bIns="0" anchor="ctr"/>
          <a:lstStyle/>
          <a:p>
            <a:pPr algn="ctr">
              <a:lnSpc>
                <a:spcPct val="95000"/>
              </a:lnSpc>
              <a:spcBef>
                <a:spcPct val="25000"/>
              </a:spcBef>
              <a:buFont typeface="Times" pitchFamily="18" charset="0"/>
              <a:buNone/>
              <a:defRPr/>
            </a:pPr>
            <a:r>
              <a:rPr lang="en-US" sz="1600">
                <a:solidFill>
                  <a:schemeClr val="bg1"/>
                </a:solidFill>
                <a:effectLst>
                  <a:outerShdw blurRad="38100" dist="38100" dir="2700000" algn="tl">
                    <a:srgbClr val="000000"/>
                  </a:outerShdw>
                </a:effectLst>
                <a:ea typeface="ＭＳ Ｐゴシック" pitchFamily="-128" charset="-128"/>
                <a:cs typeface="+mn-cs"/>
              </a:rPr>
              <a:t>Susan</a:t>
            </a:r>
          </a:p>
        </p:txBody>
      </p:sp>
      <p:sp>
        <p:nvSpPr>
          <p:cNvPr id="29" name="TextBox 28"/>
          <p:cNvSpPr txBox="1"/>
          <p:nvPr/>
        </p:nvSpPr>
        <p:spPr>
          <a:xfrm>
            <a:off x="2755965" y="2236640"/>
            <a:ext cx="1463386" cy="461665"/>
          </a:xfrm>
          <a:prstGeom prst="rect">
            <a:avLst/>
          </a:prstGeom>
          <a:noFill/>
        </p:spPr>
        <p:txBody>
          <a:bodyPr wrap="square" rtlCol="0">
            <a:spAutoFit/>
          </a:bodyPr>
          <a:lstStyle/>
          <a:p>
            <a:r>
              <a:rPr lang="en-US" sz="1200" dirty="0">
                <a:latin typeface="Corbel" panose="020B0503020204020204" pitchFamily="34" charset="0"/>
              </a:rPr>
              <a:t>Purchases</a:t>
            </a:r>
          </a:p>
          <a:p>
            <a:r>
              <a:rPr lang="en-US" sz="1200" dirty="0">
                <a:latin typeface="Corbel" panose="020B0503020204020204" pitchFamily="34" charset="0"/>
              </a:rPr>
              <a:t>LI on Owner</a:t>
            </a:r>
          </a:p>
        </p:txBody>
      </p:sp>
      <p:sp>
        <p:nvSpPr>
          <p:cNvPr id="37" name="TextBox 36"/>
          <p:cNvSpPr txBox="1"/>
          <p:nvPr/>
        </p:nvSpPr>
        <p:spPr>
          <a:xfrm>
            <a:off x="7086494" y="4345479"/>
            <a:ext cx="659155" cy="307777"/>
          </a:xfrm>
          <a:prstGeom prst="rect">
            <a:avLst/>
          </a:prstGeom>
          <a:noFill/>
        </p:spPr>
        <p:txBody>
          <a:bodyPr wrap="none" rtlCol="0">
            <a:spAutoFit/>
          </a:bodyPr>
          <a:lstStyle/>
          <a:p>
            <a:r>
              <a:rPr lang="en-US" sz="1400" dirty="0">
                <a:latin typeface="Corbel" panose="020B0503020204020204" pitchFamily="34" charset="0"/>
              </a:rPr>
              <a:t>Estate</a:t>
            </a:r>
          </a:p>
        </p:txBody>
      </p:sp>
      <p:pic>
        <p:nvPicPr>
          <p:cNvPr id="38" name="Picture 37" descr="PruBYC_BlueBlack_R.wmf"/>
          <p:cNvPicPr>
            <a:picLocks noChangeAspect="1"/>
          </p:cNvPicPr>
          <p:nvPr/>
        </p:nvPicPr>
        <p:blipFill>
          <a:blip r:embed="rId3" cstate="print"/>
          <a:stretch>
            <a:fillRect/>
          </a:stretch>
        </p:blipFill>
        <p:spPr>
          <a:xfrm>
            <a:off x="227835" y="5557077"/>
            <a:ext cx="1709323" cy="505108"/>
          </a:xfrm>
          <a:prstGeom prst="rect">
            <a:avLst/>
          </a:prstGeom>
        </p:spPr>
      </p:pic>
      <p:grpSp>
        <p:nvGrpSpPr>
          <p:cNvPr id="46" name="Group 45"/>
          <p:cNvGrpSpPr/>
          <p:nvPr/>
        </p:nvGrpSpPr>
        <p:grpSpPr>
          <a:xfrm>
            <a:off x="6791757" y="2949409"/>
            <a:ext cx="1287244" cy="1350575"/>
            <a:chOff x="7094756" y="4465096"/>
            <a:chExt cx="1287244" cy="1350575"/>
          </a:xfrm>
        </p:grpSpPr>
        <p:grpSp>
          <p:nvGrpSpPr>
            <p:cNvPr id="44" name="Group 43"/>
            <p:cNvGrpSpPr/>
            <p:nvPr/>
          </p:nvGrpSpPr>
          <p:grpSpPr>
            <a:xfrm>
              <a:off x="7175411" y="4465096"/>
              <a:ext cx="1125933" cy="1344535"/>
              <a:chOff x="7175411" y="4465096"/>
              <a:chExt cx="1125933" cy="1344535"/>
            </a:xfrm>
          </p:grpSpPr>
          <p:sp>
            <p:nvSpPr>
              <p:cNvPr id="39" name="Flowchart: Process 38"/>
              <p:cNvSpPr/>
              <p:nvPr/>
            </p:nvSpPr>
            <p:spPr>
              <a:xfrm>
                <a:off x="7203166" y="4953607"/>
                <a:ext cx="221168" cy="856024"/>
              </a:xfrm>
              <a:prstGeom prst="flowChartProcess">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lowchart: Process 39"/>
              <p:cNvSpPr/>
              <p:nvPr/>
            </p:nvSpPr>
            <p:spPr>
              <a:xfrm>
                <a:off x="7473752" y="4953607"/>
                <a:ext cx="221168" cy="856024"/>
              </a:xfrm>
              <a:prstGeom prst="flowChartProcess">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lowchart: Process 40"/>
              <p:cNvSpPr/>
              <p:nvPr/>
            </p:nvSpPr>
            <p:spPr>
              <a:xfrm>
                <a:off x="7744338" y="4953607"/>
                <a:ext cx="221168" cy="856024"/>
              </a:xfrm>
              <a:prstGeom prst="flowChartProcess">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lowchart: Process 41"/>
              <p:cNvSpPr/>
              <p:nvPr/>
            </p:nvSpPr>
            <p:spPr>
              <a:xfrm>
                <a:off x="8014924" y="4953607"/>
                <a:ext cx="221168" cy="856024"/>
              </a:xfrm>
              <a:prstGeom prst="flowChartProcess">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p:cNvSpPr/>
              <p:nvPr/>
            </p:nvSpPr>
            <p:spPr>
              <a:xfrm>
                <a:off x="7175411" y="4465096"/>
                <a:ext cx="1125933" cy="511363"/>
              </a:xfrm>
              <a:prstGeom prst="triangle">
                <a:avLst/>
              </a:prstGeom>
              <a:solidFill>
                <a:schemeClr val="tx1">
                  <a:lumMod val="50000"/>
                  <a:lumOff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lowchart: Process 44"/>
            <p:cNvSpPr/>
            <p:nvPr/>
          </p:nvSpPr>
          <p:spPr>
            <a:xfrm>
              <a:off x="7094756" y="5769952"/>
              <a:ext cx="1287244" cy="45719"/>
            </a:xfrm>
            <a:prstGeom prst="flowChartProcess">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Line 32"/>
          <p:cNvSpPr>
            <a:spLocks noChangeShapeType="1"/>
          </p:cNvSpPr>
          <p:nvPr/>
        </p:nvSpPr>
        <p:spPr bwMode="gray">
          <a:xfrm>
            <a:off x="5025886" y="3997663"/>
            <a:ext cx="1552575" cy="17794"/>
          </a:xfrm>
          <a:prstGeom prst="line">
            <a:avLst/>
          </a:prstGeom>
          <a:noFill/>
          <a:ln w="50800">
            <a:solidFill>
              <a:schemeClr val="folHlink"/>
            </a:solidFill>
            <a:round/>
            <a:headEnd/>
            <a:tailEnd type="arrow" w="med" len="med"/>
          </a:ln>
        </p:spPr>
        <p:txBody>
          <a:bodyPr wrap="none" lIns="0" tIns="0" rIns="0" bIns="0" anchor="ctr"/>
          <a:lstStyle/>
          <a:p>
            <a:endParaRPr lang="en-US" dirty="0"/>
          </a:p>
        </p:txBody>
      </p:sp>
      <p:sp>
        <p:nvSpPr>
          <p:cNvPr id="48" name="TextBox 47"/>
          <p:cNvSpPr txBox="1"/>
          <p:nvPr/>
        </p:nvSpPr>
        <p:spPr>
          <a:xfrm>
            <a:off x="5099603" y="4070875"/>
            <a:ext cx="1148071" cy="461665"/>
          </a:xfrm>
          <a:prstGeom prst="rect">
            <a:avLst/>
          </a:prstGeom>
          <a:noFill/>
        </p:spPr>
        <p:txBody>
          <a:bodyPr wrap="none" rtlCol="0">
            <a:spAutoFit/>
          </a:bodyPr>
          <a:lstStyle/>
          <a:p>
            <a:r>
              <a:rPr lang="en-US" sz="1200" dirty="0"/>
              <a:t>Life Insurance</a:t>
            </a:r>
          </a:p>
          <a:p>
            <a:r>
              <a:rPr lang="en-US" sz="1200" dirty="0"/>
              <a:t> Proceeds</a:t>
            </a:r>
          </a:p>
        </p:txBody>
      </p:sp>
      <p:sp>
        <p:nvSpPr>
          <p:cNvPr id="49" name="Line 32"/>
          <p:cNvSpPr>
            <a:spLocks noChangeShapeType="1"/>
          </p:cNvSpPr>
          <p:nvPr/>
        </p:nvSpPr>
        <p:spPr bwMode="gray">
          <a:xfrm flipH="1">
            <a:off x="4960111" y="3786857"/>
            <a:ext cx="1427057" cy="0"/>
          </a:xfrm>
          <a:prstGeom prst="line">
            <a:avLst/>
          </a:prstGeom>
          <a:noFill/>
          <a:ln w="50800">
            <a:solidFill>
              <a:schemeClr val="folHlink"/>
            </a:solidFill>
            <a:round/>
            <a:headEnd/>
            <a:tailEnd type="arrow" w="med" len="med"/>
          </a:ln>
        </p:spPr>
        <p:txBody>
          <a:bodyPr wrap="none" lIns="0" tIns="0" rIns="0" bIns="0" anchor="ctr"/>
          <a:lstStyle/>
          <a:p>
            <a:endParaRPr lang="en-US"/>
          </a:p>
        </p:txBody>
      </p:sp>
      <p:sp>
        <p:nvSpPr>
          <p:cNvPr id="50" name="TextBox 49"/>
          <p:cNvSpPr txBox="1"/>
          <p:nvPr/>
        </p:nvSpPr>
        <p:spPr>
          <a:xfrm>
            <a:off x="5100276" y="3366378"/>
            <a:ext cx="1362874" cy="276999"/>
          </a:xfrm>
          <a:prstGeom prst="rect">
            <a:avLst/>
          </a:prstGeom>
          <a:noFill/>
        </p:spPr>
        <p:txBody>
          <a:bodyPr wrap="none" rtlCol="0">
            <a:spAutoFit/>
          </a:bodyPr>
          <a:lstStyle/>
          <a:p>
            <a:r>
              <a:rPr lang="en-US" sz="1200" dirty="0"/>
              <a:t>Business Interest</a:t>
            </a:r>
          </a:p>
        </p:txBody>
      </p:sp>
      <p:sp>
        <p:nvSpPr>
          <p:cNvPr id="51" name="Rectangle 4"/>
          <p:cNvSpPr>
            <a:spLocks noChangeArrowheads="1"/>
          </p:cNvSpPr>
          <p:nvPr/>
        </p:nvSpPr>
        <p:spPr bwMode="gray">
          <a:xfrm>
            <a:off x="6425000" y="4862732"/>
            <a:ext cx="1501939" cy="914400"/>
          </a:xfrm>
          <a:prstGeom prst="rect">
            <a:avLst/>
          </a:prstGeom>
          <a:solidFill>
            <a:srgbClr val="3366FF"/>
          </a:solidFill>
          <a:ln w="12700" algn="ctr">
            <a:solidFill>
              <a:schemeClr val="bg1"/>
            </a:solidFill>
            <a:miter lim="800000"/>
            <a:headEnd/>
            <a:tailEnd/>
          </a:ln>
          <a:effectLst/>
        </p:spPr>
        <p:txBody>
          <a:bodyPr lIns="0" tIns="0" rIns="0" bIns="0" anchor="ctr"/>
          <a:lstStyle/>
          <a:p>
            <a:pPr algn="ctr">
              <a:lnSpc>
                <a:spcPct val="95000"/>
              </a:lnSpc>
              <a:spcBef>
                <a:spcPct val="25000"/>
              </a:spcBef>
              <a:buFont typeface="Times" pitchFamily="18" charset="0"/>
              <a:buNone/>
              <a:defRPr/>
            </a:pPr>
            <a:r>
              <a:rPr lang="en-US" sz="1600" dirty="0">
                <a:solidFill>
                  <a:schemeClr val="bg1"/>
                </a:solidFill>
                <a:effectLst>
                  <a:outerShdw blurRad="38100" dist="38100" dir="2700000" algn="tl">
                    <a:srgbClr val="000000"/>
                  </a:outerShdw>
                </a:effectLst>
                <a:ea typeface="ＭＳ Ｐゴシック" pitchFamily="-128" charset="-128"/>
                <a:cs typeface="+mn-cs"/>
              </a:rPr>
              <a:t>ILIT</a:t>
            </a:r>
          </a:p>
          <a:p>
            <a:pPr algn="ctr">
              <a:lnSpc>
                <a:spcPct val="95000"/>
              </a:lnSpc>
              <a:spcBef>
                <a:spcPct val="25000"/>
              </a:spcBef>
              <a:buFont typeface="Times" pitchFamily="18" charset="0"/>
              <a:buNone/>
              <a:defRPr/>
            </a:pPr>
            <a:r>
              <a:rPr lang="en-US" sz="1600" dirty="0">
                <a:solidFill>
                  <a:schemeClr val="bg1"/>
                </a:solidFill>
                <a:effectLst>
                  <a:outerShdw blurRad="38100" dist="38100" dir="2700000" algn="tl">
                    <a:srgbClr val="000000"/>
                  </a:outerShdw>
                </a:effectLst>
                <a:ea typeface="ＭＳ Ｐゴシック" pitchFamily="-128" charset="-128"/>
                <a:cs typeface="+mn-cs"/>
              </a:rPr>
              <a:t>Carson</a:t>
            </a:r>
          </a:p>
        </p:txBody>
      </p:sp>
      <p:sp>
        <p:nvSpPr>
          <p:cNvPr id="53" name="Freeform 8"/>
          <p:cNvSpPr>
            <a:spLocks/>
          </p:cNvSpPr>
          <p:nvPr/>
        </p:nvSpPr>
        <p:spPr bwMode="gray">
          <a:xfrm rot="16200000" flipH="1">
            <a:off x="4615716" y="3440383"/>
            <a:ext cx="553809" cy="5097440"/>
          </a:xfrm>
          <a:custGeom>
            <a:avLst/>
            <a:gdLst>
              <a:gd name="T0" fmla="*/ 2148 w 1056"/>
              <a:gd name="T1" fmla="*/ 0 h 1152"/>
              <a:gd name="T2" fmla="*/ 2148 w 1056"/>
              <a:gd name="T3" fmla="*/ 2210 h 1152"/>
              <a:gd name="T4" fmla="*/ 0 w 1056"/>
              <a:gd name="T5" fmla="*/ 2210 h 1152"/>
              <a:gd name="T6" fmla="*/ 0 60000 65536"/>
              <a:gd name="T7" fmla="*/ 0 60000 65536"/>
              <a:gd name="T8" fmla="*/ 0 60000 65536"/>
              <a:gd name="T9" fmla="*/ 0 w 1056"/>
              <a:gd name="T10" fmla="*/ 0 h 1152"/>
              <a:gd name="T11" fmla="*/ 1056 w 1056"/>
              <a:gd name="T12" fmla="*/ 1152 h 1152"/>
            </a:gdLst>
            <a:ahLst/>
            <a:cxnLst>
              <a:cxn ang="T6">
                <a:pos x="T0" y="T1"/>
              </a:cxn>
              <a:cxn ang="T7">
                <a:pos x="T2" y="T3"/>
              </a:cxn>
              <a:cxn ang="T8">
                <a:pos x="T4" y="T5"/>
              </a:cxn>
            </a:cxnLst>
            <a:rect l="T9" t="T10" r="T11" b="T12"/>
            <a:pathLst>
              <a:path w="1056" h="1152">
                <a:moveTo>
                  <a:pt x="1056" y="0"/>
                </a:moveTo>
                <a:lnTo>
                  <a:pt x="1056" y="1152"/>
                </a:lnTo>
                <a:lnTo>
                  <a:pt x="0" y="1152"/>
                </a:lnTo>
              </a:path>
            </a:pathLst>
          </a:custGeom>
          <a:noFill/>
          <a:ln w="50800" cap="flat" cmpd="sng">
            <a:solidFill>
              <a:schemeClr val="folHlink"/>
            </a:solidFill>
            <a:prstDash val="solid"/>
            <a:round/>
            <a:headEnd type="none" w="med" len="med"/>
            <a:tailEnd type="arrow" w="med" len="med"/>
          </a:ln>
        </p:spPr>
        <p:txBody>
          <a:bodyPr wrap="none" lIns="0" tIns="0" rIns="0" bIns="0" anchor="ctr"/>
          <a:lstStyle/>
          <a:p>
            <a:endParaRPr lang="en-US"/>
          </a:p>
        </p:txBody>
      </p:sp>
      <p:sp>
        <p:nvSpPr>
          <p:cNvPr id="54" name="TextBox 53"/>
          <p:cNvSpPr txBox="1"/>
          <p:nvPr/>
        </p:nvSpPr>
        <p:spPr>
          <a:xfrm>
            <a:off x="2091057" y="6319511"/>
            <a:ext cx="5138885" cy="307777"/>
          </a:xfrm>
          <a:prstGeom prst="rect">
            <a:avLst/>
          </a:prstGeom>
          <a:solidFill>
            <a:srgbClr val="00B050">
              <a:alpha val="48000"/>
            </a:srgbClr>
          </a:solidFill>
        </p:spPr>
        <p:txBody>
          <a:bodyPr wrap="square" rtlCol="0">
            <a:spAutoFit/>
          </a:bodyPr>
          <a:lstStyle/>
          <a:p>
            <a:r>
              <a:rPr lang="en-US" sz="1400" dirty="0"/>
              <a:t>Estate Equalization Plan- Survivorship Policy on Susan &amp; Carl</a:t>
            </a:r>
          </a:p>
        </p:txBody>
      </p:sp>
      <p:sp>
        <p:nvSpPr>
          <p:cNvPr id="56" name="Line 32"/>
          <p:cNvSpPr>
            <a:spLocks noChangeShapeType="1"/>
          </p:cNvSpPr>
          <p:nvPr/>
        </p:nvSpPr>
        <p:spPr bwMode="gray">
          <a:xfrm flipV="1">
            <a:off x="7435378" y="2288970"/>
            <a:ext cx="0" cy="532465"/>
          </a:xfrm>
          <a:prstGeom prst="line">
            <a:avLst/>
          </a:prstGeom>
          <a:noFill/>
          <a:ln w="50800">
            <a:solidFill>
              <a:schemeClr val="folHlink"/>
            </a:solidFill>
            <a:round/>
            <a:headEnd/>
            <a:tailEnd type="arrow" w="med" len="med"/>
          </a:ln>
        </p:spPr>
        <p:txBody>
          <a:bodyPr wrap="none" lIns="0" tIns="0" rIns="0" bIns="0" anchor="ctr"/>
          <a:lstStyle/>
          <a:p>
            <a:endParaRPr lang="en-US"/>
          </a:p>
        </p:txBody>
      </p:sp>
      <p:sp>
        <p:nvSpPr>
          <p:cNvPr id="57" name="TextBox 56"/>
          <p:cNvSpPr txBox="1"/>
          <p:nvPr/>
        </p:nvSpPr>
        <p:spPr>
          <a:xfrm>
            <a:off x="7450839" y="2503132"/>
            <a:ext cx="788751" cy="276999"/>
          </a:xfrm>
          <a:prstGeom prst="rect">
            <a:avLst/>
          </a:prstGeom>
          <a:noFill/>
        </p:spPr>
        <p:txBody>
          <a:bodyPr wrap="square" rtlCol="0">
            <a:spAutoFit/>
          </a:bodyPr>
          <a:lstStyle/>
          <a:p>
            <a:r>
              <a:rPr lang="en-US" sz="1200" dirty="0"/>
              <a:t>Liquidity</a:t>
            </a:r>
          </a:p>
        </p:txBody>
      </p:sp>
      <p:sp>
        <p:nvSpPr>
          <p:cNvPr id="61" name="TextBox 60"/>
          <p:cNvSpPr txBox="1"/>
          <p:nvPr/>
        </p:nvSpPr>
        <p:spPr>
          <a:xfrm>
            <a:off x="2059847" y="3844755"/>
            <a:ext cx="1392237" cy="523220"/>
          </a:xfrm>
          <a:prstGeom prst="rect">
            <a:avLst/>
          </a:prstGeom>
          <a:noFill/>
        </p:spPr>
        <p:txBody>
          <a:bodyPr wrap="square" rtlCol="0">
            <a:spAutoFit/>
          </a:bodyPr>
          <a:lstStyle/>
          <a:p>
            <a:r>
              <a:rPr lang="en-US" sz="1400" dirty="0">
                <a:latin typeface="Corbel" panose="020B0503020204020204" pitchFamily="34" charset="0"/>
              </a:rPr>
              <a:t>Bonuses Premium</a:t>
            </a:r>
          </a:p>
        </p:txBody>
      </p:sp>
      <p:sp>
        <p:nvSpPr>
          <p:cNvPr id="62" name="TextBox 61"/>
          <p:cNvSpPr txBox="1"/>
          <p:nvPr/>
        </p:nvSpPr>
        <p:spPr>
          <a:xfrm>
            <a:off x="6872412" y="1853362"/>
            <a:ext cx="2094470" cy="307777"/>
          </a:xfrm>
          <a:prstGeom prst="rect">
            <a:avLst/>
          </a:prstGeom>
          <a:noFill/>
        </p:spPr>
        <p:txBody>
          <a:bodyPr wrap="square" rtlCol="0">
            <a:spAutoFit/>
          </a:bodyPr>
          <a:lstStyle/>
          <a:p>
            <a:r>
              <a:rPr lang="en-US" sz="1400" dirty="0">
                <a:latin typeface="Corbel" panose="020B0503020204020204" pitchFamily="34" charset="0"/>
              </a:rPr>
              <a:t>Surviving Spouse</a:t>
            </a:r>
          </a:p>
        </p:txBody>
      </p:sp>
      <p:sp>
        <p:nvSpPr>
          <p:cNvPr id="63" name="TextBox 62"/>
          <p:cNvSpPr txBox="1"/>
          <p:nvPr/>
        </p:nvSpPr>
        <p:spPr>
          <a:xfrm>
            <a:off x="436563" y="485767"/>
            <a:ext cx="5524269" cy="461665"/>
          </a:xfrm>
          <a:prstGeom prst="rect">
            <a:avLst/>
          </a:prstGeom>
          <a:noFill/>
        </p:spPr>
        <p:txBody>
          <a:bodyPr wrap="none" rtlCol="0">
            <a:spAutoFit/>
          </a:bodyPr>
          <a:lstStyle/>
          <a:p>
            <a:r>
              <a:rPr lang="en-US" sz="2400" dirty="0"/>
              <a:t>Sale: Buy Sell With Estate Equalization</a:t>
            </a:r>
          </a:p>
        </p:txBody>
      </p:sp>
      <p:cxnSp>
        <p:nvCxnSpPr>
          <p:cNvPr id="68" name="Straight Connector 67"/>
          <p:cNvCxnSpPr/>
          <p:nvPr/>
        </p:nvCxnSpPr>
        <p:spPr>
          <a:xfrm>
            <a:off x="7903121" y="5206156"/>
            <a:ext cx="707479"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8610600" y="1423194"/>
            <a:ext cx="0" cy="3782962"/>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flipH="1">
            <a:off x="8079001" y="1423194"/>
            <a:ext cx="531599" cy="0"/>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7903121" y="3576808"/>
            <a:ext cx="814647" cy="338554"/>
          </a:xfrm>
          <a:prstGeom prst="rect">
            <a:avLst/>
          </a:prstGeom>
          <a:noFill/>
        </p:spPr>
        <p:txBody>
          <a:bodyPr wrap="none" rtlCol="0">
            <a:spAutoFit/>
          </a:bodyPr>
          <a:lstStyle/>
          <a:p>
            <a:r>
              <a:rPr lang="en-US" sz="1600" dirty="0">
                <a:latin typeface="Corbel" panose="020B0503020204020204" pitchFamily="34" charset="0"/>
              </a:rPr>
              <a:t>Income</a:t>
            </a:r>
            <a:endParaRPr lang="en-US" dirty="0">
              <a:latin typeface="Corbel" panose="020B0503020204020204" pitchFamily="34" charset="0"/>
            </a:endParaRPr>
          </a:p>
        </p:txBody>
      </p:sp>
      <p:sp>
        <p:nvSpPr>
          <p:cNvPr id="89" name="TextBox 88"/>
          <p:cNvSpPr txBox="1"/>
          <p:nvPr/>
        </p:nvSpPr>
        <p:spPr>
          <a:xfrm>
            <a:off x="173282" y="1300170"/>
            <a:ext cx="2826415" cy="369332"/>
          </a:xfrm>
          <a:prstGeom prst="rect">
            <a:avLst/>
          </a:prstGeom>
          <a:noFill/>
        </p:spPr>
        <p:txBody>
          <a:bodyPr wrap="none" rtlCol="0">
            <a:spAutoFit/>
          </a:bodyPr>
          <a:lstStyle/>
          <a:p>
            <a:r>
              <a:rPr lang="en-US" sz="1800" dirty="0"/>
              <a:t>Succession Plan at Death</a:t>
            </a:r>
          </a:p>
        </p:txBody>
      </p:sp>
    </p:spTree>
    <p:extLst>
      <p:ext uri="{BB962C8B-B14F-4D97-AF65-F5344CB8AC3E}">
        <p14:creationId xmlns:p14="http://schemas.microsoft.com/office/powerpoint/2010/main" val="10942135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Number Placeholder 2"/>
          <p:cNvSpPr>
            <a:spLocks noGrp="1"/>
          </p:cNvSpPr>
          <p:nvPr>
            <p:ph type="sldNum" sz="quarter" idx="10"/>
          </p:nvPr>
        </p:nvSpPr>
        <p:spPr>
          <a:noFill/>
        </p:spPr>
        <p:txBody>
          <a:bodyPr/>
          <a:lstStyle/>
          <a:p>
            <a:fld id="{AD6248E3-18C8-4B31-A1FE-7F595256B509}" type="slidenum">
              <a:rPr lang="en-US" smtClean="0"/>
              <a:pPr/>
              <a:t>26</a:t>
            </a:fld>
            <a:endParaRPr lang="en-US"/>
          </a:p>
        </p:txBody>
      </p:sp>
      <p:sp>
        <p:nvSpPr>
          <p:cNvPr id="116738" name="Footer Placeholder 12"/>
          <p:cNvSpPr>
            <a:spLocks noGrp="1"/>
          </p:cNvSpPr>
          <p:nvPr>
            <p:ph type="ftr" sz="quarter" idx="11"/>
          </p:nvPr>
        </p:nvSpPr>
        <p:spPr>
          <a:noFill/>
        </p:spPr>
        <p:txBody>
          <a:bodyPr/>
          <a:lstStyle/>
          <a:p>
            <a:r>
              <a:rPr lang="en-US"/>
              <a:t>NOT FOR CONSUMER USE.</a:t>
            </a:r>
          </a:p>
        </p:txBody>
      </p:sp>
      <p:sp>
        <p:nvSpPr>
          <p:cNvPr id="20" name="Slide Number Placeholder 1"/>
          <p:cNvSpPr txBox="1">
            <a:spLocks noGrp="1"/>
          </p:cNvSpPr>
          <p:nvPr/>
        </p:nvSpPr>
        <p:spPr bwMode="auto">
          <a:xfrm>
            <a:off x="436563" y="6156325"/>
            <a:ext cx="373062" cy="433388"/>
          </a:xfrm>
          <a:prstGeom prst="rect">
            <a:avLst/>
          </a:prstGeom>
          <a:noFill/>
          <a:ln>
            <a:miter lim="800000"/>
            <a:headEnd/>
            <a:tailEnd/>
          </a:ln>
        </p:spPr>
        <p:txBody>
          <a:bodyPr lIns="82030" tIns="41015" rIns="82030" bIns="41015" anchor="ctr"/>
          <a:lstStyle/>
          <a:p>
            <a:pPr defTabSz="820738">
              <a:defRPr/>
            </a:pPr>
            <a:fld id="{20FE1AF9-9FFB-4F2D-9D39-C3581733BC21}" type="slidenum">
              <a:rPr lang="en-US" sz="1000" b="1">
                <a:solidFill>
                  <a:srgbClr val="504C4C"/>
                </a:solidFill>
                <a:latin typeface="Arial Narrow" pitchFamily="34" charset="0"/>
                <a:cs typeface="+mn-cs"/>
              </a:rPr>
              <a:pPr defTabSz="820738">
                <a:defRPr/>
              </a:pPr>
              <a:t>26</a:t>
            </a:fld>
            <a:endParaRPr lang="en-US" sz="1000" b="1">
              <a:solidFill>
                <a:srgbClr val="504C4C"/>
              </a:solidFill>
              <a:latin typeface="Arial Narrow" pitchFamily="34" charset="0"/>
              <a:cs typeface="+mn-cs"/>
            </a:endParaRPr>
          </a:p>
        </p:txBody>
      </p:sp>
      <p:sp>
        <p:nvSpPr>
          <p:cNvPr id="21" name="Footer Placeholder 2"/>
          <p:cNvSpPr txBox="1">
            <a:spLocks noGrp="1"/>
          </p:cNvSpPr>
          <p:nvPr/>
        </p:nvSpPr>
        <p:spPr bwMode="auto">
          <a:xfrm>
            <a:off x="771525" y="6156325"/>
            <a:ext cx="3741738" cy="433388"/>
          </a:xfrm>
          <a:prstGeom prst="rect">
            <a:avLst/>
          </a:prstGeom>
          <a:noFill/>
          <a:ln>
            <a:miter lim="800000"/>
            <a:headEnd/>
            <a:tailEnd/>
          </a:ln>
        </p:spPr>
        <p:txBody>
          <a:bodyPr lIns="82030" tIns="41015" rIns="82030" bIns="41015" anchor="ctr"/>
          <a:lstStyle/>
          <a:p>
            <a:pPr defTabSz="820738">
              <a:defRPr/>
            </a:pPr>
            <a:r>
              <a:rPr lang="en-US" sz="900" b="1">
                <a:solidFill>
                  <a:srgbClr val="504C4C"/>
                </a:solidFill>
                <a:latin typeface="Arial Narrow" pitchFamily="34" charset="0"/>
                <a:cs typeface="+mn-cs"/>
              </a:rPr>
              <a:t>NOT FOR CONSUMER USE.</a:t>
            </a:r>
          </a:p>
        </p:txBody>
      </p:sp>
      <p:sp>
        <p:nvSpPr>
          <p:cNvPr id="116741" name="Rectangle 6"/>
          <p:cNvSpPr txBox="1">
            <a:spLocks noGrp="1" noChangeArrowheads="1"/>
          </p:cNvSpPr>
          <p:nvPr/>
        </p:nvSpPr>
        <p:spPr bwMode="gray">
          <a:xfrm>
            <a:off x="457200" y="6397625"/>
            <a:ext cx="365125" cy="231775"/>
          </a:xfrm>
          <a:prstGeom prst="rect">
            <a:avLst/>
          </a:prstGeom>
          <a:noFill/>
          <a:ln w="9525">
            <a:noFill/>
            <a:miter lim="800000"/>
            <a:headEnd/>
            <a:tailEnd/>
          </a:ln>
        </p:spPr>
        <p:txBody>
          <a:bodyPr lIns="0" tIns="0" rIns="0" bIns="0" anchor="ctr"/>
          <a:lstStyle/>
          <a:p>
            <a:pPr eaLnBrk="0" hangingPunct="0"/>
            <a:fld id="{91B3CA06-4BA6-48DD-B061-7E2D32C20FB2}" type="slidenum">
              <a:rPr lang="en-US" sz="1000">
                <a:solidFill>
                  <a:schemeClr val="bg1"/>
                </a:solidFill>
              </a:rPr>
              <a:pPr eaLnBrk="0" hangingPunct="0"/>
              <a:t>26</a:t>
            </a:fld>
            <a:endParaRPr lang="en-US" sz="1000">
              <a:solidFill>
                <a:schemeClr val="bg1"/>
              </a:solidFill>
            </a:endParaRPr>
          </a:p>
        </p:txBody>
      </p:sp>
      <p:sp>
        <p:nvSpPr>
          <p:cNvPr id="116742" name="Text Box 11"/>
          <p:cNvSpPr txBox="1">
            <a:spLocks noChangeArrowheads="1"/>
          </p:cNvSpPr>
          <p:nvPr/>
        </p:nvSpPr>
        <p:spPr bwMode="gray">
          <a:xfrm>
            <a:off x="4953000" y="1219200"/>
            <a:ext cx="3886200" cy="3951851"/>
          </a:xfrm>
          <a:prstGeom prst="rect">
            <a:avLst/>
          </a:prstGeom>
          <a:noFill/>
          <a:ln w="15875" algn="ctr">
            <a:noFill/>
            <a:miter lim="800000"/>
            <a:headEnd/>
            <a:tailEnd/>
          </a:ln>
        </p:spPr>
        <p:txBody>
          <a:bodyPr lIns="0" tIns="0" rIns="0" bIns="0">
            <a:spAutoFit/>
          </a:bodyPr>
          <a:lstStyle/>
          <a:p>
            <a:pPr marL="228600" indent="-228600">
              <a:lnSpc>
                <a:spcPct val="95000"/>
              </a:lnSpc>
              <a:spcBef>
                <a:spcPct val="50000"/>
              </a:spcBef>
              <a:buFont typeface="Times" pitchFamily="18" charset="0"/>
              <a:buNone/>
            </a:pPr>
            <a:r>
              <a:rPr lang="en-US" sz="2400" dirty="0">
                <a:latin typeface="Corbel" panose="020B0503020204020204" pitchFamily="34" charset="0"/>
              </a:rPr>
              <a:t>Lifetime transfers:</a:t>
            </a:r>
          </a:p>
          <a:p>
            <a:pPr marL="228600" indent="-228600">
              <a:spcBef>
                <a:spcPct val="25000"/>
              </a:spcBef>
              <a:buFont typeface="Times" pitchFamily="18" charset="0"/>
              <a:buChar char="•"/>
            </a:pPr>
            <a:r>
              <a:rPr lang="en-US" sz="1800" dirty="0">
                <a:latin typeface="Corbel" panose="020B0503020204020204" pitchFamily="34" charset="0"/>
              </a:rPr>
              <a:t>Annual or lifetime gifts</a:t>
            </a:r>
          </a:p>
          <a:p>
            <a:pPr marL="228600" indent="-228600">
              <a:spcBef>
                <a:spcPct val="25000"/>
              </a:spcBef>
              <a:buFont typeface="Times" pitchFamily="18" charset="0"/>
              <a:buChar char="•"/>
            </a:pPr>
            <a:r>
              <a:rPr lang="en-US" sz="1800" dirty="0">
                <a:latin typeface="Corbel" panose="020B0503020204020204" pitchFamily="34" charset="0"/>
              </a:rPr>
              <a:t>Installment note sale</a:t>
            </a:r>
          </a:p>
          <a:p>
            <a:pPr marL="228600" indent="-228600">
              <a:spcBef>
                <a:spcPct val="25000"/>
              </a:spcBef>
              <a:buFont typeface="Times" pitchFamily="18" charset="0"/>
              <a:buChar char="•"/>
            </a:pPr>
            <a:r>
              <a:rPr lang="en-US" sz="1800" dirty="0">
                <a:latin typeface="Corbel" panose="020B0503020204020204" pitchFamily="34" charset="0"/>
              </a:rPr>
              <a:t>[Grantor Retained Annuity Trust]</a:t>
            </a:r>
          </a:p>
          <a:p>
            <a:pPr marL="228600" indent="-228600">
              <a:spcBef>
                <a:spcPct val="25000"/>
              </a:spcBef>
              <a:buFont typeface="Times" pitchFamily="18" charset="0"/>
              <a:buChar char="•"/>
            </a:pPr>
            <a:r>
              <a:rPr lang="en-US" sz="1800" dirty="0">
                <a:latin typeface="Corbel" panose="020B0503020204020204" pitchFamily="34" charset="0"/>
              </a:rPr>
              <a:t>Sale funded by bank loan</a:t>
            </a:r>
          </a:p>
          <a:p>
            <a:pPr marL="228600" indent="-228600">
              <a:spcBef>
                <a:spcPct val="25000"/>
              </a:spcBef>
              <a:buFont typeface="Times" pitchFamily="18" charset="0"/>
              <a:buChar char="•"/>
            </a:pPr>
            <a:r>
              <a:rPr lang="en-US" sz="1800" dirty="0">
                <a:latin typeface="Corbel" panose="020B0503020204020204" pitchFamily="34" charset="0"/>
              </a:rPr>
              <a:t>Revenue shifting </a:t>
            </a:r>
          </a:p>
          <a:p>
            <a:pPr marL="228600" indent="-228600">
              <a:spcBef>
                <a:spcPct val="25000"/>
              </a:spcBef>
              <a:buFont typeface="Wingdings" pitchFamily="2" charset="2"/>
              <a:buChar char="ü"/>
            </a:pPr>
            <a:r>
              <a:rPr lang="en-US" sz="1800" dirty="0">
                <a:latin typeface="Corbel" panose="020B0503020204020204" pitchFamily="34" charset="0"/>
              </a:rPr>
              <a:t>Cash value can help fund a lifetime buyout*</a:t>
            </a:r>
          </a:p>
          <a:p>
            <a:pPr marL="228600" indent="-228600">
              <a:spcBef>
                <a:spcPct val="25000"/>
              </a:spcBef>
              <a:buFont typeface="Wingdings" pitchFamily="2" charset="2"/>
              <a:buChar char="ü"/>
            </a:pPr>
            <a:r>
              <a:rPr lang="en-US" sz="1800" dirty="0">
                <a:latin typeface="Corbel" panose="020B0503020204020204" pitchFamily="34" charset="0"/>
              </a:rPr>
              <a:t>Cash value can provide asset diversification*</a:t>
            </a:r>
          </a:p>
          <a:p>
            <a:pPr marL="228600" indent="-228600">
              <a:spcBef>
                <a:spcPct val="25000"/>
              </a:spcBef>
              <a:buFont typeface="Wingdings" pitchFamily="2" charset="2"/>
              <a:buChar char="ü"/>
            </a:pPr>
            <a:r>
              <a:rPr lang="en-US" sz="1800" dirty="0">
                <a:latin typeface="Corbel" panose="020B0503020204020204" pitchFamily="34" charset="0"/>
              </a:rPr>
              <a:t>Carl can bonus Maria income to help pay premiums (</a:t>
            </a:r>
            <a:r>
              <a:rPr lang="en-US" sz="1800" dirty="0">
                <a:latin typeface="Corbel" panose="020B0503020204020204" pitchFamily="34" charset="0"/>
                <a:cs typeface="Arial" charset="0"/>
              </a:rPr>
              <a:t>162)</a:t>
            </a:r>
            <a:endParaRPr lang="en-US" sz="1800" dirty="0">
              <a:latin typeface="Corbel" panose="020B0503020204020204" pitchFamily="34" charset="0"/>
            </a:endParaRPr>
          </a:p>
        </p:txBody>
      </p:sp>
      <p:grpSp>
        <p:nvGrpSpPr>
          <p:cNvPr id="116743" name="Group 26"/>
          <p:cNvGrpSpPr>
            <a:grpSpLocks/>
          </p:cNvGrpSpPr>
          <p:nvPr/>
        </p:nvGrpSpPr>
        <p:grpSpPr bwMode="auto">
          <a:xfrm>
            <a:off x="381000" y="1143000"/>
            <a:ext cx="4572000" cy="3657600"/>
            <a:chOff x="240" y="624"/>
            <a:chExt cx="2880" cy="2304"/>
          </a:xfrm>
        </p:grpSpPr>
        <p:sp>
          <p:nvSpPr>
            <p:cNvPr id="109571" name="Rectangle 3"/>
            <p:cNvSpPr>
              <a:spLocks noChangeArrowheads="1"/>
            </p:cNvSpPr>
            <p:nvPr/>
          </p:nvSpPr>
          <p:spPr bwMode="gray">
            <a:xfrm>
              <a:off x="336" y="1152"/>
              <a:ext cx="720" cy="576"/>
            </a:xfrm>
            <a:prstGeom prst="rect">
              <a:avLst/>
            </a:prstGeom>
            <a:solidFill>
              <a:srgbClr val="009900"/>
            </a:solidFill>
            <a:ln w="12700" algn="ctr">
              <a:solidFill>
                <a:schemeClr val="bg1"/>
              </a:solidFill>
              <a:miter lim="800000"/>
              <a:headEnd/>
              <a:tailEnd/>
            </a:ln>
            <a:effectLst/>
          </p:spPr>
          <p:txBody>
            <a:bodyPr lIns="0" tIns="0" rIns="0" bIns="0" anchor="ctr"/>
            <a:lstStyle/>
            <a:p>
              <a:pPr algn="ctr">
                <a:lnSpc>
                  <a:spcPct val="95000"/>
                </a:lnSpc>
                <a:spcBef>
                  <a:spcPct val="25000"/>
                </a:spcBef>
                <a:buFont typeface="Times" pitchFamily="18" charset="0"/>
                <a:buNone/>
                <a:defRPr/>
              </a:pPr>
              <a:r>
                <a:rPr lang="en-US" sz="1600">
                  <a:solidFill>
                    <a:schemeClr val="bg1"/>
                  </a:solidFill>
                  <a:effectLst>
                    <a:outerShdw blurRad="38100" dist="38100" dir="2700000" algn="tl">
                      <a:srgbClr val="000000"/>
                    </a:outerShdw>
                  </a:effectLst>
                  <a:ea typeface="ＭＳ Ｐゴシック" pitchFamily="-128" charset="-128"/>
                  <a:cs typeface="+mn-cs"/>
                </a:rPr>
                <a:t>$5 million Policy on  Carl</a:t>
              </a:r>
            </a:p>
          </p:txBody>
        </p:sp>
        <p:grpSp>
          <p:nvGrpSpPr>
            <p:cNvPr id="116748" name="Group 4"/>
            <p:cNvGrpSpPr>
              <a:grpSpLocks/>
            </p:cNvGrpSpPr>
            <p:nvPr/>
          </p:nvGrpSpPr>
          <p:grpSpPr bwMode="auto">
            <a:xfrm>
              <a:off x="672" y="1776"/>
              <a:ext cx="672" cy="960"/>
              <a:chOff x="864" y="1680"/>
              <a:chExt cx="672" cy="960"/>
            </a:xfrm>
          </p:grpSpPr>
          <p:sp>
            <p:nvSpPr>
              <p:cNvPr id="116757" name="Line 5"/>
              <p:cNvSpPr>
                <a:spLocks noChangeShapeType="1"/>
              </p:cNvSpPr>
              <p:nvPr/>
            </p:nvSpPr>
            <p:spPr bwMode="gray">
              <a:xfrm>
                <a:off x="864" y="1680"/>
                <a:ext cx="0" cy="960"/>
              </a:xfrm>
              <a:prstGeom prst="line">
                <a:avLst/>
              </a:prstGeom>
              <a:noFill/>
              <a:ln w="50800">
                <a:solidFill>
                  <a:schemeClr val="folHlink"/>
                </a:solidFill>
                <a:round/>
                <a:headEnd/>
                <a:tailEnd type="arrow" w="med" len="med"/>
              </a:ln>
            </p:spPr>
            <p:txBody>
              <a:bodyPr wrap="none" lIns="0" tIns="0" rIns="0" bIns="0" anchor="ctr"/>
              <a:lstStyle/>
              <a:p>
                <a:endParaRPr lang="en-US"/>
              </a:p>
            </p:txBody>
          </p:sp>
          <p:sp>
            <p:nvSpPr>
              <p:cNvPr id="116758" name="Text Box 6"/>
              <p:cNvSpPr txBox="1">
                <a:spLocks noChangeArrowheads="1"/>
              </p:cNvSpPr>
              <p:nvPr/>
            </p:nvSpPr>
            <p:spPr bwMode="gray">
              <a:xfrm>
                <a:off x="912" y="1824"/>
                <a:ext cx="624" cy="254"/>
              </a:xfrm>
              <a:prstGeom prst="rect">
                <a:avLst/>
              </a:prstGeom>
              <a:noFill/>
              <a:ln w="15875" algn="ctr">
                <a:noFill/>
                <a:miter lim="800000"/>
                <a:headEnd/>
                <a:tailEnd/>
              </a:ln>
            </p:spPr>
            <p:txBody>
              <a:bodyPr lIns="0" tIns="0" rIns="0" bIns="0">
                <a:spAutoFit/>
              </a:bodyPr>
              <a:lstStyle/>
              <a:p>
                <a:pPr>
                  <a:lnSpc>
                    <a:spcPct val="95000"/>
                  </a:lnSpc>
                  <a:spcBef>
                    <a:spcPct val="50000"/>
                  </a:spcBef>
                  <a:buFont typeface="Times" pitchFamily="18" charset="0"/>
                  <a:buNone/>
                </a:pPr>
                <a:r>
                  <a:rPr lang="en-US" sz="1400"/>
                  <a:t>Withdrawals and loans*</a:t>
                </a:r>
              </a:p>
            </p:txBody>
          </p:sp>
        </p:grpSp>
        <p:sp>
          <p:nvSpPr>
            <p:cNvPr id="109575" name="Rectangle 7"/>
            <p:cNvSpPr>
              <a:spLocks noChangeArrowheads="1"/>
            </p:cNvSpPr>
            <p:nvPr/>
          </p:nvSpPr>
          <p:spPr bwMode="gray">
            <a:xfrm>
              <a:off x="1968" y="1152"/>
              <a:ext cx="720" cy="576"/>
            </a:xfrm>
            <a:prstGeom prst="rect">
              <a:avLst/>
            </a:prstGeom>
            <a:solidFill>
              <a:srgbClr val="0066FF"/>
            </a:solidFill>
            <a:ln w="12700" algn="ctr">
              <a:solidFill>
                <a:schemeClr val="bg1"/>
              </a:solidFill>
              <a:miter lim="800000"/>
              <a:headEnd/>
              <a:tailEnd/>
            </a:ln>
            <a:effectLst/>
          </p:spPr>
          <p:txBody>
            <a:bodyPr lIns="0" tIns="0" rIns="0" bIns="0" anchor="ctr"/>
            <a:lstStyle/>
            <a:p>
              <a:pPr algn="ctr">
                <a:lnSpc>
                  <a:spcPct val="95000"/>
                </a:lnSpc>
                <a:spcBef>
                  <a:spcPct val="25000"/>
                </a:spcBef>
                <a:buFont typeface="Times" pitchFamily="18" charset="0"/>
                <a:buNone/>
                <a:defRPr/>
              </a:pPr>
              <a:r>
                <a:rPr lang="en-US" sz="1600">
                  <a:solidFill>
                    <a:schemeClr val="bg1"/>
                  </a:solidFill>
                  <a:effectLst>
                    <a:outerShdw blurRad="38100" dist="38100" dir="2700000" algn="tl">
                      <a:srgbClr val="000000"/>
                    </a:outerShdw>
                  </a:effectLst>
                  <a:ea typeface="ＭＳ Ｐゴシック" pitchFamily="-128" charset="-128"/>
                  <a:cs typeface="+mn-cs"/>
                </a:rPr>
                <a:t>Carl</a:t>
              </a:r>
            </a:p>
          </p:txBody>
        </p:sp>
        <p:sp>
          <p:nvSpPr>
            <p:cNvPr id="109577" name="AutoShape 9"/>
            <p:cNvSpPr>
              <a:spLocks noChangeArrowheads="1"/>
            </p:cNvSpPr>
            <p:nvPr/>
          </p:nvSpPr>
          <p:spPr bwMode="gray">
            <a:xfrm>
              <a:off x="336" y="2352"/>
              <a:ext cx="720" cy="576"/>
            </a:xfrm>
            <a:prstGeom prst="roundRect">
              <a:avLst>
                <a:gd name="adj" fmla="val 16667"/>
              </a:avLst>
            </a:prstGeom>
            <a:solidFill>
              <a:srgbClr val="009900"/>
            </a:solidFill>
            <a:ln w="28575" algn="ctr">
              <a:solidFill>
                <a:schemeClr val="bg1"/>
              </a:solidFill>
              <a:round/>
              <a:headEnd/>
              <a:tailEnd/>
            </a:ln>
            <a:effectLst/>
          </p:spPr>
          <p:txBody>
            <a:bodyPr wrap="none" lIns="0" tIns="0" rIns="0" bIns="0" anchor="ctr"/>
            <a:lstStyle/>
            <a:p>
              <a:pPr marL="230188" indent="-230188" algn="ctr">
                <a:lnSpc>
                  <a:spcPct val="95000"/>
                </a:lnSpc>
                <a:spcBef>
                  <a:spcPct val="25000"/>
                </a:spcBef>
                <a:buFont typeface="Times" pitchFamily="18" charset="0"/>
                <a:buNone/>
                <a:defRPr/>
              </a:pPr>
              <a:r>
                <a:rPr lang="en-US" sz="1600">
                  <a:solidFill>
                    <a:schemeClr val="bg1"/>
                  </a:solidFill>
                  <a:effectLst>
                    <a:outerShdw blurRad="38100" dist="38100" dir="2700000" algn="tl">
                      <a:srgbClr val="000000"/>
                    </a:outerShdw>
                  </a:effectLst>
                  <a:ea typeface="ＭＳ Ｐゴシック" pitchFamily="-128" charset="-128"/>
                  <a:cs typeface="+mn-cs"/>
                </a:rPr>
                <a:t>Maria</a:t>
              </a:r>
            </a:p>
          </p:txBody>
        </p:sp>
        <p:sp>
          <p:nvSpPr>
            <p:cNvPr id="109578" name="Rectangle 10"/>
            <p:cNvSpPr>
              <a:spLocks noChangeArrowheads="1"/>
            </p:cNvSpPr>
            <p:nvPr/>
          </p:nvSpPr>
          <p:spPr bwMode="gray">
            <a:xfrm>
              <a:off x="240" y="624"/>
              <a:ext cx="2544" cy="768"/>
            </a:xfrm>
            <a:prstGeom prst="rect">
              <a:avLst/>
            </a:prstGeom>
            <a:solidFill>
              <a:schemeClr val="folHlink">
                <a:alpha val="30000"/>
              </a:schemeClr>
            </a:solidFill>
            <a:ln w="15875" algn="ctr">
              <a:noFill/>
              <a:miter lim="800000"/>
              <a:headEnd/>
              <a:tailEnd/>
            </a:ln>
            <a:effectLst/>
          </p:spPr>
          <p:txBody>
            <a:bodyPr wrap="none" lIns="0" rIns="0" anchor="ctr"/>
            <a:lstStyle/>
            <a:p>
              <a:pPr algn="ctr">
                <a:lnSpc>
                  <a:spcPct val="95000"/>
                </a:lnSpc>
                <a:spcBef>
                  <a:spcPct val="25000"/>
                </a:spcBef>
                <a:buFont typeface="Times" pitchFamily="18" charset="0"/>
                <a:buNone/>
                <a:defRPr/>
              </a:pPr>
              <a:r>
                <a:rPr lang="en-US" sz="1400" b="1" dirty="0">
                  <a:solidFill>
                    <a:srgbClr val="009900"/>
                  </a:solidFill>
                  <a:ea typeface="ＭＳ Ｐゴシック" pitchFamily="-128" charset="-128"/>
                  <a:cs typeface="+mn-cs"/>
                </a:rPr>
                <a:t>Succession</a:t>
              </a:r>
            </a:p>
            <a:p>
              <a:pPr algn="ctr">
                <a:lnSpc>
                  <a:spcPct val="95000"/>
                </a:lnSpc>
                <a:spcBef>
                  <a:spcPct val="25000"/>
                </a:spcBef>
                <a:buFont typeface="Times" pitchFamily="18" charset="0"/>
                <a:buNone/>
                <a:defRPr/>
              </a:pPr>
              <a:r>
                <a:rPr lang="en-US" sz="1400" b="1" dirty="0">
                  <a:solidFill>
                    <a:srgbClr val="009900"/>
                  </a:solidFill>
                  <a:ea typeface="ＭＳ Ｐゴシック" pitchFamily="-128" charset="-128"/>
                  <a:cs typeface="+mn-cs"/>
                </a:rPr>
                <a:t>Plan at</a:t>
              </a:r>
            </a:p>
            <a:p>
              <a:pPr algn="ctr">
                <a:lnSpc>
                  <a:spcPct val="95000"/>
                </a:lnSpc>
                <a:spcBef>
                  <a:spcPct val="25000"/>
                </a:spcBef>
                <a:buFont typeface="Times" pitchFamily="18" charset="0"/>
                <a:buNone/>
                <a:defRPr/>
              </a:pPr>
              <a:r>
                <a:rPr lang="en-US" sz="1400" b="1" dirty="0">
                  <a:solidFill>
                    <a:srgbClr val="009900"/>
                  </a:solidFill>
                  <a:ea typeface="ＭＳ Ｐゴシック" pitchFamily="-128" charset="-128"/>
                  <a:cs typeface="+mn-cs"/>
                </a:rPr>
                <a:t>Retirement</a:t>
              </a:r>
            </a:p>
          </p:txBody>
        </p:sp>
        <p:sp>
          <p:nvSpPr>
            <p:cNvPr id="116752" name="Freeform 13"/>
            <p:cNvSpPr>
              <a:spLocks/>
            </p:cNvSpPr>
            <p:nvPr/>
          </p:nvSpPr>
          <p:spPr bwMode="gray">
            <a:xfrm>
              <a:off x="1104" y="1584"/>
              <a:ext cx="1104" cy="1200"/>
            </a:xfrm>
            <a:custGeom>
              <a:avLst/>
              <a:gdLst>
                <a:gd name="T0" fmla="*/ 2148 w 1056"/>
                <a:gd name="T1" fmla="*/ 0 h 1152"/>
                <a:gd name="T2" fmla="*/ 2148 w 1056"/>
                <a:gd name="T3" fmla="*/ 2210 h 1152"/>
                <a:gd name="T4" fmla="*/ 0 w 1056"/>
                <a:gd name="T5" fmla="*/ 2210 h 1152"/>
                <a:gd name="T6" fmla="*/ 0 60000 65536"/>
                <a:gd name="T7" fmla="*/ 0 60000 65536"/>
                <a:gd name="T8" fmla="*/ 0 60000 65536"/>
                <a:gd name="T9" fmla="*/ 0 w 1056"/>
                <a:gd name="T10" fmla="*/ 0 h 1152"/>
                <a:gd name="T11" fmla="*/ 1056 w 1056"/>
                <a:gd name="T12" fmla="*/ 1152 h 1152"/>
              </a:gdLst>
              <a:ahLst/>
              <a:cxnLst>
                <a:cxn ang="T6">
                  <a:pos x="T0" y="T1"/>
                </a:cxn>
                <a:cxn ang="T7">
                  <a:pos x="T2" y="T3"/>
                </a:cxn>
                <a:cxn ang="T8">
                  <a:pos x="T4" y="T5"/>
                </a:cxn>
              </a:cxnLst>
              <a:rect l="T9" t="T10" r="T11" b="T12"/>
              <a:pathLst>
                <a:path w="1056" h="1152">
                  <a:moveTo>
                    <a:pt x="1056" y="0"/>
                  </a:moveTo>
                  <a:lnTo>
                    <a:pt x="1056" y="1152"/>
                  </a:lnTo>
                  <a:lnTo>
                    <a:pt x="0" y="1152"/>
                  </a:lnTo>
                </a:path>
              </a:pathLst>
            </a:custGeom>
            <a:noFill/>
            <a:ln w="50800" cap="flat" cmpd="sng">
              <a:solidFill>
                <a:schemeClr val="folHlink"/>
              </a:solidFill>
              <a:prstDash val="solid"/>
              <a:round/>
              <a:headEnd type="none" w="med" len="med"/>
              <a:tailEnd type="arrow" w="med" len="med"/>
            </a:ln>
          </p:spPr>
          <p:txBody>
            <a:bodyPr wrap="none" lIns="0" tIns="0" rIns="0" bIns="0" anchor="ctr"/>
            <a:lstStyle/>
            <a:p>
              <a:endParaRPr lang="en-US"/>
            </a:p>
          </p:txBody>
        </p:sp>
        <p:sp>
          <p:nvSpPr>
            <p:cNvPr id="116753" name="Text Box 14"/>
            <p:cNvSpPr txBox="1">
              <a:spLocks noChangeArrowheads="1"/>
            </p:cNvSpPr>
            <p:nvPr/>
          </p:nvSpPr>
          <p:spPr bwMode="gray">
            <a:xfrm>
              <a:off x="1440" y="1776"/>
              <a:ext cx="720" cy="254"/>
            </a:xfrm>
            <a:prstGeom prst="rect">
              <a:avLst/>
            </a:prstGeom>
            <a:noFill/>
            <a:ln w="15875" algn="ctr">
              <a:noFill/>
              <a:miter lim="800000"/>
              <a:headEnd/>
              <a:tailEnd/>
            </a:ln>
          </p:spPr>
          <p:txBody>
            <a:bodyPr lIns="0" tIns="0" rIns="0" bIns="0">
              <a:spAutoFit/>
            </a:bodyPr>
            <a:lstStyle/>
            <a:p>
              <a:pPr algn="r">
                <a:lnSpc>
                  <a:spcPct val="95000"/>
                </a:lnSpc>
                <a:spcBef>
                  <a:spcPct val="50000"/>
                </a:spcBef>
                <a:buFont typeface="Times" pitchFamily="18" charset="0"/>
                <a:buNone/>
              </a:pPr>
              <a:r>
                <a:rPr lang="en-US" sz="1400"/>
                <a:t>$5 million business</a:t>
              </a:r>
            </a:p>
          </p:txBody>
        </p:sp>
        <p:sp>
          <p:nvSpPr>
            <p:cNvPr id="116754" name="Freeform 16"/>
            <p:cNvSpPr>
              <a:spLocks/>
            </p:cNvSpPr>
            <p:nvPr/>
          </p:nvSpPr>
          <p:spPr bwMode="gray">
            <a:xfrm>
              <a:off x="1104" y="1536"/>
              <a:ext cx="1344" cy="960"/>
            </a:xfrm>
            <a:custGeom>
              <a:avLst/>
              <a:gdLst>
                <a:gd name="T0" fmla="*/ 0 w 1296"/>
                <a:gd name="T1" fmla="*/ 6 h 1344"/>
                <a:gd name="T2" fmla="*/ 2322 w 1296"/>
                <a:gd name="T3" fmla="*/ 6 h 1344"/>
                <a:gd name="T4" fmla="*/ 2322 w 1296"/>
                <a:gd name="T5" fmla="*/ 0 h 1344"/>
                <a:gd name="T6" fmla="*/ 0 60000 65536"/>
                <a:gd name="T7" fmla="*/ 0 60000 65536"/>
                <a:gd name="T8" fmla="*/ 0 60000 65536"/>
                <a:gd name="T9" fmla="*/ 0 w 1296"/>
                <a:gd name="T10" fmla="*/ 0 h 1344"/>
                <a:gd name="T11" fmla="*/ 1296 w 1296"/>
                <a:gd name="T12" fmla="*/ 1344 h 1344"/>
              </a:gdLst>
              <a:ahLst/>
              <a:cxnLst>
                <a:cxn ang="T6">
                  <a:pos x="T0" y="T1"/>
                </a:cxn>
                <a:cxn ang="T7">
                  <a:pos x="T2" y="T3"/>
                </a:cxn>
                <a:cxn ang="T8">
                  <a:pos x="T4" y="T5"/>
                </a:cxn>
              </a:cxnLst>
              <a:rect l="T9" t="T10" r="T11" b="T12"/>
              <a:pathLst>
                <a:path w="1296" h="1344">
                  <a:moveTo>
                    <a:pt x="0" y="1344"/>
                  </a:moveTo>
                  <a:lnTo>
                    <a:pt x="1296" y="1344"/>
                  </a:lnTo>
                  <a:lnTo>
                    <a:pt x="1296" y="0"/>
                  </a:lnTo>
                </a:path>
              </a:pathLst>
            </a:custGeom>
            <a:noFill/>
            <a:ln w="50800" cap="flat" cmpd="sng">
              <a:solidFill>
                <a:schemeClr val="folHlink"/>
              </a:solidFill>
              <a:prstDash val="solid"/>
              <a:round/>
              <a:headEnd type="none" w="med" len="med"/>
              <a:tailEnd type="arrow" w="med" len="med"/>
            </a:ln>
          </p:spPr>
          <p:txBody>
            <a:bodyPr wrap="none" lIns="0" tIns="0" rIns="0" bIns="0" anchor="ctr"/>
            <a:lstStyle/>
            <a:p>
              <a:endParaRPr lang="en-US"/>
            </a:p>
          </p:txBody>
        </p:sp>
        <p:sp>
          <p:nvSpPr>
            <p:cNvPr id="116755" name="Text Box 17"/>
            <p:cNvSpPr txBox="1">
              <a:spLocks noChangeArrowheads="1"/>
            </p:cNvSpPr>
            <p:nvPr/>
          </p:nvSpPr>
          <p:spPr bwMode="gray">
            <a:xfrm>
              <a:off x="2496" y="1776"/>
              <a:ext cx="624" cy="258"/>
            </a:xfrm>
            <a:prstGeom prst="rect">
              <a:avLst/>
            </a:prstGeom>
            <a:noFill/>
            <a:ln w="15875" algn="ctr">
              <a:noFill/>
              <a:miter lim="800000"/>
              <a:headEnd/>
              <a:tailEnd/>
            </a:ln>
          </p:spPr>
          <p:txBody>
            <a:bodyPr lIns="0" tIns="0" rIns="0" bIns="0">
              <a:spAutoFit/>
            </a:bodyPr>
            <a:lstStyle/>
            <a:p>
              <a:pPr>
                <a:lnSpc>
                  <a:spcPct val="95000"/>
                </a:lnSpc>
                <a:spcBef>
                  <a:spcPts val="0"/>
                </a:spcBef>
                <a:buFont typeface="Times" pitchFamily="18" charset="0"/>
                <a:buNone/>
              </a:pPr>
              <a:r>
                <a:rPr lang="en-US" sz="1400" dirty="0"/>
                <a:t>$5 million</a:t>
              </a:r>
            </a:p>
            <a:p>
              <a:pPr>
                <a:lnSpc>
                  <a:spcPct val="95000"/>
                </a:lnSpc>
                <a:spcBef>
                  <a:spcPts val="0"/>
                </a:spcBef>
                <a:buFont typeface="Times" pitchFamily="18" charset="0"/>
                <a:buNone/>
              </a:pPr>
              <a:r>
                <a:rPr lang="en-US" sz="1400" dirty="0"/>
                <a:t>cash</a:t>
              </a:r>
            </a:p>
          </p:txBody>
        </p:sp>
        <p:sp>
          <p:nvSpPr>
            <p:cNvPr id="109586" name="Rectangle 18"/>
            <p:cNvSpPr>
              <a:spLocks noChangeArrowheads="1"/>
            </p:cNvSpPr>
            <p:nvPr/>
          </p:nvSpPr>
          <p:spPr bwMode="gray">
            <a:xfrm>
              <a:off x="1968" y="2352"/>
              <a:ext cx="720" cy="576"/>
            </a:xfrm>
            <a:prstGeom prst="rect">
              <a:avLst/>
            </a:prstGeom>
            <a:solidFill>
              <a:srgbClr val="009900"/>
            </a:solidFill>
            <a:ln w="28575" algn="ctr">
              <a:solidFill>
                <a:schemeClr val="bg1"/>
              </a:solidFill>
              <a:miter lim="800000"/>
              <a:headEnd/>
              <a:tailEnd/>
            </a:ln>
            <a:effectLst/>
          </p:spPr>
          <p:txBody>
            <a:bodyPr lIns="0" tIns="0" rIns="0" bIns="0" anchor="ctr"/>
            <a:lstStyle/>
            <a:p>
              <a:pPr algn="ctr">
                <a:lnSpc>
                  <a:spcPct val="95000"/>
                </a:lnSpc>
                <a:spcBef>
                  <a:spcPct val="25000"/>
                </a:spcBef>
                <a:buFont typeface="Times" pitchFamily="18" charset="0"/>
                <a:buNone/>
                <a:defRPr/>
              </a:pPr>
              <a:r>
                <a:rPr lang="en-US" sz="1600">
                  <a:solidFill>
                    <a:schemeClr val="bg1"/>
                  </a:solidFill>
                  <a:effectLst>
                    <a:outerShdw blurRad="38100" dist="38100" dir="2700000" algn="tl">
                      <a:srgbClr val="000000"/>
                    </a:outerShdw>
                  </a:effectLst>
                  <a:ea typeface="ＭＳ Ｐゴシック" pitchFamily="-128" charset="-128"/>
                  <a:cs typeface="+mn-cs"/>
                </a:rPr>
                <a:t>One-Way Buy/Sell Agreement</a:t>
              </a:r>
            </a:p>
          </p:txBody>
        </p:sp>
      </p:grpSp>
      <p:sp>
        <p:nvSpPr>
          <p:cNvPr id="116744" name="Text Box 19"/>
          <p:cNvSpPr txBox="1">
            <a:spLocks noChangeArrowheads="1"/>
          </p:cNvSpPr>
          <p:nvPr/>
        </p:nvSpPr>
        <p:spPr bwMode="gray">
          <a:xfrm>
            <a:off x="286215" y="5181600"/>
            <a:ext cx="8686800" cy="1107996"/>
          </a:xfrm>
          <a:prstGeom prst="rect">
            <a:avLst/>
          </a:prstGeom>
          <a:noFill/>
          <a:ln w="15875" algn="ctr">
            <a:noFill/>
            <a:miter lim="800000"/>
            <a:headEnd/>
            <a:tailEnd/>
          </a:ln>
        </p:spPr>
        <p:txBody>
          <a:bodyPr lIns="0" tIns="0" rIns="0" bIns="0">
            <a:spAutoFit/>
          </a:bodyPr>
          <a:lstStyle/>
          <a:p>
            <a:pPr eaLnBrk="0" hangingPunct="0"/>
            <a:r>
              <a:rPr lang="en-US" sz="1200" dirty="0">
                <a:latin typeface="Corbel" panose="020B0503020204020204" pitchFamily="34" charset="0"/>
                <a:cs typeface="Calibri" panose="020F0502020204030204" pitchFamily="34" charset="0"/>
              </a:rPr>
              <a:t>*Both loans and withdrawals from a permanent life insurance policy may be subject to penalties and fees and, along with any accrued loan interest, will reduce the policy's account value and death benefit. Assuming a policy is not a Modified Endowment Contract (MEC), withdrawals are taxed only to the extent that they exceed the policyowner’s cost basis in the policy and usually loans are free from current federal taxation. A policy loan could result in tax consequences if the policy lapses or is surrendered while a loan is outstanding. Distributions from MECs are subject to federal income tax to the extent of the gain in the policy and taxable distributions are subject to a 10% additional tax prior to age 59 1/2, with certain exceptions.</a:t>
            </a:r>
          </a:p>
        </p:txBody>
      </p:sp>
      <p:sp>
        <p:nvSpPr>
          <p:cNvPr id="116745" name="Text Box 20"/>
          <p:cNvSpPr txBox="1">
            <a:spLocks noChangeArrowheads="1"/>
          </p:cNvSpPr>
          <p:nvPr/>
        </p:nvSpPr>
        <p:spPr bwMode="gray">
          <a:xfrm>
            <a:off x="286215" y="4882171"/>
            <a:ext cx="8305800" cy="175433"/>
          </a:xfrm>
          <a:prstGeom prst="rect">
            <a:avLst/>
          </a:prstGeom>
          <a:noFill/>
          <a:ln w="15875" algn="ctr">
            <a:noFill/>
            <a:miter lim="800000"/>
            <a:headEnd/>
            <a:tailEnd/>
          </a:ln>
        </p:spPr>
        <p:txBody>
          <a:bodyPr lIns="0" tIns="0" rIns="0" bIns="0">
            <a:spAutoFit/>
          </a:bodyPr>
          <a:lstStyle/>
          <a:p>
            <a:pPr>
              <a:lnSpc>
                <a:spcPct val="95000"/>
              </a:lnSpc>
              <a:spcBef>
                <a:spcPct val="50000"/>
              </a:spcBef>
              <a:buFont typeface="Times" pitchFamily="18" charset="0"/>
              <a:buNone/>
            </a:pPr>
            <a:r>
              <a:rPr lang="en-US" sz="1000" dirty="0"/>
              <a:t>“</a:t>
            </a:r>
            <a:r>
              <a:rPr lang="en-US" sz="1200" dirty="0"/>
              <a:t>Policy” = Life </a:t>
            </a:r>
            <a:r>
              <a:rPr lang="en-US" sz="1200" dirty="0">
                <a:latin typeface="Corbel" panose="020B0503020204020204" pitchFamily="34" charset="0"/>
              </a:rPr>
              <a:t>Insurance</a:t>
            </a:r>
            <a:r>
              <a:rPr lang="en-US" sz="1200" dirty="0"/>
              <a:t> Policy</a:t>
            </a:r>
          </a:p>
        </p:txBody>
      </p:sp>
      <p:sp>
        <p:nvSpPr>
          <p:cNvPr id="24" name="TextBox 23"/>
          <p:cNvSpPr txBox="1"/>
          <p:nvPr/>
        </p:nvSpPr>
        <p:spPr>
          <a:xfrm>
            <a:off x="436563" y="485767"/>
            <a:ext cx="4340291" cy="461665"/>
          </a:xfrm>
          <a:prstGeom prst="rect">
            <a:avLst/>
          </a:prstGeom>
          <a:noFill/>
        </p:spPr>
        <p:txBody>
          <a:bodyPr wrap="none" rtlCol="0">
            <a:spAutoFit/>
          </a:bodyPr>
          <a:lstStyle/>
          <a:p>
            <a:r>
              <a:rPr lang="en-US" sz="2400" dirty="0"/>
              <a:t>Sale or Gift: Lifetime Transfer</a:t>
            </a:r>
          </a:p>
        </p:txBody>
      </p:sp>
    </p:spTree>
    <p:extLst>
      <p:ext uri="{BB962C8B-B14F-4D97-AF65-F5344CB8AC3E}">
        <p14:creationId xmlns:p14="http://schemas.microsoft.com/office/powerpoint/2010/main" val="2769714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Number Placeholder 2"/>
          <p:cNvSpPr>
            <a:spLocks noGrp="1"/>
          </p:cNvSpPr>
          <p:nvPr>
            <p:ph type="sldNum" sz="quarter" idx="10"/>
          </p:nvPr>
        </p:nvSpPr>
        <p:spPr>
          <a:noFill/>
        </p:spPr>
        <p:txBody>
          <a:bodyPr/>
          <a:lstStyle/>
          <a:p>
            <a:fld id="{08534C48-03A5-45FB-8012-37C44F38507A}" type="slidenum">
              <a:rPr lang="en-US" smtClean="0"/>
              <a:pPr/>
              <a:t>27</a:t>
            </a:fld>
            <a:endParaRPr lang="en-US"/>
          </a:p>
        </p:txBody>
      </p:sp>
      <p:sp>
        <p:nvSpPr>
          <p:cNvPr id="111618" name="Footer Placeholder 12"/>
          <p:cNvSpPr>
            <a:spLocks noGrp="1"/>
          </p:cNvSpPr>
          <p:nvPr>
            <p:ph type="ftr" sz="quarter" idx="11"/>
          </p:nvPr>
        </p:nvSpPr>
        <p:spPr>
          <a:noFill/>
        </p:spPr>
        <p:txBody>
          <a:bodyPr/>
          <a:lstStyle/>
          <a:p>
            <a:r>
              <a:rPr lang="en-US"/>
              <a:t>NOT FOR CONSUMER USE.</a:t>
            </a:r>
          </a:p>
        </p:txBody>
      </p:sp>
      <p:sp>
        <p:nvSpPr>
          <p:cNvPr id="111619" name="Slide Number Placeholder 2"/>
          <p:cNvSpPr txBox="1">
            <a:spLocks noGrp="1"/>
          </p:cNvSpPr>
          <p:nvPr/>
        </p:nvSpPr>
        <p:spPr bwMode="auto">
          <a:xfrm>
            <a:off x="436563" y="6156325"/>
            <a:ext cx="373062" cy="433388"/>
          </a:xfrm>
          <a:prstGeom prst="rect">
            <a:avLst/>
          </a:prstGeom>
          <a:noFill/>
          <a:ln w="9525">
            <a:noFill/>
            <a:miter lim="800000"/>
            <a:headEnd/>
            <a:tailEnd/>
          </a:ln>
        </p:spPr>
        <p:txBody>
          <a:bodyPr lIns="82030" tIns="41015" rIns="82030" bIns="41015" anchor="ctr"/>
          <a:lstStyle/>
          <a:p>
            <a:fld id="{10032065-40ED-4639-B765-16F3E273B26F}" type="slidenum">
              <a:rPr lang="en-US" sz="1000" b="1">
                <a:solidFill>
                  <a:srgbClr val="504C4C"/>
                </a:solidFill>
                <a:latin typeface="Arial Narrow" pitchFamily="34" charset="0"/>
                <a:cs typeface="Arial" charset="0"/>
              </a:rPr>
              <a:pPr/>
              <a:t>27</a:t>
            </a:fld>
            <a:endParaRPr lang="en-US" sz="1000" b="1">
              <a:solidFill>
                <a:srgbClr val="504C4C"/>
              </a:solidFill>
              <a:latin typeface="Arial Narrow" pitchFamily="34" charset="0"/>
              <a:cs typeface="Arial" charset="0"/>
            </a:endParaRPr>
          </a:p>
        </p:txBody>
      </p:sp>
      <p:sp>
        <p:nvSpPr>
          <p:cNvPr id="111620" name="Footer Placeholder 12"/>
          <p:cNvSpPr txBox="1">
            <a:spLocks noGrp="1"/>
          </p:cNvSpPr>
          <p:nvPr/>
        </p:nvSpPr>
        <p:spPr bwMode="auto">
          <a:xfrm>
            <a:off x="771525" y="6156325"/>
            <a:ext cx="3741738" cy="433388"/>
          </a:xfrm>
          <a:prstGeom prst="rect">
            <a:avLst/>
          </a:prstGeom>
          <a:noFill/>
          <a:ln w="9525">
            <a:noFill/>
            <a:miter lim="800000"/>
            <a:headEnd/>
            <a:tailEnd/>
          </a:ln>
        </p:spPr>
        <p:txBody>
          <a:bodyPr lIns="82030" tIns="41015" rIns="82030" bIns="41015" anchor="ctr"/>
          <a:lstStyle/>
          <a:p>
            <a:r>
              <a:rPr lang="en-US" sz="900" b="1">
                <a:solidFill>
                  <a:srgbClr val="504C4C"/>
                </a:solidFill>
                <a:latin typeface="Arial Narrow" pitchFamily="34" charset="0"/>
                <a:cs typeface="Arial" charset="0"/>
              </a:rPr>
              <a:t>NOT FOR CONSUMER USE.</a:t>
            </a:r>
          </a:p>
        </p:txBody>
      </p:sp>
      <p:sp>
        <p:nvSpPr>
          <p:cNvPr id="111621" name="Rectangle 6"/>
          <p:cNvSpPr txBox="1">
            <a:spLocks noGrp="1" noChangeArrowheads="1"/>
          </p:cNvSpPr>
          <p:nvPr/>
        </p:nvSpPr>
        <p:spPr bwMode="gray">
          <a:xfrm>
            <a:off x="457200" y="6397625"/>
            <a:ext cx="365125" cy="231775"/>
          </a:xfrm>
          <a:prstGeom prst="rect">
            <a:avLst/>
          </a:prstGeom>
          <a:noFill/>
          <a:ln w="9525">
            <a:noFill/>
            <a:miter lim="800000"/>
            <a:headEnd/>
            <a:tailEnd/>
          </a:ln>
        </p:spPr>
        <p:txBody>
          <a:bodyPr lIns="0" tIns="0" rIns="0" bIns="0" anchor="ctr"/>
          <a:lstStyle/>
          <a:p>
            <a:pPr eaLnBrk="0" hangingPunct="0"/>
            <a:fld id="{8358BD49-939A-468E-9BC1-F18D5663BFCC}" type="slidenum">
              <a:rPr lang="en-US" sz="1000">
                <a:solidFill>
                  <a:schemeClr val="bg1"/>
                </a:solidFill>
              </a:rPr>
              <a:pPr eaLnBrk="0" hangingPunct="0"/>
              <a:t>27</a:t>
            </a:fld>
            <a:endParaRPr lang="en-US" sz="1000">
              <a:solidFill>
                <a:schemeClr val="bg1"/>
              </a:solidFill>
            </a:endParaRPr>
          </a:p>
        </p:txBody>
      </p:sp>
      <p:sp>
        <p:nvSpPr>
          <p:cNvPr id="111622" name="Line 3"/>
          <p:cNvSpPr>
            <a:spLocks noChangeShapeType="1"/>
          </p:cNvSpPr>
          <p:nvPr/>
        </p:nvSpPr>
        <p:spPr bwMode="gray">
          <a:xfrm>
            <a:off x="838200" y="3200400"/>
            <a:ext cx="2590800" cy="0"/>
          </a:xfrm>
          <a:prstGeom prst="line">
            <a:avLst/>
          </a:prstGeom>
          <a:noFill/>
          <a:ln w="9525">
            <a:solidFill>
              <a:srgbClr val="456800"/>
            </a:solidFill>
            <a:round/>
            <a:headEnd/>
            <a:tailEnd/>
          </a:ln>
        </p:spPr>
        <p:txBody>
          <a:bodyPr wrap="none" lIns="0" tIns="0" rIns="0" bIns="0" anchor="ctr"/>
          <a:lstStyle/>
          <a:p>
            <a:endParaRPr lang="en-US"/>
          </a:p>
        </p:txBody>
      </p:sp>
      <p:sp>
        <p:nvSpPr>
          <p:cNvPr id="111623" name="Text Box 4"/>
          <p:cNvSpPr txBox="1">
            <a:spLocks noChangeArrowheads="1"/>
          </p:cNvSpPr>
          <p:nvPr/>
        </p:nvSpPr>
        <p:spPr bwMode="auto">
          <a:xfrm>
            <a:off x="169863" y="5192587"/>
            <a:ext cx="8686800" cy="1492716"/>
          </a:xfrm>
          <a:prstGeom prst="rect">
            <a:avLst/>
          </a:prstGeom>
          <a:noFill/>
          <a:ln w="9525">
            <a:noFill/>
            <a:miter lim="800000"/>
            <a:headEnd/>
            <a:tailEnd/>
          </a:ln>
        </p:spPr>
        <p:txBody>
          <a:bodyPr>
            <a:spAutoFit/>
          </a:bodyPr>
          <a:lstStyle/>
          <a:p>
            <a:pPr marL="228600" indent="-228600" eaLnBrk="0" hangingPunct="0">
              <a:spcBef>
                <a:spcPct val="50000"/>
              </a:spcBef>
              <a:buFont typeface="+mj-lt"/>
              <a:buAutoNum type="arabicPeriod"/>
            </a:pPr>
            <a:r>
              <a:rPr lang="en-US" sz="1400" dirty="0">
                <a:solidFill>
                  <a:srgbClr val="000000"/>
                </a:solidFill>
                <a:latin typeface="Corbel" panose="020B0503020204020204" pitchFamily="34" charset="0"/>
                <a:cs typeface="Calibri" panose="020F0502020204030204" pitchFamily="34" charset="0"/>
              </a:rPr>
              <a:t>Amount contributed to the sinking fund is assumed to be equal to the premium on the life insurance policy, $71,900 annually, growing at 5.89% net with any funding shortfall paid in cash.</a:t>
            </a:r>
          </a:p>
          <a:p>
            <a:pPr marL="228600" indent="-228600" eaLnBrk="0" hangingPunct="0">
              <a:spcBef>
                <a:spcPct val="25000"/>
              </a:spcBef>
              <a:buFont typeface="+mj-lt"/>
              <a:buAutoNum type="arabicPeriod"/>
            </a:pPr>
            <a:r>
              <a:rPr lang="en-US" sz="1400" dirty="0">
                <a:solidFill>
                  <a:srgbClr val="000000"/>
                </a:solidFill>
                <a:latin typeface="Corbel" panose="020B0503020204020204" pitchFamily="34" charset="0"/>
                <a:cs typeface="Calibri" panose="020F0502020204030204" pitchFamily="34" charset="0"/>
              </a:rPr>
              <a:t>Hypothetical Product illustrated is the PruLife Founders Plus assuming a male, age 58, preferred non-nicotine, $5 million face amount, $71,900 level annual premium.  Founders Plus  is using a 5.89% illustrated rate. Total premiums paid by year 15 is $1,078,500 or $1.1M rounded.</a:t>
            </a:r>
          </a:p>
          <a:p>
            <a:pPr marL="171450" indent="-171450" eaLnBrk="0" hangingPunct="0">
              <a:spcBef>
                <a:spcPct val="25000"/>
              </a:spcBef>
            </a:pPr>
            <a:endParaRPr lang="en-US" sz="1400" i="1" dirty="0">
              <a:solidFill>
                <a:srgbClr val="000000"/>
              </a:solidFill>
              <a:latin typeface="Corbel" panose="020B0503020204020204" pitchFamily="34" charset="0"/>
            </a:endParaRPr>
          </a:p>
        </p:txBody>
      </p:sp>
      <p:sp>
        <p:nvSpPr>
          <p:cNvPr id="105477" name="Rectangle 5"/>
          <p:cNvSpPr>
            <a:spLocks noChangeArrowheads="1"/>
          </p:cNvSpPr>
          <p:nvPr/>
        </p:nvSpPr>
        <p:spPr bwMode="gray">
          <a:xfrm>
            <a:off x="676564" y="2590800"/>
            <a:ext cx="2743200" cy="2286000"/>
          </a:xfrm>
          <a:prstGeom prst="rect">
            <a:avLst/>
          </a:prstGeom>
          <a:solidFill>
            <a:srgbClr val="CC9900"/>
          </a:solidFill>
          <a:ln w="12700" algn="ctr">
            <a:noFill/>
            <a:miter lim="800000"/>
            <a:headEnd/>
            <a:tailEnd/>
          </a:ln>
          <a:effectLst>
            <a:outerShdw dist="107763" dir="2700000" algn="ctr" rotWithShape="0">
              <a:srgbClr val="808080">
                <a:alpha val="50000"/>
              </a:srgbClr>
            </a:outerShdw>
          </a:effectLst>
        </p:spPr>
        <p:txBody>
          <a:bodyPr lIns="0" rIns="0"/>
          <a:lstStyle/>
          <a:p>
            <a:pPr>
              <a:lnSpc>
                <a:spcPct val="95000"/>
              </a:lnSpc>
              <a:spcBef>
                <a:spcPct val="25000"/>
              </a:spcBef>
              <a:buFont typeface="Times" pitchFamily="18" charset="0"/>
              <a:buNone/>
              <a:tabLst>
                <a:tab pos="171450" algn="l"/>
              </a:tabLst>
              <a:defRPr/>
            </a:pPr>
            <a:r>
              <a:rPr lang="en-US" sz="1400" dirty="0">
                <a:solidFill>
                  <a:schemeClr val="bg1"/>
                </a:solidFill>
                <a:effectLst>
                  <a:outerShdw blurRad="38100" dist="38100" dir="2700000" algn="tl">
                    <a:srgbClr val="000000"/>
                  </a:outerShdw>
                </a:effectLst>
                <a:ea typeface="ＭＳ Ｐゴシック" pitchFamily="-128" charset="-128"/>
                <a:cs typeface="+mn-cs"/>
              </a:rPr>
              <a:t>	Hypothetical Alternatives:</a:t>
            </a:r>
          </a:p>
          <a:p>
            <a:pPr>
              <a:spcBef>
                <a:spcPct val="75000"/>
              </a:spcBef>
              <a:buFont typeface="Times" pitchFamily="18" charset="0"/>
              <a:buNone/>
              <a:tabLst>
                <a:tab pos="171450" algn="l"/>
              </a:tabLst>
              <a:defRPr/>
            </a:pPr>
            <a:r>
              <a:rPr lang="en-US" sz="1400" dirty="0">
                <a:solidFill>
                  <a:schemeClr val="bg1"/>
                </a:solidFill>
                <a:effectLst>
                  <a:outerShdw blurRad="38100" dist="38100" dir="2700000" algn="tl">
                    <a:srgbClr val="000000"/>
                  </a:outerShdw>
                </a:effectLst>
                <a:ea typeface="ＭＳ Ｐゴシック" pitchFamily="-128" charset="-128"/>
                <a:cs typeface="+mn-cs"/>
              </a:rPr>
              <a:t>	Cash</a:t>
            </a:r>
          </a:p>
          <a:p>
            <a:pPr>
              <a:spcBef>
                <a:spcPct val="50000"/>
              </a:spcBef>
              <a:buFont typeface="Times" pitchFamily="18" charset="0"/>
              <a:buNone/>
              <a:tabLst>
                <a:tab pos="171450" algn="l"/>
              </a:tabLst>
              <a:defRPr/>
            </a:pPr>
            <a:r>
              <a:rPr lang="en-US" sz="1400" dirty="0">
                <a:solidFill>
                  <a:schemeClr val="bg1"/>
                </a:solidFill>
                <a:effectLst>
                  <a:outerShdw blurRad="38100" dist="38100" dir="2700000" algn="tl">
                    <a:srgbClr val="000000"/>
                  </a:outerShdw>
                </a:effectLst>
                <a:ea typeface="ＭＳ Ｐゴシック" pitchFamily="-128" charset="-128"/>
                <a:cs typeface="+mn-cs"/>
              </a:rPr>
              <a:t>	10-year bank loan at 5%</a:t>
            </a:r>
          </a:p>
          <a:p>
            <a:pPr>
              <a:spcBef>
                <a:spcPct val="50000"/>
              </a:spcBef>
              <a:buFont typeface="Times" pitchFamily="18" charset="0"/>
              <a:buNone/>
              <a:tabLst>
                <a:tab pos="171450" algn="l"/>
              </a:tabLst>
              <a:defRPr/>
            </a:pPr>
            <a:r>
              <a:rPr lang="en-US" sz="1400" dirty="0">
                <a:solidFill>
                  <a:schemeClr val="bg1"/>
                </a:solidFill>
                <a:effectLst>
                  <a:outerShdw blurRad="38100" dist="38100" dir="2700000" algn="tl">
                    <a:srgbClr val="000000"/>
                  </a:outerShdw>
                </a:effectLst>
                <a:ea typeface="ＭＳ Ｐゴシック" pitchFamily="-128" charset="-128"/>
                <a:cs typeface="+mn-cs"/>
              </a:rPr>
              <a:t>	10-year installment sale at 5%</a:t>
            </a:r>
          </a:p>
          <a:p>
            <a:pPr indent="-457200">
              <a:spcBef>
                <a:spcPct val="50000"/>
              </a:spcBef>
              <a:buFont typeface="Times" pitchFamily="18" charset="0"/>
              <a:buNone/>
              <a:tabLst>
                <a:tab pos="171450" algn="l"/>
              </a:tabLst>
              <a:defRPr/>
            </a:pPr>
            <a:r>
              <a:rPr lang="en-US" sz="1400" dirty="0">
                <a:solidFill>
                  <a:schemeClr val="bg1"/>
                </a:solidFill>
                <a:effectLst>
                  <a:outerShdw blurRad="38100" dist="38100" dir="2700000" algn="tl">
                    <a:srgbClr val="000000"/>
                  </a:outerShdw>
                </a:effectLst>
                <a:ea typeface="ＭＳ Ｐゴシック" pitchFamily="-128" charset="-128"/>
                <a:cs typeface="+mn-cs"/>
              </a:rPr>
              <a:t>	Sinking fund at 5.89%, PLUS 	shortfall paid in cash</a:t>
            </a:r>
            <a:r>
              <a:rPr lang="en-US" sz="1400" baseline="30000" dirty="0">
                <a:solidFill>
                  <a:schemeClr val="bg1"/>
                </a:solidFill>
                <a:effectLst>
                  <a:outerShdw blurRad="38100" dist="38100" dir="2700000" algn="tl">
                    <a:srgbClr val="000000"/>
                  </a:outerShdw>
                </a:effectLst>
                <a:ea typeface="ＭＳ Ｐゴシック" pitchFamily="-128" charset="-128"/>
                <a:cs typeface="+mn-cs"/>
              </a:rPr>
              <a:t>1</a:t>
            </a:r>
          </a:p>
          <a:p>
            <a:pPr>
              <a:spcBef>
                <a:spcPct val="50000"/>
              </a:spcBef>
              <a:buFont typeface="Times" pitchFamily="18" charset="0"/>
              <a:buNone/>
              <a:tabLst>
                <a:tab pos="171450" algn="l"/>
              </a:tabLst>
              <a:defRPr/>
            </a:pPr>
            <a:r>
              <a:rPr lang="en-US" sz="1400" dirty="0">
                <a:solidFill>
                  <a:schemeClr val="bg1"/>
                </a:solidFill>
                <a:effectLst>
                  <a:outerShdw blurRad="38100" dist="38100" dir="2700000" algn="tl">
                    <a:srgbClr val="000000"/>
                  </a:outerShdw>
                </a:effectLst>
                <a:ea typeface="ＭＳ Ｐゴシック" pitchFamily="-128" charset="-128"/>
                <a:cs typeface="+mn-cs"/>
              </a:rPr>
              <a:t>	Life insurance</a:t>
            </a:r>
            <a:r>
              <a:rPr lang="en-US" sz="1400" baseline="30000" dirty="0">
                <a:solidFill>
                  <a:schemeClr val="bg1"/>
                </a:solidFill>
                <a:effectLst>
                  <a:outerShdw blurRad="38100" dist="38100" dir="2700000" algn="tl">
                    <a:srgbClr val="000000"/>
                  </a:outerShdw>
                </a:effectLst>
                <a:ea typeface="ＭＳ Ｐゴシック" pitchFamily="-128" charset="-128"/>
                <a:cs typeface="+mn-cs"/>
              </a:rPr>
              <a:t>2</a:t>
            </a:r>
          </a:p>
        </p:txBody>
      </p:sp>
      <p:sp>
        <p:nvSpPr>
          <p:cNvPr id="111625" name="Rectangle 6"/>
          <p:cNvSpPr>
            <a:spLocks noChangeArrowheads="1"/>
          </p:cNvSpPr>
          <p:nvPr/>
        </p:nvSpPr>
        <p:spPr bwMode="gray">
          <a:xfrm>
            <a:off x="381000" y="1295400"/>
            <a:ext cx="8229600" cy="1143000"/>
          </a:xfrm>
          <a:prstGeom prst="rect">
            <a:avLst/>
          </a:prstGeom>
          <a:noFill/>
          <a:ln w="9525">
            <a:noFill/>
            <a:miter lim="800000"/>
            <a:headEnd/>
            <a:tailEnd/>
          </a:ln>
        </p:spPr>
        <p:txBody>
          <a:bodyPr lIns="0" tIns="0" rIns="0" bIns="0"/>
          <a:lstStyle/>
          <a:p>
            <a:pPr marL="230188" indent="-230188" algn="ctr" eaLnBrk="0" hangingPunct="0">
              <a:lnSpc>
                <a:spcPct val="95000"/>
              </a:lnSpc>
              <a:spcBef>
                <a:spcPct val="25000"/>
              </a:spcBef>
              <a:buFont typeface="Times" pitchFamily="18" charset="0"/>
              <a:buNone/>
            </a:pPr>
            <a:r>
              <a:rPr lang="en-US" sz="1600" dirty="0">
                <a:latin typeface="Corbel" panose="020B0503020204020204" pitchFamily="34" charset="0"/>
              </a:rPr>
              <a:t>Comparison of funding alternatives at death</a:t>
            </a:r>
          </a:p>
          <a:p>
            <a:pPr marL="230188" indent="-230188" algn="ctr" eaLnBrk="0" hangingPunct="0">
              <a:lnSpc>
                <a:spcPct val="95000"/>
              </a:lnSpc>
              <a:spcBef>
                <a:spcPct val="25000"/>
              </a:spcBef>
              <a:buFont typeface="Times" pitchFamily="18" charset="0"/>
              <a:buNone/>
            </a:pPr>
            <a:endParaRPr lang="en-US" sz="1200" dirty="0">
              <a:latin typeface="Corbel" panose="020B0503020204020204" pitchFamily="34" charset="0"/>
            </a:endParaRPr>
          </a:p>
          <a:p>
            <a:pPr marL="230188" indent="-230188" algn="ctr" eaLnBrk="0" hangingPunct="0">
              <a:lnSpc>
                <a:spcPct val="95000"/>
              </a:lnSpc>
              <a:spcBef>
                <a:spcPct val="25000"/>
              </a:spcBef>
              <a:buFont typeface="Times" pitchFamily="18" charset="0"/>
              <a:buNone/>
            </a:pPr>
            <a:r>
              <a:rPr lang="en-US" sz="1200" dirty="0">
                <a:latin typeface="Corbel" panose="020B0503020204020204" pitchFamily="34" charset="0"/>
              </a:rPr>
              <a:t>Carl’s Death:</a:t>
            </a:r>
            <a:r>
              <a:rPr lang="en-US" sz="1200" dirty="0">
                <a:solidFill>
                  <a:schemeClr val="accent1"/>
                </a:solidFill>
                <a:latin typeface="Corbel" panose="020B0503020204020204" pitchFamily="34" charset="0"/>
              </a:rPr>
              <a:t> </a:t>
            </a:r>
            <a:r>
              <a:rPr lang="en-US" sz="1200" b="1" dirty="0">
                <a:solidFill>
                  <a:srgbClr val="800000"/>
                </a:solidFill>
                <a:latin typeface="Corbel" panose="020B0503020204020204" pitchFamily="34" charset="0"/>
              </a:rPr>
              <a:t>Year 15 after policy issue</a:t>
            </a:r>
          </a:p>
          <a:p>
            <a:pPr marL="230188" indent="-230188" algn="ctr" eaLnBrk="0" hangingPunct="0">
              <a:lnSpc>
                <a:spcPct val="95000"/>
              </a:lnSpc>
              <a:buFont typeface="Times" pitchFamily="18" charset="0"/>
              <a:buNone/>
            </a:pPr>
            <a:r>
              <a:rPr lang="en-US" sz="1200" dirty="0">
                <a:latin typeface="Corbel" panose="020B0503020204020204" pitchFamily="34" charset="0"/>
              </a:rPr>
              <a:t>Amount required for buyout: </a:t>
            </a:r>
            <a:r>
              <a:rPr lang="en-US" sz="1200" dirty="0">
                <a:solidFill>
                  <a:srgbClr val="800000"/>
                </a:solidFill>
                <a:latin typeface="Corbel" panose="020B0503020204020204" pitchFamily="34" charset="0"/>
              </a:rPr>
              <a:t>$5 million</a:t>
            </a:r>
          </a:p>
        </p:txBody>
      </p:sp>
      <p:sp>
        <p:nvSpPr>
          <p:cNvPr id="105479" name="Rectangle 7"/>
          <p:cNvSpPr>
            <a:spLocks noChangeArrowheads="1"/>
          </p:cNvSpPr>
          <p:nvPr/>
        </p:nvSpPr>
        <p:spPr bwMode="gray">
          <a:xfrm>
            <a:off x="4648200" y="2667000"/>
            <a:ext cx="1295400" cy="2286000"/>
          </a:xfrm>
          <a:prstGeom prst="rect">
            <a:avLst/>
          </a:prstGeom>
          <a:solidFill>
            <a:srgbClr val="009900"/>
          </a:solidFill>
          <a:ln w="12700" algn="ctr">
            <a:solidFill>
              <a:schemeClr val="bg1"/>
            </a:solidFill>
            <a:miter lim="800000"/>
            <a:headEnd/>
            <a:tailEnd/>
          </a:ln>
          <a:effectLst>
            <a:outerShdw dist="107763" dir="2700000" algn="ctr" rotWithShape="0">
              <a:srgbClr val="808080">
                <a:alpha val="50000"/>
              </a:srgbClr>
            </a:outerShdw>
          </a:effectLst>
        </p:spPr>
        <p:txBody>
          <a:bodyPr lIns="0" tIns="0" rIns="0" bIns="0" anchor="ctr"/>
          <a:lstStyle/>
          <a:p>
            <a:pPr algn="ctr">
              <a:lnSpc>
                <a:spcPct val="95000"/>
              </a:lnSpc>
              <a:spcBef>
                <a:spcPct val="25000"/>
              </a:spcBef>
              <a:buFont typeface="Times" pitchFamily="18" charset="0"/>
              <a:buNone/>
              <a:defRPr/>
            </a:pPr>
            <a:r>
              <a:rPr lang="en-US" sz="1400">
                <a:solidFill>
                  <a:schemeClr val="bg1"/>
                </a:solidFill>
                <a:effectLst>
                  <a:outerShdw blurRad="38100" dist="38100" dir="2700000" algn="tl">
                    <a:srgbClr val="000000"/>
                  </a:outerShdw>
                </a:effectLst>
                <a:ea typeface="ＭＳ Ｐゴシック" pitchFamily="-128" charset="-128"/>
                <a:cs typeface="+mn-cs"/>
              </a:rPr>
              <a:t>Buy/Sell Agreement</a:t>
            </a:r>
          </a:p>
        </p:txBody>
      </p:sp>
      <p:sp>
        <p:nvSpPr>
          <p:cNvPr id="105480" name="Rectangle 8"/>
          <p:cNvSpPr>
            <a:spLocks noChangeArrowheads="1"/>
          </p:cNvSpPr>
          <p:nvPr/>
        </p:nvSpPr>
        <p:spPr bwMode="gray">
          <a:xfrm>
            <a:off x="7086600" y="2667000"/>
            <a:ext cx="1295400" cy="2286000"/>
          </a:xfrm>
          <a:prstGeom prst="rect">
            <a:avLst/>
          </a:prstGeom>
          <a:solidFill>
            <a:srgbClr val="0066FF"/>
          </a:solidFill>
          <a:ln w="12700" algn="ctr">
            <a:solidFill>
              <a:schemeClr val="bg1"/>
            </a:solidFill>
            <a:miter lim="800000"/>
            <a:headEnd/>
            <a:tailEnd/>
          </a:ln>
          <a:effectLst>
            <a:outerShdw dist="107763" dir="2700000" algn="ctr" rotWithShape="0">
              <a:srgbClr val="808080">
                <a:alpha val="50000"/>
              </a:srgbClr>
            </a:outerShdw>
          </a:effectLst>
        </p:spPr>
        <p:txBody>
          <a:bodyPr tIns="91440" bIns="91440" anchor="ctr"/>
          <a:lstStyle/>
          <a:p>
            <a:pPr algn="ctr">
              <a:lnSpc>
                <a:spcPct val="95000"/>
              </a:lnSpc>
              <a:spcBef>
                <a:spcPct val="25000"/>
              </a:spcBef>
              <a:buFont typeface="Times" pitchFamily="18" charset="0"/>
              <a:buNone/>
              <a:defRPr/>
            </a:pPr>
            <a:r>
              <a:rPr lang="en-US" sz="1400" dirty="0">
                <a:solidFill>
                  <a:schemeClr val="bg1"/>
                </a:solidFill>
                <a:effectLst>
                  <a:outerShdw blurRad="38100" dist="38100" dir="2700000" algn="tl">
                    <a:srgbClr val="000000"/>
                  </a:outerShdw>
                </a:effectLst>
                <a:ea typeface="ＭＳ Ｐゴシック" pitchFamily="-128" charset="-128"/>
                <a:cs typeface="+mn-cs"/>
              </a:rPr>
              <a:t>Carl’s Estate</a:t>
            </a:r>
          </a:p>
        </p:txBody>
      </p:sp>
      <p:sp>
        <p:nvSpPr>
          <p:cNvPr id="105481" name="AutoShape 9"/>
          <p:cNvSpPr>
            <a:spLocks noChangeArrowheads="1"/>
          </p:cNvSpPr>
          <p:nvPr/>
        </p:nvSpPr>
        <p:spPr bwMode="gray">
          <a:xfrm rot="10800000">
            <a:off x="6096000" y="3352800"/>
            <a:ext cx="1066800" cy="914400"/>
          </a:xfrm>
          <a:prstGeom prst="leftArrow">
            <a:avLst>
              <a:gd name="adj1" fmla="val 59093"/>
              <a:gd name="adj2" fmla="val 31408"/>
            </a:avLst>
          </a:prstGeom>
          <a:solidFill>
            <a:schemeClr val="tx1"/>
          </a:solidFill>
          <a:ln w="15875" algn="ctr">
            <a:solidFill>
              <a:schemeClr val="bg1"/>
            </a:solidFill>
            <a:miter lim="800000"/>
            <a:headEnd/>
            <a:tailEnd/>
          </a:ln>
          <a:effectLst/>
        </p:spPr>
        <p:txBody>
          <a:bodyPr rot="10800000" lIns="0" tIns="0" rIns="0" bIns="0" anchor="ctr"/>
          <a:lstStyle/>
          <a:p>
            <a:pPr marL="228600" indent="-114300">
              <a:lnSpc>
                <a:spcPct val="95000"/>
              </a:lnSpc>
              <a:spcBef>
                <a:spcPct val="25000"/>
              </a:spcBef>
              <a:buFont typeface="Times" pitchFamily="18" charset="0"/>
              <a:buNone/>
              <a:defRPr/>
            </a:pPr>
            <a:r>
              <a:rPr lang="en-US" sz="1400">
                <a:solidFill>
                  <a:schemeClr val="bg1"/>
                </a:solidFill>
                <a:effectLst>
                  <a:outerShdw blurRad="38100" dist="38100" dir="2700000" algn="tl">
                    <a:srgbClr val="909090"/>
                  </a:outerShdw>
                </a:effectLst>
                <a:ea typeface="ＭＳ Ｐゴシック" pitchFamily="-128" charset="-128"/>
                <a:cs typeface="+mn-cs"/>
              </a:rPr>
              <a:t>$5 million buyout</a:t>
            </a:r>
          </a:p>
        </p:txBody>
      </p:sp>
      <p:sp>
        <p:nvSpPr>
          <p:cNvPr id="105482" name="AutoShape 10"/>
          <p:cNvSpPr>
            <a:spLocks noChangeArrowheads="1"/>
          </p:cNvSpPr>
          <p:nvPr/>
        </p:nvSpPr>
        <p:spPr bwMode="gray">
          <a:xfrm rot="10800000">
            <a:off x="3657600" y="3357563"/>
            <a:ext cx="1066800" cy="893762"/>
          </a:xfrm>
          <a:prstGeom prst="leftArrow">
            <a:avLst>
              <a:gd name="adj1" fmla="val 59148"/>
              <a:gd name="adj2" fmla="val 29127"/>
            </a:avLst>
          </a:prstGeom>
          <a:solidFill>
            <a:schemeClr val="tx1"/>
          </a:solidFill>
          <a:ln w="15875" algn="ctr">
            <a:solidFill>
              <a:schemeClr val="bg1"/>
            </a:solidFill>
            <a:miter lim="800000"/>
            <a:headEnd/>
            <a:tailEnd/>
          </a:ln>
          <a:effectLst/>
        </p:spPr>
        <p:txBody>
          <a:bodyPr rot="10800000" wrap="none" lIns="0" tIns="0" rIns="0" bIns="0" anchor="ctr"/>
          <a:lstStyle/>
          <a:p>
            <a:pPr marL="57150">
              <a:lnSpc>
                <a:spcPct val="95000"/>
              </a:lnSpc>
              <a:spcBef>
                <a:spcPct val="25000"/>
              </a:spcBef>
              <a:buFont typeface="Times" pitchFamily="18" charset="0"/>
              <a:buNone/>
              <a:defRPr/>
            </a:pPr>
            <a:r>
              <a:rPr lang="en-US" sz="1400">
                <a:solidFill>
                  <a:schemeClr val="bg1"/>
                </a:solidFill>
                <a:effectLst>
                  <a:outerShdw blurRad="38100" dist="38100" dir="2700000" algn="tl">
                    <a:srgbClr val="909090"/>
                  </a:outerShdw>
                </a:effectLst>
                <a:ea typeface="ＭＳ Ｐゴシック" pitchFamily="-128" charset="-128"/>
                <a:cs typeface="+mn-cs"/>
              </a:rPr>
              <a:t>Payment(s)</a:t>
            </a:r>
          </a:p>
        </p:txBody>
      </p:sp>
      <p:sp>
        <p:nvSpPr>
          <p:cNvPr id="111630" name="Line 11"/>
          <p:cNvSpPr>
            <a:spLocks noChangeShapeType="1"/>
          </p:cNvSpPr>
          <p:nvPr/>
        </p:nvSpPr>
        <p:spPr bwMode="auto">
          <a:xfrm>
            <a:off x="1524000" y="1600200"/>
            <a:ext cx="5943600" cy="0"/>
          </a:xfrm>
          <a:prstGeom prst="line">
            <a:avLst/>
          </a:prstGeom>
          <a:noFill/>
          <a:ln w="9525">
            <a:solidFill>
              <a:schemeClr val="tx1"/>
            </a:solidFill>
            <a:round/>
            <a:headEnd/>
            <a:tailEnd/>
          </a:ln>
        </p:spPr>
        <p:txBody>
          <a:bodyPr/>
          <a:lstStyle/>
          <a:p>
            <a:endParaRPr lang="en-US"/>
          </a:p>
        </p:txBody>
      </p:sp>
      <p:sp>
        <p:nvSpPr>
          <p:cNvPr id="111631" name="Rectangle 3"/>
          <p:cNvSpPr>
            <a:spLocks noChangeArrowheads="1"/>
          </p:cNvSpPr>
          <p:nvPr/>
        </p:nvSpPr>
        <p:spPr bwMode="gray">
          <a:xfrm>
            <a:off x="457200" y="0"/>
            <a:ext cx="7315200" cy="914400"/>
          </a:xfrm>
          <a:prstGeom prst="rect">
            <a:avLst/>
          </a:prstGeom>
          <a:noFill/>
          <a:ln w="9525">
            <a:noFill/>
            <a:miter lim="800000"/>
            <a:headEnd/>
            <a:tailEnd/>
          </a:ln>
        </p:spPr>
        <p:txBody>
          <a:bodyPr lIns="0" tIns="0" rIns="0" bIns="0" anchor="b"/>
          <a:lstStyle/>
          <a:p>
            <a:r>
              <a:rPr lang="en-US" sz="2400" b="1">
                <a:solidFill>
                  <a:schemeClr val="accent1"/>
                </a:solidFill>
              </a:rPr>
              <a:t>Strategies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2"/>
          <p:cNvSpPr>
            <a:spLocks noGrp="1"/>
          </p:cNvSpPr>
          <p:nvPr>
            <p:ph type="sldNum" sz="quarter" idx="10"/>
          </p:nvPr>
        </p:nvSpPr>
        <p:spPr>
          <a:noFill/>
        </p:spPr>
        <p:txBody>
          <a:bodyPr/>
          <a:lstStyle/>
          <a:p>
            <a:fld id="{EFCE727E-6A58-4630-BC0E-332F62D01572}" type="slidenum">
              <a:rPr lang="en-US" smtClean="0"/>
              <a:pPr/>
              <a:t>28</a:t>
            </a:fld>
            <a:endParaRPr lang="en-US"/>
          </a:p>
        </p:txBody>
      </p:sp>
      <p:sp>
        <p:nvSpPr>
          <p:cNvPr id="1028" name="Footer Placeholder 12"/>
          <p:cNvSpPr>
            <a:spLocks noGrp="1"/>
          </p:cNvSpPr>
          <p:nvPr>
            <p:ph type="ftr" sz="quarter" idx="11"/>
          </p:nvPr>
        </p:nvSpPr>
        <p:spPr>
          <a:noFill/>
        </p:spPr>
        <p:txBody>
          <a:bodyPr/>
          <a:lstStyle/>
          <a:p>
            <a:r>
              <a:rPr lang="en-US"/>
              <a:t>NOT FOR CONSUMER USE.</a:t>
            </a:r>
          </a:p>
        </p:txBody>
      </p:sp>
      <p:sp>
        <p:nvSpPr>
          <p:cNvPr id="9" name="Slide Number Placeholder 1"/>
          <p:cNvSpPr txBox="1">
            <a:spLocks noGrp="1"/>
          </p:cNvSpPr>
          <p:nvPr/>
        </p:nvSpPr>
        <p:spPr bwMode="auto">
          <a:xfrm>
            <a:off x="436563" y="6156325"/>
            <a:ext cx="373062" cy="433388"/>
          </a:xfrm>
          <a:prstGeom prst="rect">
            <a:avLst/>
          </a:prstGeom>
          <a:noFill/>
          <a:ln>
            <a:miter lim="800000"/>
            <a:headEnd/>
            <a:tailEnd/>
          </a:ln>
        </p:spPr>
        <p:txBody>
          <a:bodyPr lIns="82030" tIns="41015" rIns="82030" bIns="41015" anchor="ctr"/>
          <a:lstStyle/>
          <a:p>
            <a:pPr defTabSz="820738">
              <a:defRPr/>
            </a:pPr>
            <a:fld id="{66BDCE9F-94D1-42A5-87D5-3820D09C2C75}" type="slidenum">
              <a:rPr lang="en-US" sz="1000" b="1">
                <a:solidFill>
                  <a:srgbClr val="504C4C"/>
                </a:solidFill>
                <a:latin typeface="Arial Narrow" pitchFamily="34" charset="0"/>
                <a:cs typeface="+mn-cs"/>
              </a:rPr>
              <a:pPr defTabSz="820738">
                <a:defRPr/>
              </a:pPr>
              <a:t>28</a:t>
            </a:fld>
            <a:endParaRPr lang="en-US" sz="1000" b="1">
              <a:solidFill>
                <a:srgbClr val="504C4C"/>
              </a:solidFill>
              <a:latin typeface="Arial Narrow" pitchFamily="34" charset="0"/>
              <a:cs typeface="+mn-cs"/>
            </a:endParaRPr>
          </a:p>
        </p:txBody>
      </p:sp>
      <p:sp>
        <p:nvSpPr>
          <p:cNvPr id="10" name="Footer Placeholder 2"/>
          <p:cNvSpPr txBox="1">
            <a:spLocks noGrp="1"/>
          </p:cNvSpPr>
          <p:nvPr/>
        </p:nvSpPr>
        <p:spPr bwMode="auto">
          <a:xfrm>
            <a:off x="771525" y="6156325"/>
            <a:ext cx="3741738" cy="433388"/>
          </a:xfrm>
          <a:prstGeom prst="rect">
            <a:avLst/>
          </a:prstGeom>
          <a:noFill/>
          <a:ln>
            <a:miter lim="800000"/>
            <a:headEnd/>
            <a:tailEnd/>
          </a:ln>
        </p:spPr>
        <p:txBody>
          <a:bodyPr lIns="82030" tIns="41015" rIns="82030" bIns="41015" anchor="ctr"/>
          <a:lstStyle/>
          <a:p>
            <a:pPr defTabSz="820738">
              <a:defRPr/>
            </a:pPr>
            <a:r>
              <a:rPr lang="en-US" sz="900" b="1">
                <a:solidFill>
                  <a:srgbClr val="504C4C"/>
                </a:solidFill>
                <a:latin typeface="Arial Narrow" pitchFamily="34" charset="0"/>
                <a:cs typeface="+mn-cs"/>
              </a:rPr>
              <a:t>NOT FOR CONSUMER USE.</a:t>
            </a:r>
          </a:p>
        </p:txBody>
      </p:sp>
      <p:sp>
        <p:nvSpPr>
          <p:cNvPr id="1031" name="Slide Number Placeholder 5"/>
          <p:cNvSpPr txBox="1">
            <a:spLocks noGrp="1"/>
          </p:cNvSpPr>
          <p:nvPr/>
        </p:nvSpPr>
        <p:spPr bwMode="gray">
          <a:xfrm>
            <a:off x="457200" y="6397625"/>
            <a:ext cx="365125" cy="231775"/>
          </a:xfrm>
          <a:prstGeom prst="rect">
            <a:avLst/>
          </a:prstGeom>
          <a:noFill/>
          <a:ln w="9525">
            <a:noFill/>
            <a:miter lim="800000"/>
            <a:headEnd/>
            <a:tailEnd/>
          </a:ln>
        </p:spPr>
        <p:txBody>
          <a:bodyPr lIns="0" tIns="0" rIns="0" bIns="0" anchor="ctr"/>
          <a:lstStyle/>
          <a:p>
            <a:pPr eaLnBrk="0" hangingPunct="0"/>
            <a:fld id="{70A71DEF-E835-497C-A7EA-AA59CB1BE9E5}" type="slidenum">
              <a:rPr lang="en-US" sz="1000">
                <a:solidFill>
                  <a:schemeClr val="bg1"/>
                </a:solidFill>
              </a:rPr>
              <a:pPr eaLnBrk="0" hangingPunct="0"/>
              <a:t>28</a:t>
            </a:fld>
            <a:endParaRPr lang="en-US" sz="1000">
              <a:solidFill>
                <a:schemeClr val="bg1"/>
              </a:solidFill>
            </a:endParaRPr>
          </a:p>
        </p:txBody>
      </p:sp>
      <p:graphicFrame>
        <p:nvGraphicFramePr>
          <p:cNvPr id="13" name="Object 3"/>
          <p:cNvGraphicFramePr>
            <a:graphicFrameLocks noGrp="1" noChangeAspect="1"/>
          </p:cNvGraphicFramePr>
          <p:nvPr>
            <p:ph sz="half" idx="4294967295"/>
            <p:extLst>
              <p:ext uri="{D42A27DB-BD31-4B8C-83A1-F6EECF244321}">
                <p14:modId xmlns:p14="http://schemas.microsoft.com/office/powerpoint/2010/main" val="3320710035"/>
              </p:ext>
            </p:extLst>
          </p:nvPr>
        </p:nvGraphicFramePr>
        <p:xfrm>
          <a:off x="1474788" y="2732088"/>
          <a:ext cx="6175375" cy="2774950"/>
        </p:xfrm>
        <a:graphic>
          <a:graphicData uri="http://schemas.openxmlformats.org/drawingml/2006/chart">
            <c:chart xmlns:c="http://schemas.openxmlformats.org/drawingml/2006/chart" xmlns:r="http://schemas.openxmlformats.org/officeDocument/2006/relationships" r:id="rId3"/>
          </a:graphicData>
        </a:graphic>
      </p:graphicFrame>
      <p:sp>
        <p:nvSpPr>
          <p:cNvPr id="1032" name="Text Box 4"/>
          <p:cNvSpPr txBox="1">
            <a:spLocks noChangeArrowheads="1"/>
          </p:cNvSpPr>
          <p:nvPr/>
        </p:nvSpPr>
        <p:spPr bwMode="gray">
          <a:xfrm>
            <a:off x="1630363" y="2298412"/>
            <a:ext cx="6019800" cy="292388"/>
          </a:xfrm>
          <a:prstGeom prst="rect">
            <a:avLst/>
          </a:prstGeom>
          <a:noFill/>
          <a:ln w="15875" algn="ctr">
            <a:noFill/>
            <a:miter lim="800000"/>
            <a:headEnd/>
            <a:tailEnd/>
          </a:ln>
        </p:spPr>
        <p:txBody>
          <a:bodyPr wrap="square" lIns="0" tIns="0" rIns="0" bIns="0">
            <a:spAutoFit/>
          </a:bodyPr>
          <a:lstStyle/>
          <a:p>
            <a:pPr marL="230188" indent="-230188" algn="ctr">
              <a:lnSpc>
                <a:spcPct val="95000"/>
              </a:lnSpc>
              <a:spcBef>
                <a:spcPct val="50000"/>
              </a:spcBef>
              <a:buFont typeface="Times" pitchFamily="18" charset="0"/>
              <a:buNone/>
            </a:pPr>
            <a:r>
              <a:rPr lang="en-US" sz="2000" dirty="0"/>
              <a:t>Total approximate </a:t>
            </a:r>
            <a:r>
              <a:rPr lang="en-US" sz="2000" u="sng" dirty="0"/>
              <a:t>projected costs </a:t>
            </a:r>
            <a:r>
              <a:rPr lang="en-US" sz="2000" dirty="0"/>
              <a:t>at year 15</a:t>
            </a:r>
          </a:p>
        </p:txBody>
      </p:sp>
      <p:sp>
        <p:nvSpPr>
          <p:cNvPr id="1033" name="Text Box 5"/>
          <p:cNvSpPr txBox="1">
            <a:spLocks noChangeArrowheads="1"/>
          </p:cNvSpPr>
          <p:nvPr/>
        </p:nvSpPr>
        <p:spPr bwMode="auto">
          <a:xfrm>
            <a:off x="228600" y="5570952"/>
            <a:ext cx="8686800" cy="738664"/>
          </a:xfrm>
          <a:prstGeom prst="rect">
            <a:avLst/>
          </a:prstGeom>
          <a:noFill/>
          <a:ln w="9525">
            <a:noFill/>
            <a:miter lim="800000"/>
            <a:headEnd/>
            <a:tailEnd/>
          </a:ln>
        </p:spPr>
        <p:txBody>
          <a:bodyPr>
            <a:spAutoFit/>
          </a:bodyPr>
          <a:lstStyle/>
          <a:p>
            <a:pPr eaLnBrk="0" hangingPunct="0">
              <a:spcBef>
                <a:spcPct val="50000"/>
              </a:spcBef>
            </a:pPr>
            <a:r>
              <a:rPr lang="en-US" sz="1400" dirty="0">
                <a:solidFill>
                  <a:srgbClr val="000000"/>
                </a:solidFill>
                <a:latin typeface="Corbel" panose="020B0503020204020204" pitchFamily="34" charset="0"/>
              </a:rPr>
              <a:t>Based on the assumptions from slide 27. This is a supplemental illustration and it must be preceded or accompanied by a basic illustration. Please refer to the basic illustration for guaranteed values and other important policy information.  </a:t>
            </a:r>
          </a:p>
        </p:txBody>
      </p:sp>
      <p:sp>
        <p:nvSpPr>
          <p:cNvPr id="1034" name="Rectangle 6"/>
          <p:cNvSpPr>
            <a:spLocks noChangeArrowheads="1"/>
          </p:cNvSpPr>
          <p:nvPr/>
        </p:nvSpPr>
        <p:spPr bwMode="gray">
          <a:xfrm>
            <a:off x="457200" y="1219200"/>
            <a:ext cx="8229600" cy="1143000"/>
          </a:xfrm>
          <a:prstGeom prst="rect">
            <a:avLst/>
          </a:prstGeom>
          <a:noFill/>
          <a:ln w="9525">
            <a:noFill/>
            <a:miter lim="800000"/>
            <a:headEnd/>
            <a:tailEnd/>
          </a:ln>
        </p:spPr>
        <p:txBody>
          <a:bodyPr lIns="0" tIns="0" rIns="0" bIns="0"/>
          <a:lstStyle/>
          <a:p>
            <a:pPr marL="230188" indent="-230188" algn="ctr" eaLnBrk="0" hangingPunct="0">
              <a:lnSpc>
                <a:spcPct val="95000"/>
              </a:lnSpc>
              <a:spcBef>
                <a:spcPct val="25000"/>
              </a:spcBef>
              <a:buFont typeface="Times" pitchFamily="18" charset="0"/>
              <a:buNone/>
            </a:pPr>
            <a:r>
              <a:rPr lang="en-US" sz="1600"/>
              <a:t>Comparison of funding alternatives at death</a:t>
            </a:r>
          </a:p>
          <a:p>
            <a:pPr marL="230188" indent="-230188" algn="ctr" eaLnBrk="0" hangingPunct="0">
              <a:lnSpc>
                <a:spcPct val="95000"/>
              </a:lnSpc>
              <a:spcBef>
                <a:spcPct val="25000"/>
              </a:spcBef>
              <a:buFont typeface="Times" pitchFamily="18" charset="0"/>
              <a:buNone/>
            </a:pPr>
            <a:r>
              <a:rPr lang="en-US" sz="1200"/>
              <a:t>Carl’s Death:</a:t>
            </a:r>
            <a:r>
              <a:rPr lang="en-US" sz="1200">
                <a:solidFill>
                  <a:schemeClr val="accent1"/>
                </a:solidFill>
              </a:rPr>
              <a:t> </a:t>
            </a:r>
            <a:r>
              <a:rPr lang="en-US" sz="1200">
                <a:solidFill>
                  <a:srgbClr val="800000"/>
                </a:solidFill>
              </a:rPr>
              <a:t>Year 15 after policy issue</a:t>
            </a:r>
          </a:p>
          <a:p>
            <a:pPr marL="230188" indent="-230188" algn="ctr" eaLnBrk="0" hangingPunct="0">
              <a:lnSpc>
                <a:spcPct val="95000"/>
              </a:lnSpc>
              <a:buFont typeface="Times" pitchFamily="18" charset="0"/>
              <a:buNone/>
            </a:pPr>
            <a:r>
              <a:rPr lang="en-US" sz="1200"/>
              <a:t>Amount required for buyout: </a:t>
            </a:r>
            <a:r>
              <a:rPr lang="en-US" sz="1200">
                <a:solidFill>
                  <a:srgbClr val="800000"/>
                </a:solidFill>
              </a:rPr>
              <a:t>$5 million</a:t>
            </a:r>
          </a:p>
        </p:txBody>
      </p:sp>
      <p:sp>
        <p:nvSpPr>
          <p:cNvPr id="1035" name="Line 7"/>
          <p:cNvSpPr>
            <a:spLocks noChangeShapeType="1"/>
          </p:cNvSpPr>
          <p:nvPr/>
        </p:nvSpPr>
        <p:spPr bwMode="gray">
          <a:xfrm>
            <a:off x="1524000" y="1447800"/>
            <a:ext cx="6096000" cy="0"/>
          </a:xfrm>
          <a:prstGeom prst="line">
            <a:avLst/>
          </a:prstGeom>
          <a:noFill/>
          <a:ln w="15875">
            <a:solidFill>
              <a:schemeClr val="tx1"/>
            </a:solidFill>
            <a:round/>
            <a:headEnd/>
            <a:tailEnd/>
          </a:ln>
        </p:spPr>
        <p:txBody>
          <a:bodyPr wrap="none" lIns="0" tIns="0" rIns="0" bIns="0" anchor="ctr"/>
          <a:lstStyle/>
          <a:p>
            <a:endParaRPr lang="en-US"/>
          </a:p>
        </p:txBody>
      </p:sp>
      <p:sp>
        <p:nvSpPr>
          <p:cNvPr id="14" name="TextBox 13"/>
          <p:cNvSpPr txBox="1"/>
          <p:nvPr/>
        </p:nvSpPr>
        <p:spPr>
          <a:xfrm>
            <a:off x="448108" y="304801"/>
            <a:ext cx="2682145" cy="584775"/>
          </a:xfrm>
          <a:prstGeom prst="rect">
            <a:avLst/>
          </a:prstGeom>
          <a:noFill/>
        </p:spPr>
        <p:txBody>
          <a:bodyPr wrap="none" rtlCol="0">
            <a:spAutoFit/>
          </a:bodyPr>
          <a:lstStyle/>
          <a:p>
            <a:pPr algn="ctr"/>
            <a:r>
              <a:rPr lang="en-US" sz="3200" dirty="0">
                <a:latin typeface="Corbel" panose="020B0503020204020204" pitchFamily="34" charset="0"/>
              </a:rPr>
              <a:t>Options- Costs</a:t>
            </a:r>
            <a:endParaRPr lang="en-US" sz="3200" dirty="0">
              <a:solidFill>
                <a:schemeClr val="accent1"/>
              </a:solidFill>
              <a:latin typeface="Corbel" panose="020B0503020204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Number Placeholder 2"/>
          <p:cNvSpPr>
            <a:spLocks noGrp="1"/>
          </p:cNvSpPr>
          <p:nvPr>
            <p:ph type="sldNum" sz="quarter" idx="10"/>
          </p:nvPr>
        </p:nvSpPr>
        <p:spPr>
          <a:noFill/>
        </p:spPr>
        <p:txBody>
          <a:bodyPr/>
          <a:lstStyle/>
          <a:p>
            <a:fld id="{8FB07115-8BCA-418F-8F47-2C233DB135CB}" type="slidenum">
              <a:rPr lang="en-US" smtClean="0"/>
              <a:pPr/>
              <a:t>29</a:t>
            </a:fld>
            <a:endParaRPr lang="en-US"/>
          </a:p>
        </p:txBody>
      </p:sp>
      <p:sp>
        <p:nvSpPr>
          <p:cNvPr id="118786" name="Footer Placeholder 12"/>
          <p:cNvSpPr>
            <a:spLocks noGrp="1"/>
          </p:cNvSpPr>
          <p:nvPr>
            <p:ph type="ftr" sz="quarter" idx="11"/>
          </p:nvPr>
        </p:nvSpPr>
        <p:spPr>
          <a:noFill/>
        </p:spPr>
        <p:txBody>
          <a:bodyPr/>
          <a:lstStyle/>
          <a:p>
            <a:r>
              <a:rPr lang="en-US"/>
              <a:t>NOT FOR CONSUMER USE.</a:t>
            </a:r>
          </a:p>
        </p:txBody>
      </p:sp>
      <p:sp>
        <p:nvSpPr>
          <p:cNvPr id="7" name="Slide Number Placeholder 1"/>
          <p:cNvSpPr txBox="1">
            <a:spLocks noGrp="1"/>
          </p:cNvSpPr>
          <p:nvPr/>
        </p:nvSpPr>
        <p:spPr bwMode="auto">
          <a:xfrm>
            <a:off x="436563" y="6156325"/>
            <a:ext cx="373062" cy="433388"/>
          </a:xfrm>
          <a:prstGeom prst="rect">
            <a:avLst/>
          </a:prstGeom>
          <a:noFill/>
          <a:ln>
            <a:miter lim="800000"/>
            <a:headEnd/>
            <a:tailEnd/>
          </a:ln>
        </p:spPr>
        <p:txBody>
          <a:bodyPr lIns="82030" tIns="41015" rIns="82030" bIns="41015" anchor="ctr"/>
          <a:lstStyle/>
          <a:p>
            <a:pPr defTabSz="820738">
              <a:defRPr/>
            </a:pPr>
            <a:fld id="{A38244DE-EB41-4A0F-9DA1-1D0492E9CCC7}" type="slidenum">
              <a:rPr lang="en-US" sz="1000" b="1">
                <a:solidFill>
                  <a:srgbClr val="504C4C"/>
                </a:solidFill>
                <a:latin typeface="Arial Narrow" pitchFamily="34" charset="0"/>
                <a:cs typeface="+mn-cs"/>
              </a:rPr>
              <a:pPr defTabSz="820738">
                <a:defRPr/>
              </a:pPr>
              <a:t>29</a:t>
            </a:fld>
            <a:endParaRPr lang="en-US" sz="1000" b="1">
              <a:solidFill>
                <a:srgbClr val="504C4C"/>
              </a:solidFill>
              <a:latin typeface="Arial Narrow" pitchFamily="34" charset="0"/>
              <a:cs typeface="+mn-cs"/>
            </a:endParaRPr>
          </a:p>
        </p:txBody>
      </p:sp>
      <p:sp>
        <p:nvSpPr>
          <p:cNvPr id="118789" name="Rectangle 6"/>
          <p:cNvSpPr txBox="1">
            <a:spLocks noGrp="1" noChangeArrowheads="1"/>
          </p:cNvSpPr>
          <p:nvPr/>
        </p:nvSpPr>
        <p:spPr bwMode="gray">
          <a:xfrm>
            <a:off x="457200" y="6397625"/>
            <a:ext cx="365125" cy="231775"/>
          </a:xfrm>
          <a:prstGeom prst="rect">
            <a:avLst/>
          </a:prstGeom>
          <a:noFill/>
          <a:ln w="9525">
            <a:noFill/>
            <a:miter lim="800000"/>
            <a:headEnd/>
            <a:tailEnd/>
          </a:ln>
        </p:spPr>
        <p:txBody>
          <a:bodyPr lIns="0" tIns="0" rIns="0" bIns="0" anchor="ctr"/>
          <a:lstStyle/>
          <a:p>
            <a:pPr eaLnBrk="0" hangingPunct="0"/>
            <a:fld id="{89EA2CDE-095C-46F9-B839-F41B133560C2}" type="slidenum">
              <a:rPr lang="en-US" sz="1000">
                <a:solidFill>
                  <a:schemeClr val="bg1"/>
                </a:solidFill>
              </a:rPr>
              <a:pPr eaLnBrk="0" hangingPunct="0"/>
              <a:t>29</a:t>
            </a:fld>
            <a:endParaRPr lang="en-US" sz="1000">
              <a:solidFill>
                <a:schemeClr val="bg1"/>
              </a:solidFill>
            </a:endParaRPr>
          </a:p>
        </p:txBody>
      </p:sp>
      <p:sp>
        <p:nvSpPr>
          <p:cNvPr id="111619" name="Rectangle 3"/>
          <p:cNvSpPr>
            <a:spLocks noChangeArrowheads="1"/>
          </p:cNvSpPr>
          <p:nvPr/>
        </p:nvSpPr>
        <p:spPr bwMode="gray">
          <a:xfrm>
            <a:off x="4419600" y="1295400"/>
            <a:ext cx="4267200" cy="5029200"/>
          </a:xfrm>
          <a:prstGeom prst="rect">
            <a:avLst/>
          </a:prstGeom>
          <a:noFill/>
          <a:ln w="9525">
            <a:noFill/>
            <a:miter lim="800000"/>
            <a:headEnd/>
            <a:tailEnd/>
          </a:ln>
        </p:spPr>
        <p:txBody>
          <a:bodyPr lIns="0" tIns="0" rIns="0" bIns="0"/>
          <a:lstStyle/>
          <a:p>
            <a:pPr marL="230188" indent="-230188" eaLnBrk="0" hangingPunct="0">
              <a:lnSpc>
                <a:spcPct val="95000"/>
              </a:lnSpc>
              <a:spcBef>
                <a:spcPct val="25000"/>
              </a:spcBef>
              <a:buFont typeface="Times" pitchFamily="18" charset="0"/>
              <a:buNone/>
            </a:pPr>
            <a:r>
              <a:rPr lang="en-US" sz="1900" u="sng" dirty="0">
                <a:latin typeface="Corbel" panose="020B0503020204020204" pitchFamily="34" charset="0"/>
              </a:rPr>
              <a:t>Considerations</a:t>
            </a:r>
            <a:r>
              <a:rPr lang="en-US" sz="1600" u="sng" dirty="0">
                <a:latin typeface="Corbel" panose="020B0503020204020204" pitchFamily="34" charset="0"/>
              </a:rPr>
              <a:t>:</a:t>
            </a:r>
          </a:p>
          <a:p>
            <a:pPr marL="230188" indent="-230188" eaLnBrk="0" hangingPunct="0">
              <a:lnSpc>
                <a:spcPct val="95000"/>
              </a:lnSpc>
              <a:spcBef>
                <a:spcPct val="25000"/>
              </a:spcBef>
              <a:buFont typeface="Times" pitchFamily="18" charset="0"/>
              <a:buNone/>
            </a:pPr>
            <a:endParaRPr lang="en-US" sz="1600" u="sng" dirty="0">
              <a:latin typeface="Corbel" panose="020B0503020204020204" pitchFamily="34" charset="0"/>
            </a:endParaRPr>
          </a:p>
          <a:p>
            <a:pPr marL="230188" indent="-230188" eaLnBrk="0" hangingPunct="0">
              <a:lnSpc>
                <a:spcPct val="95000"/>
              </a:lnSpc>
              <a:spcBef>
                <a:spcPct val="25000"/>
              </a:spcBef>
              <a:buClr>
                <a:schemeClr val="accent1"/>
              </a:buClr>
              <a:buFont typeface="Times" pitchFamily="18" charset="0"/>
              <a:buChar char="•"/>
            </a:pPr>
            <a:r>
              <a:rPr lang="en-US" sz="1700" dirty="0">
                <a:latin typeface="Corbel" panose="020B0503020204020204" pitchFamily="34" charset="0"/>
              </a:rPr>
              <a:t>IRC §2032, Special Use Valuation, or §6166, Installment Payment of Estate Taxes may apply if estate meets the criteria</a:t>
            </a:r>
          </a:p>
          <a:p>
            <a:pPr marL="230188" indent="-230188" eaLnBrk="0" hangingPunct="0">
              <a:lnSpc>
                <a:spcPct val="95000"/>
              </a:lnSpc>
              <a:spcBef>
                <a:spcPct val="25000"/>
              </a:spcBef>
              <a:buClr>
                <a:schemeClr val="accent1"/>
              </a:buClr>
              <a:buFont typeface="Times" pitchFamily="18" charset="0"/>
              <a:buChar char="•"/>
            </a:pPr>
            <a:endParaRPr lang="en-US" sz="1700" dirty="0">
              <a:latin typeface="Corbel" panose="020B0503020204020204" pitchFamily="34" charset="0"/>
            </a:endParaRPr>
          </a:p>
          <a:p>
            <a:pPr marL="230188" indent="-230188" eaLnBrk="0" hangingPunct="0">
              <a:lnSpc>
                <a:spcPct val="95000"/>
              </a:lnSpc>
              <a:spcBef>
                <a:spcPct val="25000"/>
              </a:spcBef>
              <a:buClr>
                <a:schemeClr val="accent1"/>
              </a:buClr>
              <a:buFont typeface="Times" pitchFamily="18" charset="0"/>
              <a:buChar char="•"/>
            </a:pPr>
            <a:r>
              <a:rPr lang="en-US" sz="1700" dirty="0">
                <a:latin typeface="Corbel" panose="020B0503020204020204" pitchFamily="34" charset="0"/>
              </a:rPr>
              <a:t>Redemptions may be treated as dividends under family attribution rules with family businesses operated as corporations</a:t>
            </a:r>
          </a:p>
          <a:p>
            <a:pPr marL="230188" indent="-230188" eaLnBrk="0" hangingPunct="0">
              <a:lnSpc>
                <a:spcPct val="95000"/>
              </a:lnSpc>
              <a:spcBef>
                <a:spcPct val="25000"/>
              </a:spcBef>
              <a:buClr>
                <a:schemeClr val="accent1"/>
              </a:buClr>
              <a:buFont typeface="Times" pitchFamily="18" charset="0"/>
              <a:buChar char="•"/>
            </a:pPr>
            <a:endParaRPr lang="en-US" sz="1700" dirty="0">
              <a:latin typeface="Corbel" panose="020B0503020204020204" pitchFamily="34" charset="0"/>
            </a:endParaRPr>
          </a:p>
          <a:p>
            <a:pPr marL="230188" indent="-230188" eaLnBrk="0" hangingPunct="0">
              <a:lnSpc>
                <a:spcPct val="95000"/>
              </a:lnSpc>
              <a:spcBef>
                <a:spcPct val="25000"/>
              </a:spcBef>
              <a:buClr>
                <a:schemeClr val="accent1"/>
              </a:buClr>
              <a:buFont typeface="Times" pitchFamily="18" charset="0"/>
              <a:buChar char="•"/>
            </a:pPr>
            <a:r>
              <a:rPr lang="en-US" sz="1700" dirty="0">
                <a:latin typeface="Corbel" panose="020B0503020204020204" pitchFamily="34" charset="0"/>
              </a:rPr>
              <a:t>Key person strategies may be needed for managers/executives</a:t>
            </a:r>
          </a:p>
          <a:p>
            <a:pPr marL="230188" indent="-230188" eaLnBrk="0" hangingPunct="0">
              <a:lnSpc>
                <a:spcPct val="95000"/>
              </a:lnSpc>
              <a:spcBef>
                <a:spcPct val="25000"/>
              </a:spcBef>
              <a:buClr>
                <a:schemeClr val="accent1"/>
              </a:buClr>
              <a:buFont typeface="Times" pitchFamily="18" charset="0"/>
              <a:buChar char="•"/>
            </a:pPr>
            <a:endParaRPr lang="en-US" sz="1700" dirty="0">
              <a:latin typeface="Corbel" panose="020B0503020204020204" pitchFamily="34" charset="0"/>
            </a:endParaRPr>
          </a:p>
          <a:p>
            <a:pPr marL="230188" indent="-230188" eaLnBrk="0" hangingPunct="0">
              <a:lnSpc>
                <a:spcPct val="95000"/>
              </a:lnSpc>
              <a:spcBef>
                <a:spcPct val="25000"/>
              </a:spcBef>
              <a:buClr>
                <a:schemeClr val="accent1"/>
              </a:buClr>
              <a:buFont typeface="Times" pitchFamily="18" charset="0"/>
              <a:buChar char="•"/>
            </a:pPr>
            <a:r>
              <a:rPr lang="en-US" sz="1700" dirty="0">
                <a:latin typeface="Corbel" panose="020B0503020204020204" pitchFamily="34" charset="0"/>
              </a:rPr>
              <a:t>Family communication is critical</a:t>
            </a:r>
          </a:p>
        </p:txBody>
      </p:sp>
      <p:sp>
        <p:nvSpPr>
          <p:cNvPr id="111620" name="Rectangle 4"/>
          <p:cNvSpPr>
            <a:spLocks noGrp="1" noChangeArrowheads="1"/>
          </p:cNvSpPr>
          <p:nvPr>
            <p:ph type="body" idx="4294967295"/>
          </p:nvPr>
        </p:nvSpPr>
        <p:spPr>
          <a:xfrm>
            <a:off x="533400" y="1295400"/>
            <a:ext cx="3657600" cy="3073400"/>
          </a:xfrm>
        </p:spPr>
        <p:txBody>
          <a:bodyPr/>
          <a:lstStyle/>
          <a:p>
            <a:pPr indent="-307975" eaLnBrk="1" hangingPunct="1"/>
            <a:r>
              <a:rPr lang="en-US" sz="1900" b="0" u="sng" dirty="0">
                <a:solidFill>
                  <a:schemeClr val="tx1"/>
                </a:solidFill>
                <a:latin typeface="Corbel" panose="020B0503020204020204" pitchFamily="34" charset="0"/>
              </a:rPr>
              <a:t>Potential benefits to family:</a:t>
            </a:r>
          </a:p>
          <a:p>
            <a:pPr indent="-307975" eaLnBrk="1" hangingPunct="1">
              <a:spcBef>
                <a:spcPts val="300"/>
              </a:spcBef>
            </a:pPr>
            <a:endParaRPr lang="en-US" sz="1900" b="0" u="sng" dirty="0">
              <a:solidFill>
                <a:schemeClr val="tx1"/>
              </a:solidFill>
              <a:latin typeface="Corbel" panose="020B0503020204020204" pitchFamily="34" charset="0"/>
            </a:endParaRPr>
          </a:p>
          <a:p>
            <a:pPr indent="-307975" eaLnBrk="1" hangingPunct="1">
              <a:buClr>
                <a:schemeClr val="accent1"/>
              </a:buClr>
              <a:buFont typeface="Arial" charset="0"/>
              <a:buChar char="•"/>
            </a:pPr>
            <a:r>
              <a:rPr lang="en-US" sz="1700" b="0" dirty="0">
                <a:solidFill>
                  <a:schemeClr val="tx1"/>
                </a:solidFill>
                <a:latin typeface="Corbel" panose="020B0503020204020204" pitchFamily="34" charset="0"/>
              </a:rPr>
              <a:t>Liquidity for successor to buy business or pay estate tax</a:t>
            </a:r>
          </a:p>
          <a:p>
            <a:pPr indent="-307975" eaLnBrk="1" hangingPunct="1">
              <a:buClr>
                <a:schemeClr val="accent1"/>
              </a:buClr>
              <a:buFont typeface="Arial" charset="0"/>
              <a:buChar char="•"/>
            </a:pPr>
            <a:endParaRPr lang="en-US" sz="1700" b="0" dirty="0">
              <a:solidFill>
                <a:schemeClr val="tx1"/>
              </a:solidFill>
              <a:latin typeface="Corbel" panose="020B0503020204020204" pitchFamily="34" charset="0"/>
            </a:endParaRPr>
          </a:p>
          <a:p>
            <a:pPr indent="-307975" eaLnBrk="1" hangingPunct="1">
              <a:buClr>
                <a:schemeClr val="accent1"/>
              </a:buClr>
              <a:buFont typeface="Arial" charset="0"/>
              <a:buChar char="•"/>
            </a:pPr>
            <a:r>
              <a:rPr lang="en-US" sz="1700" b="0" dirty="0">
                <a:solidFill>
                  <a:schemeClr val="tx1"/>
                </a:solidFill>
                <a:latin typeface="Corbel" panose="020B0503020204020204" pitchFamily="34" charset="0"/>
              </a:rPr>
              <a:t>Inheritance equalization for inactive children </a:t>
            </a:r>
          </a:p>
          <a:p>
            <a:pPr indent="-307975" eaLnBrk="1" hangingPunct="1">
              <a:buClr>
                <a:schemeClr val="accent1"/>
              </a:buClr>
              <a:buFont typeface="Arial" charset="0"/>
              <a:buChar char="•"/>
            </a:pPr>
            <a:endParaRPr lang="en-US" sz="1700" b="0" dirty="0">
              <a:solidFill>
                <a:schemeClr val="tx1"/>
              </a:solidFill>
              <a:latin typeface="Corbel" panose="020B0503020204020204" pitchFamily="34" charset="0"/>
            </a:endParaRPr>
          </a:p>
          <a:p>
            <a:pPr indent="-307975" eaLnBrk="1" hangingPunct="1">
              <a:buClr>
                <a:schemeClr val="accent1"/>
              </a:buClr>
              <a:buFont typeface="Arial" charset="0"/>
              <a:buChar char="•"/>
            </a:pPr>
            <a:r>
              <a:rPr lang="en-US" sz="1700" b="0" dirty="0">
                <a:solidFill>
                  <a:schemeClr val="tx1"/>
                </a:solidFill>
                <a:latin typeface="Corbel" panose="020B0503020204020204" pitchFamily="34" charset="0"/>
              </a:rPr>
              <a:t>Orderly transition – purchase at a preset price</a:t>
            </a:r>
          </a:p>
          <a:p>
            <a:pPr indent="-307975" eaLnBrk="1" hangingPunct="1">
              <a:buClr>
                <a:schemeClr val="accent1"/>
              </a:buClr>
              <a:buFont typeface="Arial" charset="0"/>
              <a:buChar char="•"/>
            </a:pPr>
            <a:endParaRPr lang="en-US" sz="1700" b="0" dirty="0">
              <a:solidFill>
                <a:schemeClr val="tx1"/>
              </a:solidFill>
              <a:latin typeface="Corbel" panose="020B0503020204020204" pitchFamily="34" charset="0"/>
            </a:endParaRPr>
          </a:p>
          <a:p>
            <a:pPr indent="-307975" eaLnBrk="1" hangingPunct="1">
              <a:buClr>
                <a:schemeClr val="accent1"/>
              </a:buClr>
              <a:buFont typeface="Arial" charset="0"/>
              <a:buChar char="•"/>
            </a:pPr>
            <a:r>
              <a:rPr lang="en-US" sz="1700" b="0" dirty="0">
                <a:solidFill>
                  <a:schemeClr val="tx1"/>
                </a:solidFill>
                <a:latin typeface="Corbel" panose="020B0503020204020204" pitchFamily="34" charset="0"/>
              </a:rPr>
              <a:t>Liquidity for surviving spouse to maintain lifestyle</a:t>
            </a:r>
          </a:p>
        </p:txBody>
      </p:sp>
      <p:sp>
        <p:nvSpPr>
          <p:cNvPr id="118792" name="Text Box 5"/>
          <p:cNvSpPr txBox="1">
            <a:spLocks noChangeArrowheads="1"/>
          </p:cNvSpPr>
          <p:nvPr/>
        </p:nvSpPr>
        <p:spPr bwMode="gray">
          <a:xfrm>
            <a:off x="228600" y="5105400"/>
            <a:ext cx="8839200" cy="182563"/>
          </a:xfrm>
          <a:prstGeom prst="rect">
            <a:avLst/>
          </a:prstGeom>
          <a:noFill/>
          <a:ln w="15875" algn="ctr">
            <a:noFill/>
            <a:miter lim="800000"/>
            <a:headEnd/>
            <a:tailEnd/>
          </a:ln>
        </p:spPr>
        <p:txBody>
          <a:bodyPr lIns="0" tIns="0" rIns="0" bIns="0">
            <a:spAutoFit/>
          </a:bodyPr>
          <a:lstStyle/>
          <a:p>
            <a:pPr eaLnBrk="0" hangingPunct="0"/>
            <a:endParaRPr lang="en-US" sz="1200" i="1"/>
          </a:p>
        </p:txBody>
      </p:sp>
      <p:sp>
        <p:nvSpPr>
          <p:cNvPr id="11" name="TextBox 10"/>
          <p:cNvSpPr txBox="1"/>
          <p:nvPr/>
        </p:nvSpPr>
        <p:spPr>
          <a:xfrm>
            <a:off x="459509" y="381000"/>
            <a:ext cx="1542410" cy="584775"/>
          </a:xfrm>
          <a:prstGeom prst="rect">
            <a:avLst/>
          </a:prstGeom>
          <a:noFill/>
        </p:spPr>
        <p:txBody>
          <a:bodyPr wrap="none" rtlCol="0">
            <a:spAutoFit/>
          </a:bodyPr>
          <a:lstStyle/>
          <a:p>
            <a:pPr algn="ctr"/>
            <a:r>
              <a:rPr lang="en-US" sz="3200" dirty="0">
                <a:latin typeface="Corbel" panose="020B0503020204020204" pitchFamily="34" charset="0"/>
              </a:rPr>
              <a:t>Options</a:t>
            </a:r>
            <a:endParaRPr lang="en-US" sz="3200" dirty="0">
              <a:solidFill>
                <a:schemeClr val="accent1"/>
              </a:solidFill>
              <a:latin typeface="Corbel" panose="020B05030202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1619"/>
                                        </p:tgtEl>
                                        <p:attrNameLst>
                                          <p:attrName>style.visibility</p:attrName>
                                        </p:attrNameLst>
                                      </p:cBhvr>
                                      <p:to>
                                        <p:strVal val="visible"/>
                                      </p:to>
                                    </p:set>
                                    <p:animEffect transition="in" filter="fade">
                                      <p:cBhvr>
                                        <p:cTn id="7" dur="500"/>
                                        <p:tgtEl>
                                          <p:spTgt spid="111619"/>
                                        </p:tgtEl>
                                      </p:cBhvr>
                                    </p:animEffect>
                                  </p:childTnLst>
                                </p:cTn>
                              </p:par>
                              <p:par>
                                <p:cTn id="8" presetID="3" presetClass="emph" presetSubtype="1" nodeType="withEffect">
                                  <p:stCondLst>
                                    <p:cond delay="0"/>
                                  </p:stCondLst>
                                  <p:childTnLst>
                                    <p:set>
                                      <p:cBhvr override="childStyle">
                                        <p:cTn id="9" dur="indefinite"/>
                                        <p:tgtEl>
                                          <p:spTgt spid="111620">
                                            <p:txEl>
                                              <p:pRg st="0" end="0"/>
                                            </p:txEl>
                                          </p:spTgt>
                                        </p:tgtEl>
                                        <p:attrNameLst>
                                          <p:attrName>style.color</p:attrName>
                                        </p:attrNameLst>
                                      </p:cBhvr>
                                      <p:to>
                                        <p:clrVal>
                                          <a:srgbClr val="B6B6B6"/>
                                        </p:clrVal>
                                      </p:to>
                                    </p:set>
                                  </p:childTnLst>
                                </p:cTn>
                              </p:par>
                              <p:par>
                                <p:cTn id="10" presetID="3" presetClass="emph" presetSubtype="1" nodeType="withEffect">
                                  <p:stCondLst>
                                    <p:cond delay="0"/>
                                  </p:stCondLst>
                                  <p:childTnLst>
                                    <p:set>
                                      <p:cBhvr override="childStyle">
                                        <p:cTn id="11" dur="indefinite"/>
                                        <p:tgtEl>
                                          <p:spTgt spid="111620">
                                            <p:txEl>
                                              <p:pRg st="2" end="2"/>
                                            </p:txEl>
                                          </p:spTgt>
                                        </p:tgtEl>
                                        <p:attrNameLst>
                                          <p:attrName>style.color</p:attrName>
                                        </p:attrNameLst>
                                      </p:cBhvr>
                                      <p:to>
                                        <p:clrVal>
                                          <a:srgbClr val="B6B6B6"/>
                                        </p:clrVal>
                                      </p:to>
                                    </p:set>
                                  </p:childTnLst>
                                </p:cTn>
                              </p:par>
                              <p:par>
                                <p:cTn id="12" presetID="3" presetClass="emph" presetSubtype="1" nodeType="withEffect">
                                  <p:stCondLst>
                                    <p:cond delay="0"/>
                                  </p:stCondLst>
                                  <p:childTnLst>
                                    <p:set>
                                      <p:cBhvr override="childStyle">
                                        <p:cTn id="13" dur="indefinite"/>
                                        <p:tgtEl>
                                          <p:spTgt spid="111620">
                                            <p:txEl>
                                              <p:pRg st="4" end="4"/>
                                            </p:txEl>
                                          </p:spTgt>
                                        </p:tgtEl>
                                        <p:attrNameLst>
                                          <p:attrName>style.color</p:attrName>
                                        </p:attrNameLst>
                                      </p:cBhvr>
                                      <p:to>
                                        <p:clrVal>
                                          <a:srgbClr val="B6B6B6"/>
                                        </p:clrVal>
                                      </p:to>
                                    </p:set>
                                  </p:childTnLst>
                                </p:cTn>
                              </p:par>
                              <p:par>
                                <p:cTn id="14" presetID="3" presetClass="emph" presetSubtype="1" nodeType="withEffect">
                                  <p:stCondLst>
                                    <p:cond delay="0"/>
                                  </p:stCondLst>
                                  <p:childTnLst>
                                    <p:set>
                                      <p:cBhvr override="childStyle">
                                        <p:cTn id="15" dur="indefinite"/>
                                        <p:tgtEl>
                                          <p:spTgt spid="111620">
                                            <p:txEl>
                                              <p:pRg st="6" end="6"/>
                                            </p:txEl>
                                          </p:spTgt>
                                        </p:tgtEl>
                                        <p:attrNameLst>
                                          <p:attrName>style.color</p:attrName>
                                        </p:attrNameLst>
                                      </p:cBhvr>
                                      <p:to>
                                        <p:clrVal>
                                          <a:srgbClr val="B6B6B6"/>
                                        </p:clrVal>
                                      </p:to>
                                    </p:set>
                                  </p:childTnLst>
                                </p:cTn>
                              </p:par>
                              <p:par>
                                <p:cTn id="16" presetID="3" presetClass="emph" presetSubtype="1" nodeType="withEffect">
                                  <p:stCondLst>
                                    <p:cond delay="0"/>
                                  </p:stCondLst>
                                  <p:childTnLst>
                                    <p:set>
                                      <p:cBhvr override="childStyle">
                                        <p:cTn id="17" dur="indefinite"/>
                                        <p:tgtEl>
                                          <p:spTgt spid="111620">
                                            <p:txEl>
                                              <p:pRg st="8" end="8"/>
                                            </p:txEl>
                                          </p:spTgt>
                                        </p:tgtEl>
                                        <p:attrNameLst>
                                          <p:attrName>style.color</p:attrName>
                                        </p:attrNameLst>
                                      </p:cBhvr>
                                      <p:to>
                                        <p:clrVal>
                                          <a:srgbClr val="B6B6B6"/>
                                        </p:clrVal>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36563" y="407665"/>
            <a:ext cx="5827236" cy="461665"/>
          </a:xfrm>
          <a:prstGeom prst="rect">
            <a:avLst/>
          </a:prstGeom>
          <a:noFill/>
        </p:spPr>
        <p:txBody>
          <a:bodyPr wrap="none" rtlCol="0">
            <a:spAutoFit/>
          </a:bodyPr>
          <a:lstStyle/>
          <a:p>
            <a:r>
              <a:rPr lang="en-US" sz="2400" dirty="0"/>
              <a:t>The Opportunity: Stats on Size of Market</a:t>
            </a:r>
          </a:p>
        </p:txBody>
      </p:sp>
      <p:sp>
        <p:nvSpPr>
          <p:cNvPr id="21" name="TextBox 20"/>
          <p:cNvSpPr txBox="1"/>
          <p:nvPr/>
        </p:nvSpPr>
        <p:spPr>
          <a:xfrm>
            <a:off x="576871" y="2870462"/>
            <a:ext cx="1618744" cy="646331"/>
          </a:xfrm>
          <a:prstGeom prst="rect">
            <a:avLst/>
          </a:prstGeom>
          <a:noFill/>
        </p:spPr>
        <p:txBody>
          <a:bodyPr wrap="square" rtlCol="0">
            <a:spAutoFit/>
          </a:bodyPr>
          <a:lstStyle/>
          <a:p>
            <a:pPr algn="ctr"/>
            <a:r>
              <a:rPr lang="en-US" sz="1200" dirty="0"/>
              <a:t>family owned</a:t>
            </a:r>
          </a:p>
          <a:p>
            <a:pPr algn="ctr"/>
            <a:r>
              <a:rPr lang="en-US" sz="1200" dirty="0"/>
              <a:t>small </a:t>
            </a:r>
          </a:p>
          <a:p>
            <a:pPr algn="ctr"/>
            <a:r>
              <a:rPr lang="en-US" sz="1200" dirty="0"/>
              <a:t>businesses </a:t>
            </a:r>
            <a:r>
              <a:rPr lang="en-US" sz="1200" baseline="30000" dirty="0"/>
              <a:t>1</a:t>
            </a:r>
          </a:p>
        </p:txBody>
      </p:sp>
      <p:cxnSp>
        <p:nvCxnSpPr>
          <p:cNvPr id="23" name="Straight Connector 22"/>
          <p:cNvCxnSpPr/>
          <p:nvPr/>
        </p:nvCxnSpPr>
        <p:spPr>
          <a:xfrm>
            <a:off x="786198" y="2015032"/>
            <a:ext cx="1088371"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34894" y="2016075"/>
            <a:ext cx="990977" cy="646331"/>
          </a:xfrm>
          <a:prstGeom prst="rect">
            <a:avLst/>
          </a:prstGeom>
          <a:noFill/>
        </p:spPr>
        <p:txBody>
          <a:bodyPr wrap="none" rtlCol="0">
            <a:spAutoFit/>
          </a:bodyPr>
          <a:lstStyle/>
          <a:p>
            <a:r>
              <a:rPr lang="en-US" sz="3600" dirty="0">
                <a:solidFill>
                  <a:schemeClr val="accent1"/>
                </a:solidFill>
                <a:latin typeface="Corbel" panose="020B0503020204020204" pitchFamily="34" charset="0"/>
              </a:rPr>
              <a:t>78%</a:t>
            </a:r>
          </a:p>
        </p:txBody>
      </p:sp>
      <p:cxnSp>
        <p:nvCxnSpPr>
          <p:cNvPr id="26" name="Straight Connector 25"/>
          <p:cNvCxnSpPr/>
          <p:nvPr/>
        </p:nvCxnSpPr>
        <p:spPr>
          <a:xfrm>
            <a:off x="776795" y="2720331"/>
            <a:ext cx="1088371"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777262" y="2853018"/>
            <a:ext cx="1165704" cy="1015663"/>
          </a:xfrm>
          <a:prstGeom prst="rect">
            <a:avLst/>
          </a:prstGeom>
          <a:noFill/>
        </p:spPr>
        <p:txBody>
          <a:bodyPr wrap="none" rtlCol="0">
            <a:spAutoFit/>
          </a:bodyPr>
          <a:lstStyle/>
          <a:p>
            <a:pPr algn="ctr"/>
            <a:r>
              <a:rPr lang="en-US" sz="1200" dirty="0"/>
              <a:t>Fortune 500</a:t>
            </a:r>
          </a:p>
          <a:p>
            <a:pPr algn="ctr"/>
            <a:r>
              <a:rPr lang="en-US" sz="1200" dirty="0"/>
              <a:t>businesses</a:t>
            </a:r>
          </a:p>
          <a:p>
            <a:pPr algn="ctr"/>
            <a:r>
              <a:rPr lang="en-US" sz="1200" dirty="0"/>
              <a:t>family owned, </a:t>
            </a:r>
          </a:p>
          <a:p>
            <a:pPr algn="ctr"/>
            <a:r>
              <a:rPr lang="en-US" sz="1200" dirty="0"/>
              <a:t>controlled </a:t>
            </a:r>
          </a:p>
          <a:p>
            <a:pPr algn="ctr"/>
            <a:r>
              <a:rPr lang="en-US" sz="1200" dirty="0"/>
              <a:t>or influenced </a:t>
            </a:r>
            <a:r>
              <a:rPr lang="en-US" sz="1200" baseline="30000" dirty="0"/>
              <a:t>2</a:t>
            </a:r>
          </a:p>
        </p:txBody>
      </p:sp>
      <p:cxnSp>
        <p:nvCxnSpPr>
          <p:cNvPr id="29" name="Straight Connector 28"/>
          <p:cNvCxnSpPr/>
          <p:nvPr/>
        </p:nvCxnSpPr>
        <p:spPr>
          <a:xfrm>
            <a:off x="2783180" y="2010464"/>
            <a:ext cx="1088371"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810416" y="1975809"/>
            <a:ext cx="1032655" cy="646331"/>
          </a:xfrm>
          <a:prstGeom prst="rect">
            <a:avLst/>
          </a:prstGeom>
          <a:noFill/>
        </p:spPr>
        <p:txBody>
          <a:bodyPr wrap="none" rtlCol="0">
            <a:spAutoFit/>
          </a:bodyPr>
          <a:lstStyle/>
          <a:p>
            <a:r>
              <a:rPr lang="en-US" sz="3600" dirty="0">
                <a:solidFill>
                  <a:schemeClr val="accent1"/>
                </a:solidFill>
                <a:latin typeface="Corbel" panose="020B0503020204020204" pitchFamily="34" charset="0"/>
              </a:rPr>
              <a:t>40%</a:t>
            </a:r>
          </a:p>
        </p:txBody>
      </p:sp>
      <p:cxnSp>
        <p:nvCxnSpPr>
          <p:cNvPr id="31" name="Straight Connector 30"/>
          <p:cNvCxnSpPr/>
          <p:nvPr/>
        </p:nvCxnSpPr>
        <p:spPr>
          <a:xfrm>
            <a:off x="2783180" y="2698682"/>
            <a:ext cx="1088371"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827965" y="2828650"/>
            <a:ext cx="1045479" cy="646331"/>
          </a:xfrm>
          <a:prstGeom prst="rect">
            <a:avLst/>
          </a:prstGeom>
          <a:noFill/>
        </p:spPr>
        <p:txBody>
          <a:bodyPr wrap="none" rtlCol="0">
            <a:spAutoFit/>
          </a:bodyPr>
          <a:lstStyle/>
          <a:p>
            <a:pPr algn="ctr"/>
            <a:r>
              <a:rPr lang="en-US" sz="1200" dirty="0"/>
              <a:t>small </a:t>
            </a:r>
          </a:p>
          <a:p>
            <a:pPr algn="ctr"/>
            <a:r>
              <a:rPr lang="en-US" sz="1200" dirty="0"/>
              <a:t>businesses </a:t>
            </a:r>
          </a:p>
          <a:p>
            <a:pPr algn="ctr"/>
            <a:r>
              <a:rPr lang="en-US" sz="1200" dirty="0"/>
              <a:t>with a plan </a:t>
            </a:r>
            <a:r>
              <a:rPr lang="en-US" sz="1200" baseline="30000" dirty="0"/>
              <a:t>3</a:t>
            </a:r>
          </a:p>
        </p:txBody>
      </p:sp>
      <p:cxnSp>
        <p:nvCxnSpPr>
          <p:cNvPr id="34" name="Straight Connector 33"/>
          <p:cNvCxnSpPr/>
          <p:nvPr/>
        </p:nvCxnSpPr>
        <p:spPr>
          <a:xfrm>
            <a:off x="4763806" y="2006745"/>
            <a:ext cx="1088371"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808797" y="1985658"/>
            <a:ext cx="1008609" cy="646331"/>
          </a:xfrm>
          <a:prstGeom prst="rect">
            <a:avLst/>
          </a:prstGeom>
          <a:noFill/>
        </p:spPr>
        <p:txBody>
          <a:bodyPr wrap="none" rtlCol="0">
            <a:spAutoFit/>
          </a:bodyPr>
          <a:lstStyle/>
          <a:p>
            <a:r>
              <a:rPr lang="en-US" sz="3600" dirty="0">
                <a:solidFill>
                  <a:schemeClr val="accent1"/>
                </a:solidFill>
                <a:latin typeface="Corbel" panose="020B0503020204020204" pitchFamily="34" charset="0"/>
              </a:rPr>
              <a:t>36%</a:t>
            </a:r>
          </a:p>
        </p:txBody>
      </p:sp>
      <p:cxnSp>
        <p:nvCxnSpPr>
          <p:cNvPr id="36" name="Straight Connector 35"/>
          <p:cNvCxnSpPr/>
          <p:nvPr/>
        </p:nvCxnSpPr>
        <p:spPr>
          <a:xfrm>
            <a:off x="4763807" y="2681154"/>
            <a:ext cx="1088371"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7" name="Text Box 4"/>
          <p:cNvSpPr txBox="1">
            <a:spLocks noChangeArrowheads="1"/>
          </p:cNvSpPr>
          <p:nvPr/>
        </p:nvSpPr>
        <p:spPr bwMode="auto">
          <a:xfrm>
            <a:off x="191806" y="5943600"/>
            <a:ext cx="7010400" cy="461665"/>
          </a:xfrm>
          <a:prstGeom prst="rect">
            <a:avLst/>
          </a:prstGeom>
          <a:noFill/>
          <a:ln w="9525">
            <a:noFill/>
            <a:miter lim="800000"/>
            <a:headEnd/>
            <a:tailEnd/>
          </a:ln>
        </p:spPr>
        <p:txBody>
          <a:bodyPr wrap="square">
            <a:spAutoFit/>
          </a:bodyPr>
          <a:lstStyle/>
          <a:p>
            <a:pPr eaLnBrk="0" hangingPunct="0"/>
            <a:r>
              <a:rPr lang="en-US" sz="800" i="1" baseline="30000" dirty="0"/>
              <a:t>3</a:t>
            </a:r>
            <a:r>
              <a:rPr lang="en-US" sz="800" i="1" dirty="0"/>
              <a:t>Small World Trends in the U.S. Small Business Market, LIMRA 2012</a:t>
            </a:r>
          </a:p>
          <a:p>
            <a:pPr eaLnBrk="0" hangingPunct="0"/>
            <a:r>
              <a:rPr lang="en-US" sz="800" i="1" baseline="30000" dirty="0"/>
              <a:t>4</a:t>
            </a:r>
            <a:r>
              <a:rPr lang="en-US" sz="800" i="1" dirty="0"/>
              <a:t>Small Businesses Owners 2009 Report, LIMRA International</a:t>
            </a:r>
            <a:endParaRPr lang="en-US" sz="1200" b="1" i="1" dirty="0"/>
          </a:p>
          <a:p>
            <a:r>
              <a:rPr lang="en-US" sz="800" i="1" dirty="0"/>
              <a:t>Statistics referenced on this slide are believed to be the most up to date available as of May 2018</a:t>
            </a:r>
          </a:p>
        </p:txBody>
      </p:sp>
      <p:sp>
        <p:nvSpPr>
          <p:cNvPr id="38" name="TextBox 37"/>
          <p:cNvSpPr txBox="1"/>
          <p:nvPr/>
        </p:nvSpPr>
        <p:spPr>
          <a:xfrm>
            <a:off x="6844575" y="2720305"/>
            <a:ext cx="1394934" cy="1015663"/>
          </a:xfrm>
          <a:prstGeom prst="rect">
            <a:avLst/>
          </a:prstGeom>
          <a:noFill/>
        </p:spPr>
        <p:txBody>
          <a:bodyPr wrap="none" rtlCol="0">
            <a:spAutoFit/>
          </a:bodyPr>
          <a:lstStyle/>
          <a:p>
            <a:pPr algn="ctr"/>
            <a:r>
              <a:rPr lang="en-US" sz="1200" dirty="0"/>
              <a:t>small businesses </a:t>
            </a:r>
          </a:p>
          <a:p>
            <a:pPr algn="ctr"/>
            <a:r>
              <a:rPr lang="en-US" sz="1200" dirty="0"/>
              <a:t>with a Plan </a:t>
            </a:r>
          </a:p>
          <a:p>
            <a:pPr algn="ctr"/>
            <a:r>
              <a:rPr lang="en-US" sz="1200" dirty="0"/>
              <a:t>that includes</a:t>
            </a:r>
          </a:p>
          <a:p>
            <a:pPr algn="ctr"/>
            <a:r>
              <a:rPr lang="en-US" sz="1200" dirty="0"/>
              <a:t> life insurance </a:t>
            </a:r>
            <a:r>
              <a:rPr lang="en-US" sz="1200" baseline="30000" dirty="0"/>
              <a:t>4</a:t>
            </a:r>
          </a:p>
          <a:p>
            <a:pPr algn="ctr"/>
            <a:endParaRPr lang="en-US" sz="1200" dirty="0"/>
          </a:p>
        </p:txBody>
      </p:sp>
      <p:cxnSp>
        <p:nvCxnSpPr>
          <p:cNvPr id="39" name="Straight Connector 38"/>
          <p:cNvCxnSpPr/>
          <p:nvPr/>
        </p:nvCxnSpPr>
        <p:spPr>
          <a:xfrm>
            <a:off x="6894011" y="2057400"/>
            <a:ext cx="1088371"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037737" y="1958305"/>
            <a:ext cx="1008609" cy="646331"/>
          </a:xfrm>
          <a:prstGeom prst="rect">
            <a:avLst/>
          </a:prstGeom>
          <a:noFill/>
        </p:spPr>
        <p:txBody>
          <a:bodyPr wrap="none" rtlCol="0">
            <a:spAutoFit/>
          </a:bodyPr>
          <a:lstStyle/>
          <a:p>
            <a:r>
              <a:rPr lang="en-US" sz="3600" dirty="0">
                <a:solidFill>
                  <a:schemeClr val="accent1"/>
                </a:solidFill>
                <a:latin typeface="Corbel" panose="020B0503020204020204" pitchFamily="34" charset="0"/>
              </a:rPr>
              <a:t>39%</a:t>
            </a:r>
          </a:p>
        </p:txBody>
      </p:sp>
      <p:cxnSp>
        <p:nvCxnSpPr>
          <p:cNvPr id="41" name="Straight Connector 40"/>
          <p:cNvCxnSpPr/>
          <p:nvPr/>
        </p:nvCxnSpPr>
        <p:spPr>
          <a:xfrm>
            <a:off x="6894012" y="2654285"/>
            <a:ext cx="1088371"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91806" y="5625617"/>
            <a:ext cx="4572000" cy="369332"/>
          </a:xfrm>
          <a:prstGeom prst="rect">
            <a:avLst/>
          </a:prstGeom>
        </p:spPr>
        <p:txBody>
          <a:bodyPr>
            <a:spAutoFit/>
          </a:bodyPr>
          <a:lstStyle/>
          <a:p>
            <a:pPr>
              <a:spcBef>
                <a:spcPct val="25000"/>
              </a:spcBef>
            </a:pPr>
            <a:r>
              <a:rPr lang="en-US" sz="800" i="1" baseline="30000" dirty="0">
                <a:cs typeface="Arial" charset="0"/>
              </a:rPr>
              <a:t>1 </a:t>
            </a:r>
            <a:r>
              <a:rPr lang="en-US" sz="800" i="1" dirty="0">
                <a:cs typeface="Arial" charset="0"/>
              </a:rPr>
              <a:t>Source: Small World Trends in the U.S. Small Business Market, LIMRA 2012</a:t>
            </a:r>
          </a:p>
          <a:p>
            <a:pPr>
              <a:spcBef>
                <a:spcPct val="25000"/>
              </a:spcBef>
            </a:pPr>
            <a:r>
              <a:rPr lang="en-US" sz="800" i="1" baseline="30000" dirty="0">
                <a:cs typeface="Arial" charset="0"/>
              </a:rPr>
              <a:t>2</a:t>
            </a:r>
            <a:r>
              <a:rPr lang="en-US" sz="800" i="1" dirty="0">
                <a:cs typeface="Arial" charset="0"/>
              </a:rPr>
              <a:t> Source: Newsweek, December 29</a:t>
            </a:r>
            <a:r>
              <a:rPr lang="en-US" sz="800" i="1" baseline="30000" dirty="0">
                <a:cs typeface="Arial" charset="0"/>
              </a:rPr>
              <a:t>th</a:t>
            </a:r>
            <a:r>
              <a:rPr lang="en-US" sz="800" i="1" dirty="0">
                <a:cs typeface="Arial" charset="0"/>
              </a:rPr>
              <a:t>, 2010</a:t>
            </a:r>
          </a:p>
        </p:txBody>
      </p:sp>
      <p:cxnSp>
        <p:nvCxnSpPr>
          <p:cNvPr id="42" name="Straight Connector 41"/>
          <p:cNvCxnSpPr/>
          <p:nvPr/>
        </p:nvCxnSpPr>
        <p:spPr>
          <a:xfrm>
            <a:off x="7542042" y="3735968"/>
            <a:ext cx="0" cy="762000"/>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921720" y="4666352"/>
            <a:ext cx="1497526" cy="400110"/>
          </a:xfrm>
          <a:prstGeom prst="rect">
            <a:avLst/>
          </a:prstGeom>
          <a:noFill/>
        </p:spPr>
        <p:txBody>
          <a:bodyPr wrap="none" rtlCol="0">
            <a:spAutoFit/>
          </a:bodyPr>
          <a:lstStyle/>
          <a:p>
            <a:r>
              <a:rPr lang="en-US" sz="2000" dirty="0">
                <a:latin typeface="Corbel" panose="020B0503020204020204" pitchFamily="34" charset="0"/>
              </a:rPr>
              <a:t>Opportunity</a:t>
            </a:r>
          </a:p>
        </p:txBody>
      </p:sp>
      <p:pic>
        <p:nvPicPr>
          <p:cNvPr id="2" name="Picture 1">
            <a:extLst>
              <a:ext uri="{FF2B5EF4-FFF2-40B4-BE49-F238E27FC236}">
                <a16:creationId xmlns:a16="http://schemas.microsoft.com/office/drawing/2014/main" id="{07202EC6-80B1-41F9-997A-8F8788028171}"/>
              </a:ext>
            </a:extLst>
          </p:cNvPr>
          <p:cNvPicPr>
            <a:picLocks noChangeAspect="1"/>
          </p:cNvPicPr>
          <p:nvPr/>
        </p:nvPicPr>
        <p:blipFill>
          <a:blip r:embed="rId3"/>
          <a:stretch>
            <a:fillRect/>
          </a:stretch>
        </p:blipFill>
        <p:spPr>
          <a:xfrm>
            <a:off x="1386243" y="6408371"/>
            <a:ext cx="1603387" cy="432854"/>
          </a:xfrm>
          <a:prstGeom prst="rect">
            <a:avLst/>
          </a:prstGeom>
        </p:spPr>
      </p:pic>
      <p:sp>
        <p:nvSpPr>
          <p:cNvPr id="3" name="Rectangle 2">
            <a:extLst>
              <a:ext uri="{FF2B5EF4-FFF2-40B4-BE49-F238E27FC236}">
                <a16:creationId xmlns:a16="http://schemas.microsoft.com/office/drawing/2014/main" id="{0172A179-A632-4448-A512-36D5B15A543C}"/>
              </a:ext>
            </a:extLst>
          </p:cNvPr>
          <p:cNvSpPr/>
          <p:nvPr/>
        </p:nvSpPr>
        <p:spPr>
          <a:xfrm>
            <a:off x="444129" y="6517076"/>
            <a:ext cx="239908" cy="215444"/>
          </a:xfrm>
          <a:prstGeom prst="rect">
            <a:avLst/>
          </a:prstGeom>
        </p:spPr>
        <p:txBody>
          <a:bodyPr wrap="square">
            <a:spAutoFit/>
          </a:bodyPr>
          <a:lstStyle/>
          <a:p>
            <a:r>
              <a:rPr lang="en-US" sz="800" dirty="0"/>
              <a:t>4</a:t>
            </a:r>
          </a:p>
        </p:txBody>
      </p:sp>
    </p:spTree>
    <p:extLst>
      <p:ext uri="{BB962C8B-B14F-4D97-AF65-F5344CB8AC3E}">
        <p14:creationId xmlns:p14="http://schemas.microsoft.com/office/powerpoint/2010/main" val="1255699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Number Placeholder 2"/>
          <p:cNvSpPr>
            <a:spLocks noGrp="1"/>
          </p:cNvSpPr>
          <p:nvPr>
            <p:ph type="sldNum" sz="quarter" idx="10"/>
          </p:nvPr>
        </p:nvSpPr>
        <p:spPr>
          <a:noFill/>
        </p:spPr>
        <p:txBody>
          <a:bodyPr/>
          <a:lstStyle/>
          <a:p>
            <a:fld id="{8B9E97DD-9359-4350-B36E-F14E9E133B73}" type="slidenum">
              <a:rPr lang="en-US" smtClean="0"/>
              <a:pPr/>
              <a:t>30</a:t>
            </a:fld>
            <a:endParaRPr lang="en-US"/>
          </a:p>
        </p:txBody>
      </p:sp>
      <p:sp>
        <p:nvSpPr>
          <p:cNvPr id="120834" name="Footer Placeholder 12"/>
          <p:cNvSpPr>
            <a:spLocks noGrp="1"/>
          </p:cNvSpPr>
          <p:nvPr>
            <p:ph type="ftr" sz="quarter" idx="11"/>
          </p:nvPr>
        </p:nvSpPr>
        <p:spPr>
          <a:noFill/>
        </p:spPr>
        <p:txBody>
          <a:bodyPr/>
          <a:lstStyle/>
          <a:p>
            <a:r>
              <a:rPr lang="en-US"/>
              <a:t>NOT FOR CONSUMER USE.</a:t>
            </a:r>
          </a:p>
        </p:txBody>
      </p:sp>
      <p:sp>
        <p:nvSpPr>
          <p:cNvPr id="7" name="Slide Number Placeholder 1"/>
          <p:cNvSpPr txBox="1">
            <a:spLocks noGrp="1"/>
          </p:cNvSpPr>
          <p:nvPr/>
        </p:nvSpPr>
        <p:spPr bwMode="auto">
          <a:xfrm>
            <a:off x="436563" y="6156325"/>
            <a:ext cx="373062" cy="433388"/>
          </a:xfrm>
          <a:prstGeom prst="rect">
            <a:avLst/>
          </a:prstGeom>
          <a:noFill/>
          <a:ln>
            <a:miter lim="800000"/>
            <a:headEnd/>
            <a:tailEnd/>
          </a:ln>
        </p:spPr>
        <p:txBody>
          <a:bodyPr lIns="82030" tIns="41015" rIns="82030" bIns="41015" anchor="ctr"/>
          <a:lstStyle/>
          <a:p>
            <a:pPr defTabSz="820738">
              <a:defRPr/>
            </a:pPr>
            <a:fld id="{D643752F-6985-44E9-9BF8-8841E5701E0D}" type="slidenum">
              <a:rPr lang="en-US" sz="1000" b="1">
                <a:solidFill>
                  <a:srgbClr val="504C4C"/>
                </a:solidFill>
                <a:latin typeface="Arial Narrow" pitchFamily="34" charset="0"/>
                <a:cs typeface="+mn-cs"/>
              </a:rPr>
              <a:pPr defTabSz="820738">
                <a:defRPr/>
              </a:pPr>
              <a:t>30</a:t>
            </a:fld>
            <a:endParaRPr lang="en-US" sz="1000" b="1">
              <a:solidFill>
                <a:srgbClr val="504C4C"/>
              </a:solidFill>
              <a:latin typeface="Arial Narrow" pitchFamily="34" charset="0"/>
              <a:cs typeface="+mn-cs"/>
            </a:endParaRPr>
          </a:p>
        </p:txBody>
      </p:sp>
      <p:sp>
        <p:nvSpPr>
          <p:cNvPr id="8" name="Footer Placeholder 2"/>
          <p:cNvSpPr txBox="1">
            <a:spLocks noGrp="1"/>
          </p:cNvSpPr>
          <p:nvPr/>
        </p:nvSpPr>
        <p:spPr bwMode="auto">
          <a:xfrm>
            <a:off x="771525" y="6156325"/>
            <a:ext cx="3741738" cy="433388"/>
          </a:xfrm>
          <a:prstGeom prst="rect">
            <a:avLst/>
          </a:prstGeom>
          <a:noFill/>
          <a:ln>
            <a:miter lim="800000"/>
            <a:headEnd/>
            <a:tailEnd/>
          </a:ln>
        </p:spPr>
        <p:txBody>
          <a:bodyPr lIns="82030" tIns="41015" rIns="82030" bIns="41015" anchor="ctr"/>
          <a:lstStyle/>
          <a:p>
            <a:pPr defTabSz="820738">
              <a:defRPr/>
            </a:pPr>
            <a:r>
              <a:rPr lang="en-US" sz="900" b="1">
                <a:solidFill>
                  <a:srgbClr val="504C4C"/>
                </a:solidFill>
                <a:latin typeface="Arial Narrow" pitchFamily="34" charset="0"/>
                <a:cs typeface="+mn-cs"/>
              </a:rPr>
              <a:t>NOT FOR CONSUMER USE.</a:t>
            </a:r>
          </a:p>
        </p:txBody>
      </p:sp>
      <p:sp>
        <p:nvSpPr>
          <p:cNvPr id="120837" name="Rectangle 6"/>
          <p:cNvSpPr txBox="1">
            <a:spLocks noGrp="1" noChangeArrowheads="1"/>
          </p:cNvSpPr>
          <p:nvPr/>
        </p:nvSpPr>
        <p:spPr bwMode="gray">
          <a:xfrm>
            <a:off x="457200" y="6397625"/>
            <a:ext cx="365125" cy="231775"/>
          </a:xfrm>
          <a:prstGeom prst="rect">
            <a:avLst/>
          </a:prstGeom>
          <a:noFill/>
          <a:ln w="9525">
            <a:noFill/>
            <a:miter lim="800000"/>
            <a:headEnd/>
            <a:tailEnd/>
          </a:ln>
        </p:spPr>
        <p:txBody>
          <a:bodyPr lIns="0" tIns="0" rIns="0" bIns="0" anchor="ctr"/>
          <a:lstStyle/>
          <a:p>
            <a:pPr eaLnBrk="0" hangingPunct="0"/>
            <a:fld id="{538205A4-841D-4359-8677-D7DB5A4168B6}" type="slidenum">
              <a:rPr lang="en-US" sz="1000">
                <a:solidFill>
                  <a:schemeClr val="bg1"/>
                </a:solidFill>
              </a:rPr>
              <a:pPr eaLnBrk="0" hangingPunct="0"/>
              <a:t>30</a:t>
            </a:fld>
            <a:endParaRPr lang="en-US" sz="1000">
              <a:solidFill>
                <a:schemeClr val="bg1"/>
              </a:solidFill>
            </a:endParaRPr>
          </a:p>
        </p:txBody>
      </p:sp>
      <p:sp>
        <p:nvSpPr>
          <p:cNvPr id="113667" name="Rectangle 3"/>
          <p:cNvSpPr>
            <a:spLocks noChangeArrowheads="1"/>
          </p:cNvSpPr>
          <p:nvPr/>
        </p:nvSpPr>
        <p:spPr bwMode="gray">
          <a:xfrm>
            <a:off x="4724400" y="1447800"/>
            <a:ext cx="4114800" cy="5029200"/>
          </a:xfrm>
          <a:prstGeom prst="rect">
            <a:avLst/>
          </a:prstGeom>
          <a:noFill/>
          <a:ln w="9525">
            <a:noFill/>
            <a:miter lim="800000"/>
            <a:headEnd/>
            <a:tailEnd/>
          </a:ln>
        </p:spPr>
        <p:txBody>
          <a:bodyPr lIns="0" tIns="0" rIns="0" bIns="0"/>
          <a:lstStyle/>
          <a:p>
            <a:pPr marL="285750" indent="-285750" eaLnBrk="0" hangingPunct="0">
              <a:lnSpc>
                <a:spcPct val="95000"/>
              </a:lnSpc>
              <a:spcBef>
                <a:spcPts val="200"/>
              </a:spcBef>
              <a:buFont typeface="Times" pitchFamily="18" charset="0"/>
              <a:buNone/>
            </a:pPr>
            <a:r>
              <a:rPr lang="en-US" sz="2000" u="sng" dirty="0">
                <a:latin typeface="Corbel" panose="020B0503020204020204" pitchFamily="34" charset="0"/>
              </a:rPr>
              <a:t>Succession Planning Steps:</a:t>
            </a:r>
          </a:p>
          <a:p>
            <a:pPr eaLnBrk="0" hangingPunct="0">
              <a:lnSpc>
                <a:spcPct val="95000"/>
              </a:lnSpc>
              <a:spcBef>
                <a:spcPct val="25000"/>
              </a:spcBef>
            </a:pPr>
            <a:r>
              <a:rPr lang="en-US" sz="1400" dirty="0">
                <a:latin typeface="Corbel" panose="020B0503020204020204" pitchFamily="34" charset="0"/>
              </a:rPr>
              <a:t> </a:t>
            </a:r>
            <a:r>
              <a:rPr lang="en-US" sz="1400" dirty="0">
                <a:solidFill>
                  <a:schemeClr val="accent1"/>
                </a:solidFill>
                <a:latin typeface="Corbel" panose="020B0503020204020204" pitchFamily="34" charset="0"/>
              </a:rPr>
              <a:t>  </a:t>
            </a:r>
          </a:p>
          <a:p>
            <a:pPr eaLnBrk="0" hangingPunct="0">
              <a:lnSpc>
                <a:spcPct val="95000"/>
              </a:lnSpc>
              <a:spcBef>
                <a:spcPct val="25000"/>
              </a:spcBef>
            </a:pPr>
            <a:r>
              <a:rPr lang="en-US" sz="1400" dirty="0">
                <a:solidFill>
                  <a:schemeClr val="accent1"/>
                </a:solidFill>
                <a:latin typeface="Corbel" panose="020B0503020204020204" pitchFamily="34" charset="0"/>
              </a:rPr>
              <a:t>  0 </a:t>
            </a:r>
            <a:r>
              <a:rPr lang="en-US" sz="1400" dirty="0">
                <a:latin typeface="Corbel" panose="020B0503020204020204" pitchFamily="34" charset="0"/>
              </a:rPr>
              <a:t> </a:t>
            </a:r>
            <a:r>
              <a:rPr lang="en-US" sz="1700" dirty="0">
                <a:latin typeface="Corbel" panose="020B0503020204020204" pitchFamily="34" charset="0"/>
              </a:rPr>
              <a:t>Obtain business valuation</a:t>
            </a:r>
          </a:p>
          <a:p>
            <a:pPr eaLnBrk="0" hangingPunct="0">
              <a:lnSpc>
                <a:spcPct val="95000"/>
              </a:lnSpc>
              <a:spcBef>
                <a:spcPct val="25000"/>
              </a:spcBef>
            </a:pPr>
            <a:endParaRPr lang="en-US" sz="1700" dirty="0">
              <a:latin typeface="Corbel" panose="020B0503020204020204" pitchFamily="34" charset="0"/>
            </a:endParaRPr>
          </a:p>
          <a:p>
            <a:pPr eaLnBrk="0" hangingPunct="0">
              <a:lnSpc>
                <a:spcPct val="95000"/>
              </a:lnSpc>
              <a:spcBef>
                <a:spcPct val="25000"/>
              </a:spcBef>
            </a:pPr>
            <a:r>
              <a:rPr lang="en-US" sz="1700" dirty="0">
                <a:latin typeface="Corbel" panose="020B0503020204020204" pitchFamily="34" charset="0"/>
              </a:rPr>
              <a:t>  </a:t>
            </a:r>
            <a:r>
              <a:rPr lang="en-US" sz="1700" dirty="0">
                <a:solidFill>
                  <a:schemeClr val="accent1"/>
                </a:solidFill>
                <a:latin typeface="Corbel" panose="020B0503020204020204" pitchFamily="34" charset="0"/>
              </a:rPr>
              <a:t> 0  </a:t>
            </a:r>
            <a:r>
              <a:rPr lang="en-US" sz="1700" dirty="0">
                <a:latin typeface="Corbel" panose="020B0503020204020204" pitchFamily="34" charset="0"/>
              </a:rPr>
              <a:t>Proper titling of assets</a:t>
            </a:r>
          </a:p>
          <a:p>
            <a:pPr eaLnBrk="0" hangingPunct="0">
              <a:lnSpc>
                <a:spcPct val="95000"/>
              </a:lnSpc>
              <a:spcBef>
                <a:spcPct val="25000"/>
              </a:spcBef>
            </a:pPr>
            <a:endParaRPr lang="en-US" sz="1700" dirty="0">
              <a:latin typeface="Corbel" panose="020B0503020204020204" pitchFamily="34" charset="0"/>
            </a:endParaRPr>
          </a:p>
          <a:p>
            <a:pPr eaLnBrk="0" hangingPunct="0">
              <a:lnSpc>
                <a:spcPct val="95000"/>
              </a:lnSpc>
              <a:spcBef>
                <a:spcPct val="25000"/>
              </a:spcBef>
            </a:pPr>
            <a:r>
              <a:rPr lang="en-US" sz="1700" dirty="0">
                <a:latin typeface="Corbel" panose="020B0503020204020204" pitchFamily="34" charset="0"/>
              </a:rPr>
              <a:t>  </a:t>
            </a:r>
            <a:r>
              <a:rPr lang="en-US" sz="1700" dirty="0">
                <a:solidFill>
                  <a:schemeClr val="accent1"/>
                </a:solidFill>
                <a:latin typeface="Corbel" panose="020B0503020204020204" pitchFamily="34" charset="0"/>
              </a:rPr>
              <a:t> 0  </a:t>
            </a:r>
            <a:r>
              <a:rPr lang="en-US" sz="1700" dirty="0">
                <a:latin typeface="Corbel" panose="020B0503020204020204" pitchFamily="34" charset="0"/>
              </a:rPr>
              <a:t>Structure the agreement</a:t>
            </a:r>
          </a:p>
          <a:p>
            <a:pPr eaLnBrk="0" hangingPunct="0">
              <a:lnSpc>
                <a:spcPct val="95000"/>
              </a:lnSpc>
              <a:spcBef>
                <a:spcPct val="25000"/>
              </a:spcBef>
            </a:pPr>
            <a:endParaRPr lang="en-US" sz="1700" dirty="0">
              <a:latin typeface="Corbel" panose="020B0503020204020204" pitchFamily="34" charset="0"/>
            </a:endParaRPr>
          </a:p>
          <a:p>
            <a:pPr eaLnBrk="0" hangingPunct="0">
              <a:lnSpc>
                <a:spcPct val="95000"/>
              </a:lnSpc>
              <a:spcBef>
                <a:spcPct val="25000"/>
              </a:spcBef>
            </a:pPr>
            <a:r>
              <a:rPr lang="en-US" sz="1700" dirty="0">
                <a:latin typeface="Corbel" panose="020B0503020204020204" pitchFamily="34" charset="0"/>
              </a:rPr>
              <a:t>  </a:t>
            </a:r>
            <a:r>
              <a:rPr lang="en-US" sz="1700" dirty="0">
                <a:solidFill>
                  <a:schemeClr val="accent1"/>
                </a:solidFill>
                <a:latin typeface="Corbel" panose="020B0503020204020204" pitchFamily="34" charset="0"/>
              </a:rPr>
              <a:t> 0  </a:t>
            </a:r>
            <a:r>
              <a:rPr lang="en-US" sz="1700" dirty="0">
                <a:latin typeface="Corbel" panose="020B0503020204020204" pitchFamily="34" charset="0"/>
              </a:rPr>
              <a:t>Fund the agreement</a:t>
            </a:r>
          </a:p>
          <a:p>
            <a:pPr eaLnBrk="0" hangingPunct="0">
              <a:lnSpc>
                <a:spcPct val="95000"/>
              </a:lnSpc>
              <a:spcBef>
                <a:spcPct val="25000"/>
              </a:spcBef>
            </a:pPr>
            <a:endParaRPr lang="en-US" sz="1700" dirty="0">
              <a:latin typeface="Corbel" panose="020B0503020204020204" pitchFamily="34" charset="0"/>
            </a:endParaRPr>
          </a:p>
          <a:p>
            <a:pPr eaLnBrk="0" hangingPunct="0">
              <a:lnSpc>
                <a:spcPct val="95000"/>
              </a:lnSpc>
              <a:spcBef>
                <a:spcPct val="25000"/>
              </a:spcBef>
            </a:pPr>
            <a:r>
              <a:rPr lang="en-US" sz="1700" dirty="0">
                <a:latin typeface="Corbel" panose="020B0503020204020204" pitchFamily="34" charset="0"/>
              </a:rPr>
              <a:t>  </a:t>
            </a:r>
            <a:r>
              <a:rPr lang="en-US" sz="1700" dirty="0">
                <a:solidFill>
                  <a:schemeClr val="accent1"/>
                </a:solidFill>
                <a:latin typeface="Corbel" panose="020B0503020204020204" pitchFamily="34" charset="0"/>
              </a:rPr>
              <a:t> 0  </a:t>
            </a:r>
            <a:r>
              <a:rPr lang="en-US" sz="1700" dirty="0">
                <a:latin typeface="Corbel" panose="020B0503020204020204" pitchFamily="34" charset="0"/>
              </a:rPr>
              <a:t>Coordinate overall estate</a:t>
            </a:r>
          </a:p>
        </p:txBody>
      </p:sp>
      <p:sp>
        <p:nvSpPr>
          <p:cNvPr id="113669" name="Rectangle 5"/>
          <p:cNvSpPr>
            <a:spLocks noChangeArrowheads="1"/>
          </p:cNvSpPr>
          <p:nvPr/>
        </p:nvSpPr>
        <p:spPr bwMode="gray">
          <a:xfrm>
            <a:off x="533400" y="1447800"/>
            <a:ext cx="3657600" cy="5029200"/>
          </a:xfrm>
          <a:prstGeom prst="rect">
            <a:avLst/>
          </a:prstGeom>
          <a:noFill/>
          <a:ln w="9525">
            <a:noFill/>
            <a:miter lim="800000"/>
            <a:headEnd/>
            <a:tailEnd/>
          </a:ln>
        </p:spPr>
        <p:txBody>
          <a:bodyPr lIns="0" tIns="0" rIns="0" bIns="0"/>
          <a:lstStyle/>
          <a:p>
            <a:pPr marL="230188" indent="-230188" eaLnBrk="0" hangingPunct="0">
              <a:lnSpc>
                <a:spcPct val="95000"/>
              </a:lnSpc>
              <a:spcBef>
                <a:spcPct val="25000"/>
              </a:spcBef>
              <a:buFont typeface="Times" pitchFamily="18" charset="0"/>
              <a:buNone/>
            </a:pPr>
            <a:r>
              <a:rPr lang="en-US" sz="2000" u="sng" dirty="0">
                <a:latin typeface="Corbel" panose="020B0503020204020204" pitchFamily="34" charset="0"/>
              </a:rPr>
              <a:t>Client Profile- Create a List</a:t>
            </a:r>
          </a:p>
          <a:p>
            <a:pPr eaLnBrk="0" hangingPunct="0">
              <a:lnSpc>
                <a:spcPct val="95000"/>
              </a:lnSpc>
              <a:spcBef>
                <a:spcPct val="25000"/>
              </a:spcBef>
            </a:pPr>
            <a:endParaRPr lang="en-US" sz="1400" dirty="0">
              <a:solidFill>
                <a:schemeClr val="accent1"/>
              </a:solidFill>
              <a:latin typeface="Corbel" panose="020B0503020204020204" pitchFamily="34" charset="0"/>
            </a:endParaRPr>
          </a:p>
          <a:p>
            <a:pPr eaLnBrk="0" hangingPunct="0">
              <a:lnSpc>
                <a:spcPct val="95000"/>
              </a:lnSpc>
              <a:spcBef>
                <a:spcPct val="25000"/>
              </a:spcBef>
            </a:pPr>
            <a:r>
              <a:rPr lang="en-US" sz="1400" dirty="0">
                <a:solidFill>
                  <a:schemeClr val="accent1"/>
                </a:solidFill>
                <a:latin typeface="Corbel" panose="020B0503020204020204" pitchFamily="34" charset="0"/>
              </a:rPr>
              <a:t> </a:t>
            </a:r>
            <a:r>
              <a:rPr lang="en-US" sz="1700" dirty="0">
                <a:solidFill>
                  <a:schemeClr val="accent1"/>
                </a:solidFill>
                <a:latin typeface="Corbel" panose="020B0503020204020204" pitchFamily="34" charset="0"/>
              </a:rPr>
              <a:t>0   </a:t>
            </a:r>
            <a:r>
              <a:rPr lang="en-US" sz="1700" dirty="0">
                <a:latin typeface="Corbel" panose="020B0503020204020204" pitchFamily="34" charset="0"/>
              </a:rPr>
              <a:t>Family-owned businesses</a:t>
            </a:r>
          </a:p>
          <a:p>
            <a:pPr eaLnBrk="0" hangingPunct="0">
              <a:lnSpc>
                <a:spcPct val="95000"/>
              </a:lnSpc>
              <a:spcBef>
                <a:spcPct val="25000"/>
              </a:spcBef>
            </a:pPr>
            <a:endParaRPr lang="en-US" sz="1700" dirty="0">
              <a:latin typeface="Corbel" panose="020B0503020204020204" pitchFamily="34" charset="0"/>
            </a:endParaRPr>
          </a:p>
          <a:p>
            <a:pPr eaLnBrk="0" hangingPunct="0">
              <a:lnSpc>
                <a:spcPct val="95000"/>
              </a:lnSpc>
              <a:spcBef>
                <a:spcPct val="25000"/>
              </a:spcBef>
            </a:pPr>
            <a:r>
              <a:rPr lang="en-US" sz="1700" dirty="0">
                <a:latin typeface="Corbel" panose="020B0503020204020204" pitchFamily="34" charset="0"/>
              </a:rPr>
              <a:t> </a:t>
            </a:r>
            <a:r>
              <a:rPr lang="en-US" sz="1700" dirty="0">
                <a:solidFill>
                  <a:schemeClr val="accent1"/>
                </a:solidFill>
                <a:latin typeface="Corbel" panose="020B0503020204020204" pitchFamily="34" charset="0"/>
              </a:rPr>
              <a:t>0   </a:t>
            </a:r>
            <a:r>
              <a:rPr lang="en-US" sz="1700" dirty="0">
                <a:latin typeface="Corbel" panose="020B0503020204020204" pitchFamily="34" charset="0"/>
              </a:rPr>
              <a:t>In business at least 5 years</a:t>
            </a:r>
            <a:br>
              <a:rPr lang="en-US" sz="1700" dirty="0">
                <a:latin typeface="Corbel" panose="020B0503020204020204" pitchFamily="34" charset="0"/>
              </a:rPr>
            </a:br>
            <a:endParaRPr lang="en-US" sz="1700" dirty="0">
              <a:latin typeface="Corbel" panose="020B0503020204020204" pitchFamily="34" charset="0"/>
            </a:endParaRPr>
          </a:p>
          <a:p>
            <a:pPr eaLnBrk="0" hangingPunct="0">
              <a:lnSpc>
                <a:spcPct val="95000"/>
              </a:lnSpc>
              <a:spcBef>
                <a:spcPct val="25000"/>
              </a:spcBef>
            </a:pPr>
            <a:r>
              <a:rPr lang="en-US" sz="1700" dirty="0">
                <a:latin typeface="Corbel" panose="020B0503020204020204" pitchFamily="34" charset="0"/>
              </a:rPr>
              <a:t> </a:t>
            </a:r>
            <a:r>
              <a:rPr lang="en-US" sz="1700" dirty="0">
                <a:solidFill>
                  <a:schemeClr val="accent1"/>
                </a:solidFill>
                <a:latin typeface="Corbel" panose="020B0503020204020204" pitchFamily="34" charset="0"/>
              </a:rPr>
              <a:t>0   </a:t>
            </a:r>
            <a:r>
              <a:rPr lang="en-US" sz="1700" dirty="0">
                <a:latin typeface="Corbel" panose="020B0503020204020204" pitchFamily="34" charset="0"/>
              </a:rPr>
              <a:t>Positive cash flow</a:t>
            </a:r>
          </a:p>
          <a:p>
            <a:pPr eaLnBrk="0" hangingPunct="0">
              <a:lnSpc>
                <a:spcPct val="95000"/>
              </a:lnSpc>
              <a:spcBef>
                <a:spcPct val="25000"/>
              </a:spcBef>
            </a:pPr>
            <a:endParaRPr lang="en-US" sz="1700" dirty="0">
              <a:latin typeface="Corbel" panose="020B0503020204020204" pitchFamily="34" charset="0"/>
            </a:endParaRPr>
          </a:p>
          <a:p>
            <a:pPr eaLnBrk="0" hangingPunct="0">
              <a:lnSpc>
                <a:spcPct val="95000"/>
              </a:lnSpc>
              <a:spcBef>
                <a:spcPct val="25000"/>
              </a:spcBef>
            </a:pPr>
            <a:r>
              <a:rPr lang="en-US" sz="1700" dirty="0">
                <a:latin typeface="Corbel" panose="020B0503020204020204" pitchFamily="34" charset="0"/>
              </a:rPr>
              <a:t> </a:t>
            </a:r>
            <a:r>
              <a:rPr lang="en-US" sz="1700" dirty="0">
                <a:solidFill>
                  <a:schemeClr val="accent1"/>
                </a:solidFill>
                <a:latin typeface="Corbel" panose="020B0503020204020204" pitchFamily="34" charset="0"/>
              </a:rPr>
              <a:t>0   </a:t>
            </a:r>
            <a:r>
              <a:rPr lang="en-US" sz="1700" dirty="0">
                <a:latin typeface="Corbel" panose="020B0503020204020204" pitchFamily="34" charset="0"/>
              </a:rPr>
              <a:t>Any type or entity</a:t>
            </a:r>
          </a:p>
          <a:p>
            <a:pPr eaLnBrk="0" hangingPunct="0">
              <a:lnSpc>
                <a:spcPct val="95000"/>
              </a:lnSpc>
              <a:spcBef>
                <a:spcPct val="25000"/>
              </a:spcBef>
            </a:pPr>
            <a:endParaRPr lang="en-US" sz="1700" dirty="0">
              <a:latin typeface="Corbel" panose="020B0503020204020204" pitchFamily="34" charset="0"/>
            </a:endParaRPr>
          </a:p>
          <a:p>
            <a:pPr eaLnBrk="0" hangingPunct="0">
              <a:lnSpc>
                <a:spcPct val="95000"/>
              </a:lnSpc>
              <a:spcBef>
                <a:spcPct val="25000"/>
              </a:spcBef>
            </a:pPr>
            <a:r>
              <a:rPr lang="en-US" sz="1700" dirty="0">
                <a:latin typeface="Corbel" panose="020B0503020204020204" pitchFamily="34" charset="0"/>
              </a:rPr>
              <a:t> </a:t>
            </a:r>
            <a:r>
              <a:rPr lang="en-US" sz="1700" dirty="0">
                <a:solidFill>
                  <a:schemeClr val="accent1"/>
                </a:solidFill>
                <a:latin typeface="Corbel" panose="020B0503020204020204" pitchFamily="34" charset="0"/>
              </a:rPr>
              <a:t>0  </a:t>
            </a:r>
            <a:r>
              <a:rPr lang="en-US" sz="1700" dirty="0">
                <a:latin typeface="Corbel" panose="020B0503020204020204" pitchFamily="34" charset="0"/>
              </a:rPr>
              <a:t>Children actively involved</a:t>
            </a:r>
          </a:p>
        </p:txBody>
      </p:sp>
      <p:sp>
        <p:nvSpPr>
          <p:cNvPr id="113673" name="Rectangle 9"/>
          <p:cNvSpPr>
            <a:spLocks noChangeArrowheads="1"/>
          </p:cNvSpPr>
          <p:nvPr/>
        </p:nvSpPr>
        <p:spPr bwMode="gray">
          <a:xfrm>
            <a:off x="639423" y="4971257"/>
            <a:ext cx="7543800" cy="1143000"/>
          </a:xfrm>
          <a:prstGeom prst="rect">
            <a:avLst/>
          </a:prstGeom>
          <a:noFill/>
          <a:ln w="9525">
            <a:noFill/>
            <a:miter lim="800000"/>
            <a:headEnd/>
            <a:tailEnd/>
          </a:ln>
        </p:spPr>
        <p:txBody>
          <a:bodyPr lIns="0" tIns="0" rIns="0" bIns="0"/>
          <a:lstStyle/>
          <a:p>
            <a:pPr marL="230188" indent="-230188" algn="ctr" eaLnBrk="0" hangingPunct="0">
              <a:lnSpc>
                <a:spcPct val="95000"/>
              </a:lnSpc>
              <a:spcBef>
                <a:spcPct val="25000"/>
              </a:spcBef>
              <a:buFont typeface="Times" pitchFamily="18" charset="0"/>
              <a:buNone/>
              <a:tabLst>
                <a:tab pos="1828800" algn="l"/>
              </a:tabLst>
              <a:defRPr/>
            </a:pPr>
            <a:r>
              <a:rPr lang="en-US" sz="2000" b="1" dirty="0">
                <a:solidFill>
                  <a:srgbClr val="00B0F0"/>
                </a:solidFill>
                <a:ea typeface="ＭＳ Ｐゴシック" pitchFamily="-128" charset="-128"/>
                <a:cs typeface="+mn-cs"/>
              </a:rPr>
              <a:t>Key Question: Can I show you some ways to help ensure your family business stays in the family and survives beyond your death, disability, or retirement?</a:t>
            </a:r>
            <a:r>
              <a:rPr lang="en-US" sz="1800" b="1" dirty="0">
                <a:solidFill>
                  <a:srgbClr val="00B0F0"/>
                </a:solidFill>
                <a:ea typeface="ＭＳ Ｐゴシック" pitchFamily="-128" charset="-128"/>
                <a:cs typeface="+mn-cs"/>
              </a:rPr>
              <a:t> </a:t>
            </a:r>
            <a:endParaRPr lang="en-US" sz="1800" b="1" dirty="0">
              <a:ea typeface="ＭＳ Ｐゴシック" pitchFamily="-128" charset="-128"/>
              <a:cs typeface="+mn-cs"/>
            </a:endParaRPr>
          </a:p>
        </p:txBody>
      </p:sp>
      <p:sp>
        <p:nvSpPr>
          <p:cNvPr id="2" name="Rectangle 1"/>
          <p:cNvSpPr/>
          <p:nvPr/>
        </p:nvSpPr>
        <p:spPr>
          <a:xfrm>
            <a:off x="436563" y="405732"/>
            <a:ext cx="2495427" cy="523220"/>
          </a:xfrm>
          <a:prstGeom prst="rect">
            <a:avLst/>
          </a:prstGeom>
        </p:spPr>
        <p:txBody>
          <a:bodyPr wrap="none">
            <a:spAutoFit/>
          </a:bodyPr>
          <a:lstStyle/>
          <a:p>
            <a:r>
              <a:rPr lang="en-US" dirty="0">
                <a:latin typeface="Corbel" panose="020B0503020204020204" pitchFamily="34" charset="0"/>
              </a:rPr>
              <a:t>Getting Started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3667"/>
                                        </p:tgtEl>
                                        <p:attrNameLst>
                                          <p:attrName>style.visibility</p:attrName>
                                        </p:attrNameLst>
                                      </p:cBhvr>
                                      <p:to>
                                        <p:strVal val="visible"/>
                                      </p:to>
                                    </p:set>
                                    <p:animEffect transition="in" filter="fade">
                                      <p:cBhvr>
                                        <p:cTn id="7" dur="500"/>
                                        <p:tgtEl>
                                          <p:spTgt spid="113667"/>
                                        </p:tgtEl>
                                      </p:cBhvr>
                                    </p:animEffect>
                                  </p:childTnLst>
                                </p:cTn>
                              </p:par>
                              <p:par>
                                <p:cTn id="8" presetID="3" presetClass="emph" presetSubtype="1" nodeType="withEffect">
                                  <p:stCondLst>
                                    <p:cond delay="0"/>
                                  </p:stCondLst>
                                  <p:childTnLst>
                                    <p:set>
                                      <p:cBhvr override="childStyle">
                                        <p:cTn id="9" dur="indefinite"/>
                                        <p:tgtEl>
                                          <p:spTgt spid="113669">
                                            <p:txEl>
                                              <p:pRg st="0" end="0"/>
                                            </p:txEl>
                                          </p:spTgt>
                                        </p:tgtEl>
                                        <p:attrNameLst>
                                          <p:attrName>style.color</p:attrName>
                                        </p:attrNameLst>
                                      </p:cBhvr>
                                      <p:to>
                                        <p:clrVal>
                                          <a:srgbClr val="B6B6B6"/>
                                        </p:clrVal>
                                      </p:to>
                                    </p:set>
                                  </p:childTnLst>
                                </p:cTn>
                              </p:par>
                              <p:par>
                                <p:cTn id="10" presetID="3" presetClass="emph" presetSubtype="1" nodeType="withEffect">
                                  <p:stCondLst>
                                    <p:cond delay="0"/>
                                  </p:stCondLst>
                                  <p:childTnLst>
                                    <p:set>
                                      <p:cBhvr override="childStyle">
                                        <p:cTn id="11" dur="indefinite"/>
                                        <p:tgtEl>
                                          <p:spTgt spid="113669">
                                            <p:txEl>
                                              <p:pRg st="2" end="2"/>
                                            </p:txEl>
                                          </p:spTgt>
                                        </p:tgtEl>
                                        <p:attrNameLst>
                                          <p:attrName>style.color</p:attrName>
                                        </p:attrNameLst>
                                      </p:cBhvr>
                                      <p:to>
                                        <p:clrVal>
                                          <a:srgbClr val="B6B6B6"/>
                                        </p:clrVal>
                                      </p:to>
                                    </p:set>
                                  </p:childTnLst>
                                </p:cTn>
                              </p:par>
                              <p:par>
                                <p:cTn id="12" presetID="3" presetClass="emph" presetSubtype="1" nodeType="withEffect">
                                  <p:stCondLst>
                                    <p:cond delay="0"/>
                                  </p:stCondLst>
                                  <p:childTnLst>
                                    <p:set>
                                      <p:cBhvr override="childStyle">
                                        <p:cTn id="13" dur="indefinite"/>
                                        <p:tgtEl>
                                          <p:spTgt spid="113669">
                                            <p:txEl>
                                              <p:pRg st="4" end="4"/>
                                            </p:txEl>
                                          </p:spTgt>
                                        </p:tgtEl>
                                        <p:attrNameLst>
                                          <p:attrName>style.color</p:attrName>
                                        </p:attrNameLst>
                                      </p:cBhvr>
                                      <p:to>
                                        <p:clrVal>
                                          <a:srgbClr val="B6B6B6"/>
                                        </p:clrVal>
                                      </p:to>
                                    </p:set>
                                  </p:childTnLst>
                                </p:cTn>
                              </p:par>
                              <p:par>
                                <p:cTn id="14" presetID="3" presetClass="emph" presetSubtype="1" nodeType="withEffect">
                                  <p:stCondLst>
                                    <p:cond delay="0"/>
                                  </p:stCondLst>
                                  <p:childTnLst>
                                    <p:set>
                                      <p:cBhvr override="childStyle">
                                        <p:cTn id="15" dur="indefinite"/>
                                        <p:tgtEl>
                                          <p:spTgt spid="113669">
                                            <p:txEl>
                                              <p:pRg st="5" end="5"/>
                                            </p:txEl>
                                          </p:spTgt>
                                        </p:tgtEl>
                                        <p:attrNameLst>
                                          <p:attrName>style.color</p:attrName>
                                        </p:attrNameLst>
                                      </p:cBhvr>
                                      <p:to>
                                        <p:clrVal>
                                          <a:srgbClr val="B6B6B6"/>
                                        </p:clrVal>
                                      </p:to>
                                    </p:set>
                                  </p:childTnLst>
                                </p:cTn>
                              </p:par>
                              <p:par>
                                <p:cTn id="16" presetID="3" presetClass="emph" presetSubtype="1" nodeType="withEffect">
                                  <p:stCondLst>
                                    <p:cond delay="0"/>
                                  </p:stCondLst>
                                  <p:childTnLst>
                                    <p:set>
                                      <p:cBhvr override="childStyle">
                                        <p:cTn id="17" dur="indefinite"/>
                                        <p:tgtEl>
                                          <p:spTgt spid="113669">
                                            <p:txEl>
                                              <p:pRg st="7" end="7"/>
                                            </p:txEl>
                                          </p:spTgt>
                                        </p:tgtEl>
                                        <p:attrNameLst>
                                          <p:attrName>style.color</p:attrName>
                                        </p:attrNameLst>
                                      </p:cBhvr>
                                      <p:to>
                                        <p:clrVal>
                                          <a:srgbClr val="B6B6B6"/>
                                        </p:clrVal>
                                      </p:to>
                                    </p:set>
                                  </p:childTnLst>
                                </p:cTn>
                              </p:par>
                              <p:par>
                                <p:cTn id="18" presetID="3" presetClass="emph" presetSubtype="1" nodeType="withEffect">
                                  <p:stCondLst>
                                    <p:cond delay="0"/>
                                  </p:stCondLst>
                                  <p:childTnLst>
                                    <p:set>
                                      <p:cBhvr override="childStyle">
                                        <p:cTn id="19" dur="indefinite"/>
                                        <p:tgtEl>
                                          <p:spTgt spid="113669">
                                            <p:txEl>
                                              <p:pRg st="9" end="9"/>
                                            </p:txEl>
                                          </p:spTgt>
                                        </p:tgtEl>
                                        <p:attrNameLst>
                                          <p:attrName>style.color</p:attrName>
                                        </p:attrNameLst>
                                      </p:cBhvr>
                                      <p:to>
                                        <p:clrVal>
                                          <a:srgbClr val="B6B6B6"/>
                                        </p:clrVal>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239742" y="6326417"/>
            <a:ext cx="373062" cy="433388"/>
          </a:xfrm>
        </p:spPr>
        <p:txBody>
          <a:bodyPr/>
          <a:lstStyle/>
          <a:p>
            <a:pPr>
              <a:defRPr/>
            </a:pPr>
            <a:fld id="{E868FB48-1BFE-4978-A838-6701EEE66C10}" type="slidenum">
              <a:rPr lang="en-US" smtClean="0"/>
              <a:pPr>
                <a:defRPr/>
              </a:pPr>
              <a:t>31</a:t>
            </a:fld>
            <a:endParaRPr lang="en-US"/>
          </a:p>
        </p:txBody>
      </p:sp>
      <p:sp>
        <p:nvSpPr>
          <p:cNvPr id="3" name="Footer Placeholder 2"/>
          <p:cNvSpPr>
            <a:spLocks noGrp="1"/>
          </p:cNvSpPr>
          <p:nvPr>
            <p:ph type="ftr" sz="quarter" idx="11"/>
          </p:nvPr>
        </p:nvSpPr>
        <p:spPr>
          <a:xfrm>
            <a:off x="7315200" y="6399523"/>
            <a:ext cx="1600200" cy="433388"/>
          </a:xfrm>
        </p:spPr>
        <p:txBody>
          <a:bodyPr/>
          <a:lstStyle/>
          <a:p>
            <a:pPr>
              <a:defRPr/>
            </a:pPr>
            <a:r>
              <a:rPr lang="en-US" dirty="0"/>
              <a:t>NOT FOR CONSUMER USE.</a:t>
            </a:r>
          </a:p>
        </p:txBody>
      </p:sp>
      <p:sp>
        <p:nvSpPr>
          <p:cNvPr id="13" name="TextBox 12"/>
          <p:cNvSpPr txBox="1"/>
          <p:nvPr/>
        </p:nvSpPr>
        <p:spPr>
          <a:xfrm>
            <a:off x="3626931" y="2190058"/>
            <a:ext cx="1385316" cy="830997"/>
          </a:xfrm>
          <a:prstGeom prst="rect">
            <a:avLst/>
          </a:prstGeom>
          <a:noFill/>
        </p:spPr>
        <p:txBody>
          <a:bodyPr wrap="none" rtlCol="0">
            <a:spAutoFit/>
          </a:bodyPr>
          <a:lstStyle/>
          <a:p>
            <a:pPr algn="ctr"/>
            <a:r>
              <a:rPr lang="en-US" sz="2400" dirty="0"/>
              <a:t>Planning</a:t>
            </a:r>
          </a:p>
          <a:p>
            <a:pPr algn="ctr"/>
            <a:r>
              <a:rPr lang="en-US" sz="2400" dirty="0"/>
              <a:t>Options</a:t>
            </a:r>
            <a:endParaRPr lang="en-US" dirty="0">
              <a:latin typeface="Corbel" panose="020B0503020204020204" pitchFamily="34" charset="0"/>
            </a:endParaRPr>
          </a:p>
        </p:txBody>
      </p:sp>
      <p:sp>
        <p:nvSpPr>
          <p:cNvPr id="16" name="TextBox 15"/>
          <p:cNvSpPr txBox="1"/>
          <p:nvPr/>
        </p:nvSpPr>
        <p:spPr>
          <a:xfrm>
            <a:off x="6470973" y="2180316"/>
            <a:ext cx="1176924" cy="830997"/>
          </a:xfrm>
          <a:prstGeom prst="rect">
            <a:avLst/>
          </a:prstGeom>
          <a:noFill/>
        </p:spPr>
        <p:txBody>
          <a:bodyPr wrap="none" rtlCol="0">
            <a:spAutoFit/>
          </a:bodyPr>
          <a:lstStyle/>
          <a:p>
            <a:pPr algn="ctr"/>
            <a:r>
              <a:rPr lang="en-US" sz="2400" dirty="0"/>
              <a:t>Getting</a:t>
            </a:r>
          </a:p>
          <a:p>
            <a:pPr algn="ctr"/>
            <a:r>
              <a:rPr lang="en-US" sz="2400" dirty="0"/>
              <a:t>Started</a:t>
            </a:r>
          </a:p>
        </p:txBody>
      </p:sp>
      <p:sp>
        <p:nvSpPr>
          <p:cNvPr id="17" name="TextBox 16"/>
          <p:cNvSpPr txBox="1"/>
          <p:nvPr/>
        </p:nvSpPr>
        <p:spPr>
          <a:xfrm>
            <a:off x="466405" y="496600"/>
            <a:ext cx="3595471" cy="461665"/>
          </a:xfrm>
          <a:prstGeom prst="rect">
            <a:avLst/>
          </a:prstGeom>
          <a:noFill/>
        </p:spPr>
        <p:txBody>
          <a:bodyPr wrap="none" rtlCol="0">
            <a:spAutoFit/>
          </a:bodyPr>
          <a:lstStyle/>
          <a:p>
            <a:r>
              <a:rPr lang="en-US" sz="2400" dirty="0"/>
              <a:t>What We Covered Today</a:t>
            </a:r>
          </a:p>
        </p:txBody>
      </p:sp>
      <p:sp>
        <p:nvSpPr>
          <p:cNvPr id="18" name="TextBox 17"/>
          <p:cNvSpPr txBox="1"/>
          <p:nvPr/>
        </p:nvSpPr>
        <p:spPr>
          <a:xfrm>
            <a:off x="612804" y="2180316"/>
            <a:ext cx="2020105" cy="954107"/>
          </a:xfrm>
          <a:prstGeom prst="rect">
            <a:avLst/>
          </a:prstGeom>
          <a:noFill/>
        </p:spPr>
        <p:txBody>
          <a:bodyPr wrap="none" rtlCol="0">
            <a:spAutoFit/>
          </a:bodyPr>
          <a:lstStyle/>
          <a:p>
            <a:pPr algn="ctr"/>
            <a:r>
              <a:rPr lang="en-US" dirty="0">
                <a:latin typeface="Corbel" panose="020B0503020204020204" pitchFamily="34" charset="0"/>
              </a:rPr>
              <a:t>The </a:t>
            </a:r>
          </a:p>
          <a:p>
            <a:pPr algn="ctr"/>
            <a:r>
              <a:rPr lang="en-US" dirty="0">
                <a:latin typeface="Corbel" panose="020B0503020204020204" pitchFamily="34" charset="0"/>
              </a:rPr>
              <a:t>Opportunity</a:t>
            </a:r>
          </a:p>
        </p:txBody>
      </p:sp>
      <p:cxnSp>
        <p:nvCxnSpPr>
          <p:cNvPr id="34" name="Straight Connector 33"/>
          <p:cNvCxnSpPr/>
          <p:nvPr/>
        </p:nvCxnSpPr>
        <p:spPr>
          <a:xfrm>
            <a:off x="754602" y="2056956"/>
            <a:ext cx="1933574"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47204" y="3215196"/>
            <a:ext cx="1933574"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352800" y="2057400"/>
            <a:ext cx="1933574"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345402" y="3215640"/>
            <a:ext cx="1933574"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100044" y="2056956"/>
            <a:ext cx="1933574"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092646" y="3215196"/>
            <a:ext cx="1933574"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622856" y="3368040"/>
            <a:ext cx="0" cy="762000"/>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163840" y="4399624"/>
            <a:ext cx="1100301" cy="923330"/>
          </a:xfrm>
          <a:prstGeom prst="rect">
            <a:avLst/>
          </a:prstGeom>
          <a:noFill/>
        </p:spPr>
        <p:txBody>
          <a:bodyPr wrap="none" rtlCol="0">
            <a:spAutoFit/>
          </a:bodyPr>
          <a:lstStyle/>
          <a:p>
            <a:r>
              <a:rPr lang="en-US" sz="1800" dirty="0">
                <a:solidFill>
                  <a:schemeClr val="accent1"/>
                </a:solidFill>
                <a:latin typeface="Corbel" panose="020B0503020204020204" pitchFamily="34" charset="0"/>
              </a:rPr>
              <a:t>0  </a:t>
            </a:r>
            <a:r>
              <a:rPr lang="en-US" sz="1800" dirty="0">
                <a:latin typeface="Corbel" panose="020B0503020204020204" pitchFamily="34" charset="0"/>
              </a:rPr>
              <a:t>The </a:t>
            </a:r>
          </a:p>
          <a:p>
            <a:r>
              <a:rPr lang="en-US" sz="1800" dirty="0">
                <a:latin typeface="Corbel" panose="020B0503020204020204" pitchFamily="34" charset="0"/>
              </a:rPr>
              <a:t>     Market</a:t>
            </a:r>
          </a:p>
          <a:p>
            <a:endParaRPr lang="en-US" sz="1800" dirty="0">
              <a:latin typeface="Corbel" panose="020B0503020204020204" pitchFamily="34" charset="0"/>
            </a:endParaRPr>
          </a:p>
        </p:txBody>
      </p:sp>
      <p:cxnSp>
        <p:nvCxnSpPr>
          <p:cNvPr id="45" name="Straight Connector 44"/>
          <p:cNvCxnSpPr/>
          <p:nvPr/>
        </p:nvCxnSpPr>
        <p:spPr>
          <a:xfrm>
            <a:off x="4267200" y="3368040"/>
            <a:ext cx="0" cy="762000"/>
          </a:xfrm>
          <a:prstGeom prst="line">
            <a:avLst/>
          </a:prstGeom>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3833331" y="4418642"/>
            <a:ext cx="1215974" cy="923330"/>
          </a:xfrm>
          <a:prstGeom prst="rect">
            <a:avLst/>
          </a:prstGeom>
        </p:spPr>
        <p:txBody>
          <a:bodyPr wrap="none">
            <a:spAutoFit/>
          </a:bodyPr>
          <a:lstStyle/>
          <a:p>
            <a:r>
              <a:rPr lang="en-US" sz="1800" dirty="0">
                <a:solidFill>
                  <a:schemeClr val="accent1"/>
                </a:solidFill>
                <a:latin typeface="Corbel" panose="020B0503020204020204" pitchFamily="34" charset="0"/>
              </a:rPr>
              <a:t>0  </a:t>
            </a:r>
            <a:r>
              <a:rPr lang="en-US" sz="1800" dirty="0">
                <a:latin typeface="Corbel" panose="020B0503020204020204" pitchFamily="34" charset="0"/>
              </a:rPr>
              <a:t>Transfer</a:t>
            </a:r>
          </a:p>
          <a:p>
            <a:r>
              <a:rPr lang="en-US" sz="1800" dirty="0">
                <a:latin typeface="Corbel" panose="020B0503020204020204" pitchFamily="34" charset="0"/>
              </a:rPr>
              <a:t>     Options </a:t>
            </a:r>
          </a:p>
          <a:p>
            <a:endParaRPr lang="en-US" sz="1800" dirty="0">
              <a:latin typeface="Corbel" panose="020B0503020204020204" pitchFamily="34" charset="0"/>
            </a:endParaRPr>
          </a:p>
        </p:txBody>
      </p:sp>
      <p:cxnSp>
        <p:nvCxnSpPr>
          <p:cNvPr id="19" name="Straight Connector 18"/>
          <p:cNvCxnSpPr/>
          <p:nvPr/>
        </p:nvCxnSpPr>
        <p:spPr>
          <a:xfrm>
            <a:off x="7086600" y="3368040"/>
            <a:ext cx="0" cy="7620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470973" y="4399624"/>
            <a:ext cx="2020681" cy="1477328"/>
          </a:xfrm>
          <a:prstGeom prst="rect">
            <a:avLst/>
          </a:prstGeom>
          <a:noFill/>
        </p:spPr>
        <p:txBody>
          <a:bodyPr wrap="none" rtlCol="0">
            <a:spAutoFit/>
          </a:bodyPr>
          <a:lstStyle/>
          <a:p>
            <a:r>
              <a:rPr lang="en-US" sz="1800" dirty="0">
                <a:solidFill>
                  <a:schemeClr val="accent1"/>
                </a:solidFill>
                <a:latin typeface="Corbel" panose="020B0503020204020204" pitchFamily="34" charset="0"/>
              </a:rPr>
              <a:t>0  </a:t>
            </a:r>
            <a:r>
              <a:rPr lang="en-US" sz="1800" dirty="0">
                <a:latin typeface="Corbel" panose="020B0503020204020204" pitchFamily="34" charset="0"/>
              </a:rPr>
              <a:t>Reaching out to</a:t>
            </a:r>
          </a:p>
          <a:p>
            <a:r>
              <a:rPr lang="en-US" sz="1800" dirty="0">
                <a:latin typeface="Corbel" panose="020B0503020204020204" pitchFamily="34" charset="0"/>
              </a:rPr>
              <a:t>     Business Owners</a:t>
            </a:r>
          </a:p>
          <a:p>
            <a:endParaRPr lang="en-US" sz="1800" dirty="0">
              <a:latin typeface="Corbel" panose="020B0503020204020204" pitchFamily="34" charset="0"/>
            </a:endParaRPr>
          </a:p>
          <a:p>
            <a:r>
              <a:rPr lang="en-US" sz="1800" dirty="0">
                <a:solidFill>
                  <a:schemeClr val="accent1"/>
                </a:solidFill>
                <a:latin typeface="Corbel" panose="020B0503020204020204" pitchFamily="34" charset="0"/>
              </a:rPr>
              <a:t>0</a:t>
            </a:r>
            <a:r>
              <a:rPr lang="en-US" sz="1800" dirty="0">
                <a:latin typeface="Corbel" panose="020B0503020204020204" pitchFamily="34" charset="0"/>
              </a:rPr>
              <a:t>  Let Us Help You</a:t>
            </a:r>
          </a:p>
          <a:p>
            <a:endParaRPr lang="en-US" sz="1800" dirty="0">
              <a:latin typeface="Corbel" panose="020B0503020204020204" pitchFamily="34" charset="0"/>
            </a:endParaRPr>
          </a:p>
        </p:txBody>
      </p:sp>
    </p:spTree>
    <p:extLst>
      <p:ext uri="{BB962C8B-B14F-4D97-AF65-F5344CB8AC3E}">
        <p14:creationId xmlns:p14="http://schemas.microsoft.com/office/powerpoint/2010/main" val="3951706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5"/>
          <p:cNvSpPr>
            <a:spLocks noGrp="1"/>
          </p:cNvSpPr>
          <p:nvPr>
            <p:ph type="title" idx="4294967295"/>
          </p:nvPr>
        </p:nvSpPr>
        <p:spPr/>
        <p:txBody>
          <a:bodyPr/>
          <a:lstStyle/>
          <a:p>
            <a:r>
              <a:rPr lang="en-US">
                <a:ea typeface="ヒラギノ角ゴ Pro W3"/>
                <a:cs typeface="Arial" charset="0"/>
              </a:rPr>
              <a:t>Important Information</a:t>
            </a:r>
          </a:p>
        </p:txBody>
      </p:sp>
      <p:sp>
        <p:nvSpPr>
          <p:cNvPr id="101378" name="Text Placeholder 6"/>
          <p:cNvSpPr>
            <a:spLocks noGrp="1"/>
          </p:cNvSpPr>
          <p:nvPr>
            <p:ph type="body" sz="quarter" idx="4294967295"/>
          </p:nvPr>
        </p:nvSpPr>
        <p:spPr>
          <a:xfrm>
            <a:off x="457200" y="1371601"/>
            <a:ext cx="8305800" cy="4419600"/>
          </a:xfrm>
        </p:spPr>
        <p:txBody>
          <a:bodyPr/>
          <a:lstStyle/>
          <a:p>
            <a:pPr marL="0" indent="0" defTabSz="1015644"/>
            <a:r>
              <a:rPr lang="en-US" sz="1300" b="0" dirty="0" err="1">
                <a:solidFill>
                  <a:schemeClr val="tx1"/>
                </a:solidFill>
                <a:latin typeface="Arial" charset="0"/>
                <a:ea typeface="ヒラギノ角ゴ Pro W3"/>
                <a:cs typeface="Arial" charset="0"/>
              </a:rPr>
              <a:t>PruLife</a:t>
            </a:r>
            <a:r>
              <a:rPr lang="en-US" sz="1300" b="0" dirty="0">
                <a:solidFill>
                  <a:schemeClr val="tx1"/>
                </a:solidFill>
                <a:latin typeface="Arial" charset="0"/>
                <a:ea typeface="ヒラギノ角ゴ Pro W3"/>
                <a:cs typeface="Arial" charset="0"/>
              </a:rPr>
              <a:t> Founders Plus UL, has the potential to build cash value in the Plus 100 Account is based in part on the performance of the S&amp;P 500® Index (using an index growth cap and floor) on an annual point-to-point basis based on a 100% participation rate (subject to change). Money that is placed in the Plus Account is not a direct investment in the S&amp;P 500® Index. </a:t>
            </a:r>
            <a:br>
              <a:rPr lang="en-US" sz="1300" b="0" dirty="0">
                <a:solidFill>
                  <a:schemeClr val="tx1"/>
                </a:solidFill>
                <a:latin typeface="Arial" charset="0"/>
                <a:ea typeface="ヒラギノ角ゴ Pro W3"/>
                <a:cs typeface="Arial" charset="0"/>
              </a:rPr>
            </a:br>
            <a:br>
              <a:rPr lang="en-US" sz="1300" b="0" dirty="0">
                <a:solidFill>
                  <a:schemeClr val="tx1"/>
                </a:solidFill>
                <a:latin typeface="Arial" charset="0"/>
                <a:ea typeface="ヒラギノ角ゴ Pro W3"/>
                <a:cs typeface="Arial" charset="0"/>
              </a:rPr>
            </a:br>
            <a:r>
              <a:rPr lang="en-US" sz="1300" b="0" dirty="0">
                <a:solidFill>
                  <a:schemeClr val="tx1"/>
                </a:solidFill>
                <a:latin typeface="Arial" charset="0"/>
                <a:ea typeface="ヒラギノ角ゴ Pro W3"/>
                <a:cs typeface="Arial" charset="0"/>
              </a:rPr>
              <a:t>The Index Growth Cap is generally stated as a percentage, which is the maximum rate of index interest that will be credited at the end of the one year Plus Account Segment, regardless of changes to the designated index. The Index Growth Cap is declared for each Plus Account Segment in advance of each Plus Account Segment start date. The Index Growth Cap may be raised or lowered at our discretion before the segment is created, but will not be lower than the guaranteed minimum index growth cap stated in the policy (3% in all states). Once a Plus Account Segment is created, its Index Growth Cap will not change. Changes to the Index Growth Cap could result in different values than shown here. Changes are not tied to the performance of the underlying index and may be based on interest rates, market volatility, and other factors. Index Growth Caps and Floors may be different in selected states. </a:t>
            </a:r>
          </a:p>
          <a:p>
            <a:pPr marL="0" indent="0" defTabSz="1015644"/>
            <a:endParaRPr lang="en-US" sz="1300" b="0" dirty="0">
              <a:solidFill>
                <a:schemeClr val="tx1"/>
              </a:solidFill>
              <a:latin typeface="Arial" charset="0"/>
              <a:ea typeface="ヒラギノ角ゴ Pro W3"/>
              <a:cs typeface="Arial" charset="0"/>
            </a:endParaRPr>
          </a:p>
          <a:p>
            <a:pPr marL="0" indent="0" defTabSz="1015644"/>
            <a:r>
              <a:rPr lang="en-US" sz="1300" b="0" dirty="0">
                <a:solidFill>
                  <a:schemeClr val="tx1"/>
                </a:solidFill>
                <a:latin typeface="Arial" charset="0"/>
                <a:cs typeface="Arial" charset="0"/>
              </a:rPr>
              <a:t>The S&amp;P 500</a:t>
            </a:r>
            <a:r>
              <a:rPr lang="en-US" sz="1300" b="0" baseline="30000" dirty="0">
                <a:solidFill>
                  <a:schemeClr val="tx1"/>
                </a:solidFill>
                <a:latin typeface="Arial" charset="0"/>
                <a:cs typeface="Arial" charset="0"/>
              </a:rPr>
              <a:t>®</a:t>
            </a:r>
            <a:r>
              <a:rPr lang="en-US" sz="1300" b="0" dirty="0">
                <a:solidFill>
                  <a:schemeClr val="tx1"/>
                </a:solidFill>
                <a:latin typeface="Arial" charset="0"/>
                <a:cs typeface="Arial" charset="0"/>
              </a:rPr>
              <a:t> Index is a product of S&amp;P Dow Jones Indices LLC (“SPDJI”), and has been licensed for use by The Prudential Insurance Company of America for itself and affiliates including Pruco Life Insurance Company and Pruco Life Insurance Company of New Jersey (collectively “Pruco Life”). Standard &amp; Poor’s®, S&amp;P</a:t>
            </a:r>
            <a:r>
              <a:rPr lang="en-US" sz="1300" b="0" baseline="30000" dirty="0">
                <a:solidFill>
                  <a:schemeClr val="tx1"/>
                </a:solidFill>
                <a:latin typeface="Arial" charset="0"/>
                <a:cs typeface="Arial" charset="0"/>
              </a:rPr>
              <a:t> ®</a:t>
            </a:r>
            <a:r>
              <a:rPr lang="en-US" sz="1300" b="0" dirty="0">
                <a:solidFill>
                  <a:schemeClr val="tx1"/>
                </a:solidFill>
                <a:latin typeface="Arial" charset="0"/>
                <a:cs typeface="Arial" charset="0"/>
              </a:rPr>
              <a:t>, and S&amp;P 500</a:t>
            </a:r>
            <a:r>
              <a:rPr lang="en-US" sz="1300" b="0" baseline="30000" dirty="0">
                <a:solidFill>
                  <a:schemeClr val="tx1"/>
                </a:solidFill>
                <a:latin typeface="Arial" charset="0"/>
                <a:cs typeface="Arial" charset="0"/>
              </a:rPr>
              <a:t> ®</a:t>
            </a:r>
            <a:r>
              <a:rPr lang="en-US" sz="1300" b="0" dirty="0">
                <a:solidFill>
                  <a:schemeClr val="tx1"/>
                </a:solidFill>
                <a:latin typeface="Arial" charset="0"/>
                <a:cs typeface="Arial" charset="0"/>
              </a:rPr>
              <a:t> are registered trademarks of Standard &amp; Poor’s Financial Services LLC (“S&amp;P”); Dow Jones</a:t>
            </a:r>
            <a:r>
              <a:rPr lang="en-US" sz="1300" b="0" baseline="30000" dirty="0">
                <a:solidFill>
                  <a:schemeClr val="tx1"/>
                </a:solidFill>
                <a:latin typeface="Arial" charset="0"/>
                <a:cs typeface="Arial" charset="0"/>
              </a:rPr>
              <a:t>® </a:t>
            </a:r>
            <a:r>
              <a:rPr lang="en-US" sz="1300" b="0" dirty="0">
                <a:solidFill>
                  <a:schemeClr val="tx1"/>
                </a:solidFill>
                <a:latin typeface="Arial" charset="0"/>
                <a:cs typeface="Arial" charset="0"/>
              </a:rPr>
              <a:t>is a registered trademark of Dow Jones Trademark Holdings LLC (“Dow Jones”); and these trademarks have been licensed for use by SPDJI and sublicensed for certain purposes by Pruco Life. Pruco Life’s products are not sponsored, endorsed, sold or promoted by SPDJI, Dow Jones, S&amp;P, or their respective affiliates and none of such parties make any representation regarding the advisability of purchasing such product(s) nor do they have any liability for any errors, omissions, or interruptions of the S&amp;P 500</a:t>
            </a:r>
            <a:r>
              <a:rPr lang="en-US" sz="1300" b="0" baseline="30000" dirty="0">
                <a:solidFill>
                  <a:schemeClr val="tx1"/>
                </a:solidFill>
                <a:latin typeface="Arial" charset="0"/>
                <a:cs typeface="Arial" charset="0"/>
              </a:rPr>
              <a:t>® </a:t>
            </a:r>
            <a:r>
              <a:rPr lang="en-US" sz="1300" b="0" dirty="0">
                <a:solidFill>
                  <a:schemeClr val="tx1"/>
                </a:solidFill>
                <a:latin typeface="Arial" charset="0"/>
                <a:cs typeface="Arial" charset="0"/>
              </a:rPr>
              <a:t>Index. S&amp;P 500</a:t>
            </a:r>
            <a:r>
              <a:rPr lang="en-US" sz="1300" b="0" baseline="30000" dirty="0">
                <a:solidFill>
                  <a:schemeClr val="tx1"/>
                </a:solidFill>
                <a:latin typeface="Arial" charset="0"/>
                <a:cs typeface="Arial" charset="0"/>
              </a:rPr>
              <a:t>®</a:t>
            </a:r>
            <a:r>
              <a:rPr lang="en-US" sz="1300" b="0" dirty="0">
                <a:solidFill>
                  <a:schemeClr val="tx1"/>
                </a:solidFill>
                <a:latin typeface="Arial" charset="0"/>
                <a:cs typeface="Arial" charset="0"/>
              </a:rPr>
              <a:t> index values are exclusive of dividends.</a:t>
            </a:r>
          </a:p>
          <a:p>
            <a:pPr marL="0" indent="0" defTabSz="1015644"/>
            <a:r>
              <a:rPr lang="en-US" sz="800" b="0" dirty="0">
                <a:solidFill>
                  <a:schemeClr val="tx1"/>
                </a:solidFill>
                <a:latin typeface="Arial" charset="0"/>
                <a:cs typeface="Arial" charset="0"/>
              </a:rPr>
              <a:t>33</a:t>
            </a:r>
          </a:p>
          <a:p>
            <a:pPr marL="0" indent="0" defTabSz="1015644"/>
            <a:endParaRPr lang="en-US" sz="1300" b="0" dirty="0">
              <a:solidFill>
                <a:schemeClr val="tx1"/>
              </a:solidFill>
              <a:latin typeface="Arial" charset="0"/>
              <a:ea typeface="ヒラギノ角ゴ Pro W3"/>
              <a:cs typeface="Arial" charset="0"/>
            </a:endParaRPr>
          </a:p>
          <a:p>
            <a:pPr marL="0" indent="0" defTabSz="1015644"/>
            <a:endParaRPr lang="en-US" sz="1300" b="0" dirty="0">
              <a:solidFill>
                <a:schemeClr val="tx1"/>
              </a:solidFill>
              <a:latin typeface="Arial" charset="0"/>
              <a:ea typeface="ヒラギノ角ゴ Pro W3"/>
              <a:cs typeface="Arial" charset="0"/>
            </a:endParaRPr>
          </a:p>
        </p:txBody>
      </p:sp>
      <p:pic>
        <p:nvPicPr>
          <p:cNvPr id="2" name="Picture 1">
            <a:extLst>
              <a:ext uri="{FF2B5EF4-FFF2-40B4-BE49-F238E27FC236}">
                <a16:creationId xmlns:a16="http://schemas.microsoft.com/office/drawing/2014/main" id="{A892C53E-6C55-46BB-9375-26BA181FCE27}"/>
              </a:ext>
            </a:extLst>
          </p:cNvPr>
          <p:cNvPicPr>
            <a:picLocks noChangeAspect="1"/>
          </p:cNvPicPr>
          <p:nvPr/>
        </p:nvPicPr>
        <p:blipFill>
          <a:blip r:embed="rId3"/>
          <a:stretch>
            <a:fillRect/>
          </a:stretch>
        </p:blipFill>
        <p:spPr>
          <a:xfrm>
            <a:off x="7189430" y="6421833"/>
            <a:ext cx="1603387" cy="432854"/>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Slide Number Placeholder 2"/>
          <p:cNvSpPr>
            <a:spLocks noGrp="1"/>
          </p:cNvSpPr>
          <p:nvPr>
            <p:ph type="sldNum" sz="quarter" idx="10"/>
          </p:nvPr>
        </p:nvSpPr>
        <p:spPr>
          <a:noFill/>
        </p:spPr>
        <p:txBody>
          <a:bodyPr/>
          <a:lstStyle/>
          <a:p>
            <a:fld id="{E8CE95E1-C075-4450-8DE9-712FB5370EB0}" type="slidenum">
              <a:rPr lang="en-US" smtClean="0"/>
              <a:pPr/>
              <a:t>33</a:t>
            </a:fld>
            <a:endParaRPr lang="en-US"/>
          </a:p>
        </p:txBody>
      </p:sp>
      <p:sp>
        <p:nvSpPr>
          <p:cNvPr id="122882" name="Footer Placeholder 12"/>
          <p:cNvSpPr>
            <a:spLocks noGrp="1"/>
          </p:cNvSpPr>
          <p:nvPr>
            <p:ph type="ftr" sz="quarter" idx="11"/>
          </p:nvPr>
        </p:nvSpPr>
        <p:spPr>
          <a:noFill/>
        </p:spPr>
        <p:txBody>
          <a:bodyPr/>
          <a:lstStyle/>
          <a:p>
            <a:r>
              <a:rPr lang="en-US" dirty="0"/>
              <a:t>NOT FOR CONSUMER USE.</a:t>
            </a:r>
          </a:p>
        </p:txBody>
      </p:sp>
      <p:sp>
        <p:nvSpPr>
          <p:cNvPr id="7" name="Slide Number Placeholder 1"/>
          <p:cNvSpPr txBox="1">
            <a:spLocks noGrp="1"/>
          </p:cNvSpPr>
          <p:nvPr/>
        </p:nvSpPr>
        <p:spPr bwMode="auto">
          <a:xfrm>
            <a:off x="436563" y="6156325"/>
            <a:ext cx="373062" cy="433388"/>
          </a:xfrm>
          <a:prstGeom prst="rect">
            <a:avLst/>
          </a:prstGeom>
          <a:noFill/>
          <a:ln>
            <a:miter lim="800000"/>
            <a:headEnd/>
            <a:tailEnd/>
          </a:ln>
        </p:spPr>
        <p:txBody>
          <a:bodyPr lIns="82030" tIns="41015" rIns="82030" bIns="41015" anchor="ctr"/>
          <a:lstStyle/>
          <a:p>
            <a:pPr defTabSz="820738">
              <a:defRPr/>
            </a:pPr>
            <a:fld id="{72A3E5A5-EDBA-40A9-9B1F-9A69B6F6B253}" type="slidenum">
              <a:rPr lang="en-US" sz="1000" b="1">
                <a:solidFill>
                  <a:srgbClr val="504C4C"/>
                </a:solidFill>
                <a:latin typeface="Arial Narrow" pitchFamily="34" charset="0"/>
                <a:cs typeface="+mn-cs"/>
              </a:rPr>
              <a:pPr defTabSz="820738">
                <a:defRPr/>
              </a:pPr>
              <a:t>33</a:t>
            </a:fld>
            <a:endParaRPr lang="en-US" sz="1000" b="1">
              <a:solidFill>
                <a:srgbClr val="504C4C"/>
              </a:solidFill>
              <a:latin typeface="Arial Narrow" pitchFamily="34" charset="0"/>
              <a:cs typeface="+mn-cs"/>
            </a:endParaRPr>
          </a:p>
        </p:txBody>
      </p:sp>
      <p:sp>
        <p:nvSpPr>
          <p:cNvPr id="122885" name="Rectangle 6"/>
          <p:cNvSpPr txBox="1">
            <a:spLocks noGrp="1" noChangeArrowheads="1"/>
          </p:cNvSpPr>
          <p:nvPr/>
        </p:nvSpPr>
        <p:spPr bwMode="gray">
          <a:xfrm>
            <a:off x="457200" y="6397625"/>
            <a:ext cx="365125" cy="231775"/>
          </a:xfrm>
          <a:prstGeom prst="rect">
            <a:avLst/>
          </a:prstGeom>
          <a:noFill/>
          <a:ln w="9525">
            <a:noFill/>
            <a:miter lim="800000"/>
            <a:headEnd/>
            <a:tailEnd/>
          </a:ln>
        </p:spPr>
        <p:txBody>
          <a:bodyPr lIns="0" tIns="0" rIns="0" bIns="0" anchor="ctr"/>
          <a:lstStyle/>
          <a:p>
            <a:pPr eaLnBrk="0" hangingPunct="0"/>
            <a:fld id="{479698C7-EE23-46EC-A0C0-6FE1DC9A657F}" type="slidenum">
              <a:rPr lang="en-US" sz="1000">
                <a:solidFill>
                  <a:schemeClr val="bg1"/>
                </a:solidFill>
              </a:rPr>
              <a:pPr eaLnBrk="0" hangingPunct="0"/>
              <a:t>33</a:t>
            </a:fld>
            <a:endParaRPr lang="en-US" sz="1000">
              <a:solidFill>
                <a:schemeClr val="bg1"/>
              </a:solidFill>
            </a:endParaRPr>
          </a:p>
        </p:txBody>
      </p:sp>
      <p:sp>
        <p:nvSpPr>
          <p:cNvPr id="122886" name="Slide Number Placeholder 4"/>
          <p:cNvSpPr txBox="1">
            <a:spLocks noGrp="1"/>
          </p:cNvSpPr>
          <p:nvPr/>
        </p:nvSpPr>
        <p:spPr bwMode="gray">
          <a:xfrm>
            <a:off x="457200" y="6397625"/>
            <a:ext cx="365125" cy="231775"/>
          </a:xfrm>
          <a:prstGeom prst="rect">
            <a:avLst/>
          </a:prstGeom>
          <a:noFill/>
          <a:ln w="9525">
            <a:noFill/>
            <a:miter lim="800000"/>
            <a:headEnd/>
            <a:tailEnd/>
          </a:ln>
        </p:spPr>
        <p:txBody>
          <a:bodyPr lIns="0" tIns="0" rIns="0" bIns="0" anchor="ctr"/>
          <a:lstStyle/>
          <a:p>
            <a:pPr eaLnBrk="0" hangingPunct="0"/>
            <a:fld id="{74FBD852-62A7-4CB1-8DEB-2F815DFA27E6}" type="slidenum">
              <a:rPr lang="en-US" sz="1000">
                <a:solidFill>
                  <a:schemeClr val="bg1"/>
                </a:solidFill>
              </a:rPr>
              <a:pPr eaLnBrk="0" hangingPunct="0"/>
              <a:t>33</a:t>
            </a:fld>
            <a:endParaRPr lang="en-US" sz="1000">
              <a:solidFill>
                <a:schemeClr val="bg1"/>
              </a:solidFill>
            </a:endParaRPr>
          </a:p>
        </p:txBody>
      </p:sp>
      <p:sp>
        <p:nvSpPr>
          <p:cNvPr id="122887" name="Rectangle 2"/>
          <p:cNvSpPr>
            <a:spLocks noGrp="1" noChangeArrowheads="1"/>
          </p:cNvSpPr>
          <p:nvPr>
            <p:ph type="body" idx="4294967295"/>
          </p:nvPr>
        </p:nvSpPr>
        <p:spPr>
          <a:xfrm>
            <a:off x="485543" y="3551866"/>
            <a:ext cx="8458200" cy="1545936"/>
          </a:xfrm>
        </p:spPr>
        <p:txBody>
          <a:bodyPr/>
          <a:lstStyle/>
          <a:p>
            <a:pPr marL="0" indent="0" defTabSz="1015644"/>
            <a:endParaRPr lang="en-US" sz="1250" i="1" dirty="0">
              <a:solidFill>
                <a:schemeClr val="tx1"/>
              </a:solidFill>
              <a:cs typeface="Arial" charset="0"/>
            </a:endParaRPr>
          </a:p>
          <a:p>
            <a:pPr marL="0" indent="0" defTabSz="1015644"/>
            <a:r>
              <a:rPr lang="en-US" sz="1250" i="1" dirty="0">
                <a:solidFill>
                  <a:schemeClr val="tx1"/>
                </a:solidFill>
                <a:cs typeface="Arial" charset="0"/>
              </a:rPr>
              <a:t>PruLife</a:t>
            </a:r>
            <a:r>
              <a:rPr lang="en-US" sz="1250" i="1" baseline="30000" dirty="0">
                <a:solidFill>
                  <a:schemeClr val="tx1"/>
                </a:solidFill>
                <a:cs typeface="Arial" charset="0"/>
              </a:rPr>
              <a:t>®</a:t>
            </a:r>
            <a:r>
              <a:rPr lang="en-US" sz="1250" i="1" dirty="0">
                <a:solidFill>
                  <a:schemeClr val="tx1"/>
                </a:solidFill>
                <a:cs typeface="Arial" charset="0"/>
              </a:rPr>
              <a:t> Founders Plus UL</a:t>
            </a:r>
            <a:r>
              <a:rPr lang="en-US" sz="1250" b="0" i="1" dirty="0">
                <a:solidFill>
                  <a:schemeClr val="tx1"/>
                </a:solidFill>
                <a:cs typeface="Arial" charset="0"/>
              </a:rPr>
              <a:t> is</a:t>
            </a:r>
            <a:r>
              <a:rPr lang="en-US" sz="1250" b="0" dirty="0">
                <a:solidFill>
                  <a:schemeClr val="tx1"/>
                </a:solidFill>
                <a:cs typeface="Arial" charset="0"/>
              </a:rPr>
              <a:t> issued by Pruco Life Insurance Company in all states except New York, where it is issued by Pruco Life Insurance Company of New Jersey. Both Pruco Life Insurance Company and Pruco Life Insurance Company of New Jersey are Prudential Financial Companies located in Newark, NJ.</a:t>
            </a:r>
          </a:p>
          <a:p>
            <a:pPr marL="0" indent="0" eaLnBrk="1" hangingPunct="1">
              <a:lnSpc>
                <a:spcPct val="80000"/>
              </a:lnSpc>
              <a:spcBef>
                <a:spcPct val="0"/>
              </a:spcBef>
            </a:pPr>
            <a:endParaRPr lang="en-US" sz="1250" b="0" dirty="0">
              <a:solidFill>
                <a:schemeClr val="tx1"/>
              </a:solidFill>
            </a:endParaRPr>
          </a:p>
          <a:p>
            <a:pPr marL="0" indent="0" eaLnBrk="1" hangingPunct="1">
              <a:lnSpc>
                <a:spcPct val="80000"/>
              </a:lnSpc>
              <a:spcBef>
                <a:spcPct val="0"/>
              </a:spcBef>
            </a:pPr>
            <a:r>
              <a:rPr lang="en-US" sz="1250" b="0" dirty="0">
                <a:solidFill>
                  <a:schemeClr val="tx1"/>
                </a:solidFill>
              </a:rPr>
              <a:t>This material has been prepared by The Prudential Insurance Company of America to assist financial professionals. It is designed to provide general information about the subject matter covered. It should be used with the understanding that Prudential is not rendering legal, accounting or tax advice. Such services should be provided by the client’s advisors.</a:t>
            </a:r>
          </a:p>
          <a:p>
            <a:pPr marL="0" indent="0" eaLnBrk="1" hangingPunct="1">
              <a:lnSpc>
                <a:spcPct val="80000"/>
              </a:lnSpc>
              <a:spcBef>
                <a:spcPct val="0"/>
              </a:spcBef>
            </a:pPr>
            <a:endParaRPr lang="en-US" sz="1400" b="0" dirty="0">
              <a:solidFill>
                <a:schemeClr val="tx1"/>
              </a:solidFill>
            </a:endParaRPr>
          </a:p>
          <a:p>
            <a:pPr marL="0" indent="0" eaLnBrk="1" hangingPunct="1">
              <a:lnSpc>
                <a:spcPct val="75000"/>
              </a:lnSpc>
              <a:spcBef>
                <a:spcPct val="0"/>
              </a:spcBef>
            </a:pPr>
            <a:endParaRPr lang="en-US" sz="1400" b="0" dirty="0"/>
          </a:p>
          <a:p>
            <a:pPr marL="0" indent="0" eaLnBrk="1" hangingPunct="1">
              <a:lnSpc>
                <a:spcPct val="80000"/>
              </a:lnSpc>
              <a:spcBef>
                <a:spcPct val="0"/>
              </a:spcBef>
              <a:buFont typeface="Times" pitchFamily="18" charset="0"/>
              <a:buNone/>
            </a:pPr>
            <a:endParaRPr lang="en-US" sz="900" b="0" dirty="0">
              <a:solidFill>
                <a:srgbClr val="000000"/>
              </a:solidFill>
              <a:ea typeface="ＭＳ Ｐゴシック"/>
              <a:cs typeface="ＭＳ Ｐゴシック"/>
            </a:endParaRPr>
          </a:p>
          <a:p>
            <a:pPr marL="0" indent="0" eaLnBrk="1" hangingPunct="1">
              <a:lnSpc>
                <a:spcPct val="75000"/>
              </a:lnSpc>
              <a:spcBef>
                <a:spcPct val="0"/>
              </a:spcBef>
            </a:pPr>
            <a:endParaRPr lang="en-US" sz="1400" b="0" dirty="0"/>
          </a:p>
        </p:txBody>
      </p:sp>
      <p:sp>
        <p:nvSpPr>
          <p:cNvPr id="122888" name="Rectangle 3"/>
          <p:cNvSpPr>
            <a:spLocks noGrp="1" noChangeArrowheads="1"/>
          </p:cNvSpPr>
          <p:nvPr>
            <p:ph type="title" idx="4294967295"/>
          </p:nvPr>
        </p:nvSpPr>
        <p:spPr>
          <a:xfrm>
            <a:off x="0" y="0"/>
            <a:ext cx="7315200" cy="914400"/>
          </a:xfrm>
        </p:spPr>
        <p:txBody>
          <a:bodyPr anchor="b"/>
          <a:lstStyle/>
          <a:p>
            <a:pPr algn="ctr" eaLnBrk="1" hangingPunct="1"/>
            <a:r>
              <a:rPr lang="en-US" sz="4400" dirty="0">
                <a:solidFill>
                  <a:srgbClr val="00B0F0"/>
                </a:solidFill>
              </a:rPr>
              <a:t>Thank You… Questions?</a:t>
            </a:r>
          </a:p>
        </p:txBody>
      </p:sp>
      <p:sp>
        <p:nvSpPr>
          <p:cNvPr id="12" name="Rectangle 11">
            <a:extLst>
              <a:ext uri="{FF2B5EF4-FFF2-40B4-BE49-F238E27FC236}">
                <a16:creationId xmlns:a16="http://schemas.microsoft.com/office/drawing/2014/main" id="{DF07C5F7-2AED-4A1A-9E70-3E152987382E}"/>
              </a:ext>
            </a:extLst>
          </p:cNvPr>
          <p:cNvSpPr/>
          <p:nvPr/>
        </p:nvSpPr>
        <p:spPr>
          <a:xfrm>
            <a:off x="623094" y="5283210"/>
            <a:ext cx="8303551" cy="738664"/>
          </a:xfrm>
          <a:prstGeom prst="rect">
            <a:avLst/>
          </a:prstGeom>
          <a:ln>
            <a:solidFill>
              <a:schemeClr val="tx1"/>
            </a:solidFill>
          </a:ln>
        </p:spPr>
        <p:txBody>
          <a:bodyPr wrap="square">
            <a:spAutoFit/>
          </a:bodyPr>
          <a:lstStyle/>
          <a:p>
            <a:r>
              <a:rPr lang="en-US" sz="1400" b="1" dirty="0">
                <a:latin typeface="+mn-lt"/>
              </a:rPr>
              <a:t>Investment and Insurance Products:</a:t>
            </a:r>
          </a:p>
          <a:p>
            <a:r>
              <a:rPr lang="en-US" sz="1400" b="0" dirty="0">
                <a:latin typeface="+mn-lt"/>
              </a:rPr>
              <a:t>Not Insured by FDIC, NCUSIF, or Any Federal Government Agency. May Lose Value. </a:t>
            </a:r>
          </a:p>
          <a:p>
            <a:r>
              <a:rPr lang="en-US" sz="1400" b="0" dirty="0">
                <a:latin typeface="+mn-lt"/>
              </a:rPr>
              <a:t>Not a Deposit of or Guaranteed by Any Bank, Credit Union, Bank Affiliate, or Credit Union Affiliate</a:t>
            </a:r>
          </a:p>
        </p:txBody>
      </p:sp>
      <p:sp>
        <p:nvSpPr>
          <p:cNvPr id="2" name="Rectangle 1">
            <a:extLst>
              <a:ext uri="{FF2B5EF4-FFF2-40B4-BE49-F238E27FC236}">
                <a16:creationId xmlns:a16="http://schemas.microsoft.com/office/drawing/2014/main" id="{BB716C15-7711-4105-B972-D767B7754E64}"/>
              </a:ext>
            </a:extLst>
          </p:cNvPr>
          <p:cNvSpPr/>
          <p:nvPr/>
        </p:nvSpPr>
        <p:spPr>
          <a:xfrm>
            <a:off x="361486" y="1270804"/>
            <a:ext cx="8706314" cy="2808461"/>
          </a:xfrm>
          <a:prstGeom prst="rect">
            <a:avLst/>
          </a:prstGeom>
        </p:spPr>
        <p:txBody>
          <a:bodyPr wrap="square">
            <a:spAutoFit/>
          </a:bodyPr>
          <a:lstStyle/>
          <a:p>
            <a:r>
              <a:rPr lang="en-US" sz="1250" dirty="0"/>
              <a:t>Federal tax law limits the amount of premium contributions that can be made to a policy for it to keep certain tax advantages. When premium payments exceed this limit, the policy is classified as a modified endowment contract (MEC). Distributions from MECs (such as loans, withdrawals, and collateral assignments) are taxed less favorably than those from policies that are not MECs to the extent there is</a:t>
            </a:r>
          </a:p>
          <a:p>
            <a:r>
              <a:rPr lang="en-US" sz="1250" dirty="0"/>
              <a:t>gain in the policy. For distributions from a MEC before age 59½, a federal income tax penalty may apply to the extent there is gain in the policy. However, death benefits are still generally received income tax-free pursuant to IRC §101(a). The death benefit will be reduced by any withdrawals or loans (plus unpaid interest). Please consult a tax advisor.</a:t>
            </a:r>
          </a:p>
          <a:p>
            <a:endParaRPr lang="en-US" sz="1250" dirty="0"/>
          </a:p>
          <a:p>
            <a:r>
              <a:rPr lang="en-US" sz="1250" dirty="0"/>
              <a:t>This material is being provided for informational or educational purposes only and does not take into account the investment objectives or financial situation of any of your clients or prospective clients. The information is not intended as investment advice and is not a recommendation about managing or investing your client’s retirement savings. Clients seeking information regarding their particular investment needs should contact a </a:t>
            </a:r>
            <a:r>
              <a:rPr lang="en-US" sz="1300" dirty="0"/>
              <a:t>financial </a:t>
            </a:r>
            <a:r>
              <a:rPr lang="en-US" sz="1250" dirty="0"/>
              <a:t>professiona</a:t>
            </a:r>
            <a:r>
              <a:rPr lang="en-US" sz="1300" dirty="0"/>
              <a:t>l.</a:t>
            </a:r>
          </a:p>
          <a:p>
            <a:endParaRPr lang="en-US" sz="1300" dirty="0"/>
          </a:p>
          <a:p>
            <a:endParaRPr lang="en-US" sz="13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E868FB48-1BFE-4978-A838-6701EEE66C10}" type="slidenum">
              <a:rPr lang="en-US" smtClean="0"/>
              <a:pPr>
                <a:defRPr/>
              </a:pPr>
              <a:t>4</a:t>
            </a:fld>
            <a:endParaRPr lang="en-US"/>
          </a:p>
        </p:txBody>
      </p:sp>
      <p:sp>
        <p:nvSpPr>
          <p:cNvPr id="3" name="Footer Placeholder 2"/>
          <p:cNvSpPr>
            <a:spLocks noGrp="1"/>
          </p:cNvSpPr>
          <p:nvPr>
            <p:ph type="ftr" sz="quarter" idx="11"/>
          </p:nvPr>
        </p:nvSpPr>
        <p:spPr/>
        <p:txBody>
          <a:bodyPr/>
          <a:lstStyle/>
          <a:p>
            <a:pPr>
              <a:defRPr/>
            </a:pPr>
            <a:r>
              <a:rPr lang="en-US"/>
              <a:t>NOT FOR CONSUMER USE.</a:t>
            </a:r>
          </a:p>
        </p:txBody>
      </p:sp>
      <p:graphicFrame>
        <p:nvGraphicFramePr>
          <p:cNvPr id="12" name="Chart 11"/>
          <p:cNvGraphicFramePr/>
          <p:nvPr>
            <p:extLst>
              <p:ext uri="{D42A27DB-BD31-4B8C-83A1-F6EECF244321}">
                <p14:modId xmlns:p14="http://schemas.microsoft.com/office/powerpoint/2010/main" val="3231365630"/>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Box 4"/>
          <p:cNvSpPr txBox="1">
            <a:spLocks noChangeArrowheads="1"/>
          </p:cNvSpPr>
          <p:nvPr/>
        </p:nvSpPr>
        <p:spPr bwMode="auto">
          <a:xfrm>
            <a:off x="512763" y="5638800"/>
            <a:ext cx="8001000" cy="646331"/>
          </a:xfrm>
          <a:prstGeom prst="rect">
            <a:avLst/>
          </a:prstGeom>
          <a:noFill/>
          <a:ln w="25400" algn="ctr">
            <a:noFill/>
            <a:prstDash val="sysDot"/>
            <a:miter lim="800000"/>
            <a:headEnd/>
            <a:tailEnd type="none" w="lg" len="lg"/>
          </a:ln>
        </p:spPr>
        <p:txBody>
          <a:bodyPr>
            <a:spAutoFit/>
          </a:bodyPr>
          <a:lstStyle/>
          <a:p>
            <a:r>
              <a:rPr lang="en-US" sz="1200" dirty="0">
                <a:latin typeface="Corbel" panose="020B0503020204020204" pitchFamily="34" charset="0"/>
                <a:cs typeface="Arial" charset="0"/>
              </a:rPr>
              <a:t>*Source:  </a:t>
            </a:r>
            <a:r>
              <a:rPr lang="en-US" sz="1200" dirty="0">
                <a:latin typeface="Corbel" panose="020B0503020204020204" pitchFamily="34" charset="0"/>
              </a:rPr>
              <a:t>Joseph </a:t>
            </a:r>
            <a:r>
              <a:rPr lang="en-US" sz="1200" dirty="0" err="1">
                <a:latin typeface="Corbel" panose="020B0503020204020204" pitchFamily="34" charset="0"/>
              </a:rPr>
              <a:t>Astrachan</a:t>
            </a:r>
            <a:r>
              <a:rPr lang="en-US" sz="1200" dirty="0">
                <a:latin typeface="Corbel" panose="020B0503020204020204" pitchFamily="34" charset="0"/>
              </a:rPr>
              <a:t>, Ph.D., editor, Family Business Review, “Facts and Perspectives on Family Business Around the World” (United States data), January 2005. </a:t>
            </a:r>
            <a:endParaRPr lang="en-US" dirty="0">
              <a:latin typeface="Corbel" panose="020B0503020204020204" pitchFamily="34" charset="0"/>
            </a:endParaRPr>
          </a:p>
          <a:p>
            <a:r>
              <a:rPr lang="en-US" sz="1200" dirty="0">
                <a:latin typeface="Corbel" panose="020B0503020204020204" pitchFamily="34" charset="0"/>
              </a:rPr>
              <a:t>Statistics referenced on this slide are believed to be the most up to date available as of  May 2018</a:t>
            </a:r>
          </a:p>
        </p:txBody>
      </p:sp>
      <p:sp>
        <p:nvSpPr>
          <p:cNvPr id="14" name="TextBox 13"/>
          <p:cNvSpPr txBox="1"/>
          <p:nvPr/>
        </p:nvSpPr>
        <p:spPr>
          <a:xfrm>
            <a:off x="436563" y="407665"/>
            <a:ext cx="8328562" cy="461665"/>
          </a:xfrm>
          <a:prstGeom prst="rect">
            <a:avLst/>
          </a:prstGeom>
          <a:noFill/>
        </p:spPr>
        <p:txBody>
          <a:bodyPr wrap="none" rtlCol="0">
            <a:spAutoFit/>
          </a:bodyPr>
          <a:lstStyle/>
          <a:p>
            <a:r>
              <a:rPr lang="en-US" sz="2400" dirty="0"/>
              <a:t>The Opportunity: Stats on Generational Business Transfers</a:t>
            </a:r>
          </a:p>
        </p:txBody>
      </p:sp>
    </p:spTree>
    <p:extLst>
      <p:ext uri="{BB962C8B-B14F-4D97-AF65-F5344CB8AC3E}">
        <p14:creationId xmlns:p14="http://schemas.microsoft.com/office/powerpoint/2010/main" val="1170073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E868FB48-1BFE-4978-A838-6701EEE66C10}" type="slidenum">
              <a:rPr lang="en-US" smtClean="0"/>
              <a:pPr>
                <a:defRPr/>
              </a:pPr>
              <a:t>5</a:t>
            </a:fld>
            <a:endParaRPr lang="en-US"/>
          </a:p>
        </p:txBody>
      </p:sp>
      <p:sp>
        <p:nvSpPr>
          <p:cNvPr id="3" name="Footer Placeholder 2"/>
          <p:cNvSpPr>
            <a:spLocks noGrp="1"/>
          </p:cNvSpPr>
          <p:nvPr>
            <p:ph type="ftr" sz="quarter" idx="11"/>
          </p:nvPr>
        </p:nvSpPr>
        <p:spPr>
          <a:xfrm>
            <a:off x="7315200" y="6373019"/>
            <a:ext cx="1600200" cy="433388"/>
          </a:xfrm>
        </p:spPr>
        <p:txBody>
          <a:bodyPr/>
          <a:lstStyle/>
          <a:p>
            <a:pPr>
              <a:defRPr/>
            </a:pPr>
            <a:r>
              <a:rPr lang="en-US" dirty="0"/>
              <a:t>NOT FOR CONSUMER USE.</a:t>
            </a:r>
          </a:p>
        </p:txBody>
      </p:sp>
      <p:sp>
        <p:nvSpPr>
          <p:cNvPr id="13" name="TextBox 12"/>
          <p:cNvSpPr txBox="1"/>
          <p:nvPr/>
        </p:nvSpPr>
        <p:spPr>
          <a:xfrm>
            <a:off x="2907787" y="2348386"/>
            <a:ext cx="998991" cy="1200329"/>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dirty="0"/>
              <a:t>Lack</a:t>
            </a:r>
          </a:p>
          <a:p>
            <a:r>
              <a:rPr lang="en-US" dirty="0"/>
              <a:t>of</a:t>
            </a:r>
          </a:p>
          <a:p>
            <a:r>
              <a:rPr lang="en-US" dirty="0">
                <a:solidFill>
                  <a:schemeClr val="accent1"/>
                </a:solidFill>
              </a:rPr>
              <a:t>Desire</a:t>
            </a:r>
          </a:p>
        </p:txBody>
      </p:sp>
      <p:sp>
        <p:nvSpPr>
          <p:cNvPr id="16" name="TextBox 15"/>
          <p:cNvSpPr txBox="1"/>
          <p:nvPr/>
        </p:nvSpPr>
        <p:spPr>
          <a:xfrm>
            <a:off x="4745892" y="2333402"/>
            <a:ext cx="1630576" cy="1200329"/>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dirty="0"/>
              <a:t>Lack </a:t>
            </a:r>
          </a:p>
          <a:p>
            <a:r>
              <a:rPr lang="en-US" dirty="0"/>
              <a:t>of</a:t>
            </a:r>
          </a:p>
          <a:p>
            <a:r>
              <a:rPr lang="en-US" dirty="0">
                <a:solidFill>
                  <a:schemeClr val="accent1"/>
                </a:solidFill>
              </a:rPr>
              <a:t>Confidence</a:t>
            </a:r>
          </a:p>
        </p:txBody>
      </p:sp>
      <p:sp>
        <p:nvSpPr>
          <p:cNvPr id="17" name="TextBox 16"/>
          <p:cNvSpPr txBox="1"/>
          <p:nvPr/>
        </p:nvSpPr>
        <p:spPr>
          <a:xfrm>
            <a:off x="467939" y="444171"/>
            <a:ext cx="6894836" cy="461665"/>
          </a:xfrm>
          <a:prstGeom prst="rect">
            <a:avLst/>
          </a:prstGeom>
          <a:noFill/>
        </p:spPr>
        <p:txBody>
          <a:bodyPr wrap="none" rtlCol="0">
            <a:spAutoFit/>
          </a:bodyPr>
          <a:lstStyle/>
          <a:p>
            <a:r>
              <a:rPr lang="en-US" sz="2400" dirty="0"/>
              <a:t>Why Have Small Business Owners Not Planned?</a:t>
            </a:r>
          </a:p>
        </p:txBody>
      </p:sp>
      <p:sp>
        <p:nvSpPr>
          <p:cNvPr id="18" name="TextBox 17"/>
          <p:cNvSpPr txBox="1"/>
          <p:nvPr/>
        </p:nvSpPr>
        <p:spPr>
          <a:xfrm>
            <a:off x="809625" y="2348386"/>
            <a:ext cx="1231426" cy="1200329"/>
          </a:xfrm>
          <a:prstGeom prst="rect">
            <a:avLst/>
          </a:prstGeom>
          <a:noFill/>
        </p:spPr>
        <p:txBody>
          <a:bodyPr wrap="none" rtlCol="0">
            <a:spAutoFit/>
          </a:bodyPr>
          <a:lstStyle/>
          <a:p>
            <a:pPr algn="ctr"/>
            <a:r>
              <a:rPr lang="en-US" sz="2400" dirty="0">
                <a:latin typeface="Corbel" panose="020B0503020204020204" pitchFamily="34" charset="0"/>
              </a:rPr>
              <a:t>Lack </a:t>
            </a:r>
          </a:p>
          <a:p>
            <a:pPr algn="ctr"/>
            <a:r>
              <a:rPr lang="en-US" sz="2400" dirty="0">
                <a:latin typeface="Corbel" panose="020B0503020204020204" pitchFamily="34" charset="0"/>
              </a:rPr>
              <a:t>of</a:t>
            </a:r>
          </a:p>
          <a:p>
            <a:pPr algn="ctr"/>
            <a:r>
              <a:rPr lang="en-US" sz="2400" dirty="0">
                <a:solidFill>
                  <a:schemeClr val="accent1"/>
                </a:solidFill>
                <a:latin typeface="Corbel" panose="020B0503020204020204" pitchFamily="34" charset="0"/>
              </a:rPr>
              <a:t>Viability</a:t>
            </a:r>
          </a:p>
        </p:txBody>
      </p:sp>
      <p:cxnSp>
        <p:nvCxnSpPr>
          <p:cNvPr id="34" name="Straight Connector 33"/>
          <p:cNvCxnSpPr/>
          <p:nvPr/>
        </p:nvCxnSpPr>
        <p:spPr>
          <a:xfrm>
            <a:off x="623094" y="2240350"/>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79582" y="3748705"/>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590800" y="2213717"/>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547288" y="3722072"/>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724400" y="2230102"/>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745892" y="3730950"/>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6966888" y="2225445"/>
            <a:ext cx="1600200" cy="1508355"/>
            <a:chOff x="6966888" y="2225445"/>
            <a:chExt cx="1600200" cy="1508355"/>
          </a:xfrm>
        </p:grpSpPr>
        <p:cxnSp>
          <p:nvCxnSpPr>
            <p:cNvPr id="23" name="Straight Connector 22"/>
            <p:cNvCxnSpPr/>
            <p:nvPr/>
          </p:nvCxnSpPr>
          <p:spPr>
            <a:xfrm>
              <a:off x="7010400" y="2225445"/>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966888" y="3733800"/>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055706" y="2329676"/>
              <a:ext cx="1305165" cy="1200329"/>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dirty="0"/>
                <a:t>Lack </a:t>
              </a:r>
            </a:p>
            <a:p>
              <a:r>
                <a:rPr lang="en-US" dirty="0"/>
                <a:t>of</a:t>
              </a:r>
            </a:p>
            <a:p>
              <a:r>
                <a:rPr lang="en-US" dirty="0">
                  <a:solidFill>
                    <a:schemeClr val="accent1"/>
                  </a:solidFill>
                </a:rPr>
                <a:t>Planning</a:t>
              </a:r>
            </a:p>
          </p:txBody>
        </p:sp>
      </p:grpSp>
    </p:spTree>
    <p:extLst>
      <p:ext uri="{BB962C8B-B14F-4D97-AF65-F5344CB8AC3E}">
        <p14:creationId xmlns:p14="http://schemas.microsoft.com/office/powerpoint/2010/main" val="228790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13"/>
                                        </p:tgtEl>
                                      </p:cBhvr>
                                    </p:animEffect>
                                    <p:set>
                                      <p:cBhvr>
                                        <p:cTn id="7" dur="1" fill="hold">
                                          <p:stCondLst>
                                            <p:cond delay="499"/>
                                          </p:stCondLst>
                                        </p:cTn>
                                        <p:tgtEl>
                                          <p:spTgt spid="13"/>
                                        </p:tgtEl>
                                        <p:attrNameLst>
                                          <p:attrName>style.visibility</p:attrName>
                                        </p:attrNameLst>
                                      </p:cBhvr>
                                      <p:to>
                                        <p:strVal val="hidden"/>
                                      </p:to>
                                    </p:set>
                                  </p:childTnLst>
                                </p:cTn>
                              </p:par>
                              <p:par>
                                <p:cTn id="8" presetID="14" presetClass="exit" presetSubtype="10" fill="hold" grpId="0" nodeType="withEffect">
                                  <p:stCondLst>
                                    <p:cond delay="0"/>
                                  </p:stCondLst>
                                  <p:childTnLst>
                                    <p:animEffect transition="out" filter="randombar(horizontal)">
                                      <p:cBhvr>
                                        <p:cTn id="9" dur="500"/>
                                        <p:tgtEl>
                                          <p:spTgt spid="16"/>
                                        </p:tgtEl>
                                      </p:cBhvr>
                                    </p:animEffect>
                                    <p:set>
                                      <p:cBhvr>
                                        <p:cTn id="10" dur="1" fill="hold">
                                          <p:stCondLst>
                                            <p:cond delay="499"/>
                                          </p:stCondLst>
                                        </p:cTn>
                                        <p:tgtEl>
                                          <p:spTgt spid="16"/>
                                        </p:tgtEl>
                                        <p:attrNameLst>
                                          <p:attrName>style.visibility</p:attrName>
                                        </p:attrNameLst>
                                      </p:cBhvr>
                                      <p:to>
                                        <p:strVal val="hidden"/>
                                      </p:to>
                                    </p:set>
                                  </p:childTnLst>
                                </p:cTn>
                              </p:par>
                              <p:par>
                                <p:cTn id="11" presetID="14" presetClass="exit" presetSubtype="10" fill="hold" grpId="0" nodeType="withEffect">
                                  <p:stCondLst>
                                    <p:cond delay="0"/>
                                  </p:stCondLst>
                                  <p:childTnLst>
                                    <p:animEffect transition="out" filter="randombar(horizontal)">
                                      <p:cBhvr>
                                        <p:cTn id="12" dur="500"/>
                                        <p:tgtEl>
                                          <p:spTgt spid="18"/>
                                        </p:tgtEl>
                                      </p:cBhvr>
                                    </p:animEffect>
                                    <p:set>
                                      <p:cBhvr>
                                        <p:cTn id="13" dur="1" fill="hold">
                                          <p:stCondLst>
                                            <p:cond delay="499"/>
                                          </p:stCondLst>
                                        </p:cTn>
                                        <p:tgtEl>
                                          <p:spTgt spid="18"/>
                                        </p:tgtEl>
                                        <p:attrNameLst>
                                          <p:attrName>style.visibility</p:attrName>
                                        </p:attrNameLst>
                                      </p:cBhvr>
                                      <p:to>
                                        <p:strVal val="hidden"/>
                                      </p:to>
                                    </p:set>
                                  </p:childTnLst>
                                </p:cTn>
                              </p:par>
                              <p:par>
                                <p:cTn id="14" presetID="14" presetClass="exit" presetSubtype="10" fill="hold" nodeType="withEffect">
                                  <p:stCondLst>
                                    <p:cond delay="0"/>
                                  </p:stCondLst>
                                  <p:childTnLst>
                                    <p:animEffect transition="out" filter="randombar(horizontal)">
                                      <p:cBhvr>
                                        <p:cTn id="15" dur="500"/>
                                        <p:tgtEl>
                                          <p:spTgt spid="34"/>
                                        </p:tgtEl>
                                      </p:cBhvr>
                                    </p:animEffect>
                                    <p:set>
                                      <p:cBhvr>
                                        <p:cTn id="16" dur="1" fill="hold">
                                          <p:stCondLst>
                                            <p:cond delay="499"/>
                                          </p:stCondLst>
                                        </p:cTn>
                                        <p:tgtEl>
                                          <p:spTgt spid="34"/>
                                        </p:tgtEl>
                                        <p:attrNameLst>
                                          <p:attrName>style.visibility</p:attrName>
                                        </p:attrNameLst>
                                      </p:cBhvr>
                                      <p:to>
                                        <p:strVal val="hidden"/>
                                      </p:to>
                                    </p:set>
                                  </p:childTnLst>
                                </p:cTn>
                              </p:par>
                              <p:par>
                                <p:cTn id="17" presetID="14" presetClass="exit" presetSubtype="10" fill="hold" nodeType="withEffect">
                                  <p:stCondLst>
                                    <p:cond delay="0"/>
                                  </p:stCondLst>
                                  <p:childTnLst>
                                    <p:animEffect transition="out" filter="randombar(horizontal)">
                                      <p:cBhvr>
                                        <p:cTn id="18" dur="500"/>
                                        <p:tgtEl>
                                          <p:spTgt spid="15"/>
                                        </p:tgtEl>
                                      </p:cBhvr>
                                    </p:animEffect>
                                    <p:set>
                                      <p:cBhvr>
                                        <p:cTn id="19" dur="1" fill="hold">
                                          <p:stCondLst>
                                            <p:cond delay="499"/>
                                          </p:stCondLst>
                                        </p:cTn>
                                        <p:tgtEl>
                                          <p:spTgt spid="15"/>
                                        </p:tgtEl>
                                        <p:attrNameLst>
                                          <p:attrName>style.visibility</p:attrName>
                                        </p:attrNameLst>
                                      </p:cBhvr>
                                      <p:to>
                                        <p:strVal val="hidden"/>
                                      </p:to>
                                    </p:set>
                                  </p:childTnLst>
                                </p:cTn>
                              </p:par>
                              <p:par>
                                <p:cTn id="20" presetID="14" presetClass="exit" presetSubtype="10" fill="hold" nodeType="withEffect">
                                  <p:stCondLst>
                                    <p:cond delay="0"/>
                                  </p:stCondLst>
                                  <p:childTnLst>
                                    <p:animEffect transition="out" filter="randombar(horizontal)">
                                      <p:cBhvr>
                                        <p:cTn id="21" dur="500"/>
                                        <p:tgtEl>
                                          <p:spTgt spid="19"/>
                                        </p:tgtEl>
                                      </p:cBhvr>
                                    </p:animEffect>
                                    <p:set>
                                      <p:cBhvr>
                                        <p:cTn id="22" dur="1" fill="hold">
                                          <p:stCondLst>
                                            <p:cond delay="499"/>
                                          </p:stCondLst>
                                        </p:cTn>
                                        <p:tgtEl>
                                          <p:spTgt spid="19"/>
                                        </p:tgtEl>
                                        <p:attrNameLst>
                                          <p:attrName>style.visibility</p:attrName>
                                        </p:attrNameLst>
                                      </p:cBhvr>
                                      <p:to>
                                        <p:strVal val="hidden"/>
                                      </p:to>
                                    </p:set>
                                  </p:childTnLst>
                                </p:cTn>
                              </p:par>
                              <p:par>
                                <p:cTn id="23" presetID="14" presetClass="exit" presetSubtype="10" fill="hold" nodeType="withEffect">
                                  <p:stCondLst>
                                    <p:cond delay="0"/>
                                  </p:stCondLst>
                                  <p:childTnLst>
                                    <p:animEffect transition="out" filter="randombar(horizontal)">
                                      <p:cBhvr>
                                        <p:cTn id="24" dur="500"/>
                                        <p:tgtEl>
                                          <p:spTgt spid="20"/>
                                        </p:tgtEl>
                                      </p:cBhvr>
                                    </p:animEffect>
                                    <p:set>
                                      <p:cBhvr>
                                        <p:cTn id="25" dur="1" fill="hold">
                                          <p:stCondLst>
                                            <p:cond delay="499"/>
                                          </p:stCondLst>
                                        </p:cTn>
                                        <p:tgtEl>
                                          <p:spTgt spid="20"/>
                                        </p:tgtEl>
                                        <p:attrNameLst>
                                          <p:attrName>style.visibility</p:attrName>
                                        </p:attrNameLst>
                                      </p:cBhvr>
                                      <p:to>
                                        <p:strVal val="hidden"/>
                                      </p:to>
                                    </p:set>
                                  </p:childTnLst>
                                </p:cTn>
                              </p:par>
                              <p:par>
                                <p:cTn id="26" presetID="14" presetClass="exit" presetSubtype="10" fill="hold" nodeType="withEffect">
                                  <p:stCondLst>
                                    <p:cond delay="0"/>
                                  </p:stCondLst>
                                  <p:childTnLst>
                                    <p:animEffect transition="out" filter="randombar(horizontal)">
                                      <p:cBhvr>
                                        <p:cTn id="27" dur="500"/>
                                        <p:tgtEl>
                                          <p:spTgt spid="21"/>
                                        </p:tgtEl>
                                      </p:cBhvr>
                                    </p:animEffect>
                                    <p:set>
                                      <p:cBhvr>
                                        <p:cTn id="28" dur="1" fill="hold">
                                          <p:stCondLst>
                                            <p:cond delay="499"/>
                                          </p:stCondLst>
                                        </p:cTn>
                                        <p:tgtEl>
                                          <p:spTgt spid="21"/>
                                        </p:tgtEl>
                                        <p:attrNameLst>
                                          <p:attrName>style.visibility</p:attrName>
                                        </p:attrNameLst>
                                      </p:cBhvr>
                                      <p:to>
                                        <p:strVal val="hidden"/>
                                      </p:to>
                                    </p:set>
                                  </p:childTnLst>
                                </p:cTn>
                              </p:par>
                              <p:par>
                                <p:cTn id="29" presetID="14" presetClass="exit" presetSubtype="10" fill="hold" nodeType="withEffect">
                                  <p:stCondLst>
                                    <p:cond delay="0"/>
                                  </p:stCondLst>
                                  <p:childTnLst>
                                    <p:animEffect transition="out" filter="randombar(horizontal)">
                                      <p:cBhvr>
                                        <p:cTn id="30" dur="500"/>
                                        <p:tgtEl>
                                          <p:spTgt spid="22"/>
                                        </p:tgtEl>
                                      </p:cBhvr>
                                    </p:animEffect>
                                    <p:set>
                                      <p:cBhvr>
                                        <p:cTn id="31" dur="1" fill="hold">
                                          <p:stCondLst>
                                            <p:cond delay="499"/>
                                          </p:stCondLst>
                                        </p:cTn>
                                        <p:tgtEl>
                                          <p:spTgt spid="22"/>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42" presetClass="path" presetSubtype="0" accel="50000" decel="50000" fill="hold" nodeType="clickEffect">
                                  <p:stCondLst>
                                    <p:cond delay="0"/>
                                  </p:stCondLst>
                                  <p:childTnLst>
                                    <p:animMotion origin="layout" path="M 8.33333E-7 -7.40741E-7 L -0.37448 0.00995 " pathEditMode="relative" rAng="0" ptsTypes="AA">
                                      <p:cBhvr>
                                        <p:cTn id="35" dur="2000" fill="hold"/>
                                        <p:tgtEl>
                                          <p:spTgt spid="28"/>
                                        </p:tgtEl>
                                        <p:attrNameLst>
                                          <p:attrName>ppt_x</p:attrName>
                                          <p:attrName>ppt_y</p:attrName>
                                        </p:attrNameLst>
                                      </p:cBhvr>
                                      <p:rCtr x="-18733" y="48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424885"/>
            <a:ext cx="2734723" cy="461665"/>
          </a:xfrm>
          <a:prstGeom prst="rect">
            <a:avLst/>
          </a:prstGeom>
          <a:noFill/>
        </p:spPr>
        <p:txBody>
          <a:bodyPr wrap="none" rtlCol="0">
            <a:spAutoFit/>
          </a:bodyPr>
          <a:lstStyle/>
          <a:p>
            <a:r>
              <a:rPr lang="en-US" sz="2400" dirty="0"/>
              <a:t>Why Have A Plan?</a:t>
            </a:r>
          </a:p>
        </p:txBody>
      </p:sp>
      <p:sp>
        <p:nvSpPr>
          <p:cNvPr id="25" name="TextBox 24"/>
          <p:cNvSpPr txBox="1"/>
          <p:nvPr/>
        </p:nvSpPr>
        <p:spPr>
          <a:xfrm>
            <a:off x="3581400" y="2209800"/>
            <a:ext cx="1263486" cy="1107996"/>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sz="2200" dirty="0"/>
              <a:t>Minimize</a:t>
            </a:r>
          </a:p>
          <a:p>
            <a:r>
              <a:rPr lang="en-US" sz="2200" dirty="0">
                <a:solidFill>
                  <a:schemeClr val="accent1"/>
                </a:solidFill>
              </a:rPr>
              <a:t>Disputes</a:t>
            </a:r>
          </a:p>
          <a:p>
            <a:endParaRPr lang="en-US" sz="2200" dirty="0">
              <a:solidFill>
                <a:schemeClr val="accent1"/>
              </a:solidFill>
            </a:endParaRPr>
          </a:p>
        </p:txBody>
      </p:sp>
      <p:sp>
        <p:nvSpPr>
          <p:cNvPr id="27" name="TextBox 26"/>
          <p:cNvSpPr txBox="1"/>
          <p:nvPr/>
        </p:nvSpPr>
        <p:spPr>
          <a:xfrm>
            <a:off x="6590834" y="2181693"/>
            <a:ext cx="1151276" cy="769441"/>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sz="2200" dirty="0"/>
              <a:t>Dictates</a:t>
            </a:r>
          </a:p>
          <a:p>
            <a:r>
              <a:rPr lang="en-US" sz="2200" dirty="0">
                <a:solidFill>
                  <a:schemeClr val="accent1"/>
                </a:solidFill>
              </a:rPr>
              <a:t>Transfer</a:t>
            </a:r>
          </a:p>
        </p:txBody>
      </p:sp>
      <p:sp>
        <p:nvSpPr>
          <p:cNvPr id="32" name="TextBox 31"/>
          <p:cNvSpPr txBox="1"/>
          <p:nvPr/>
        </p:nvSpPr>
        <p:spPr>
          <a:xfrm>
            <a:off x="810060" y="2220095"/>
            <a:ext cx="1133644" cy="769441"/>
          </a:xfrm>
          <a:prstGeom prst="rect">
            <a:avLst/>
          </a:prstGeom>
          <a:noFill/>
        </p:spPr>
        <p:txBody>
          <a:bodyPr wrap="none" rtlCol="0">
            <a:spAutoFit/>
          </a:bodyPr>
          <a:lstStyle/>
          <a:p>
            <a:pPr algn="ctr"/>
            <a:r>
              <a:rPr lang="en-US" sz="2200" dirty="0">
                <a:latin typeface="Corbel" panose="020B0503020204020204" pitchFamily="34" charset="0"/>
              </a:rPr>
              <a:t>Creates </a:t>
            </a:r>
          </a:p>
          <a:p>
            <a:pPr algn="ctr"/>
            <a:r>
              <a:rPr lang="en-US" sz="2200" dirty="0">
                <a:solidFill>
                  <a:schemeClr val="accent1"/>
                </a:solidFill>
                <a:latin typeface="Corbel" panose="020B0503020204020204" pitchFamily="34" charset="0"/>
              </a:rPr>
              <a:t>Market</a:t>
            </a:r>
          </a:p>
        </p:txBody>
      </p:sp>
      <p:cxnSp>
        <p:nvCxnSpPr>
          <p:cNvPr id="42" name="Straight Connector 41"/>
          <p:cNvCxnSpPr/>
          <p:nvPr/>
        </p:nvCxnSpPr>
        <p:spPr>
          <a:xfrm>
            <a:off x="3434799" y="2174918"/>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356079" y="2199419"/>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98538" y="2174691"/>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01304" y="3023679"/>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434799" y="3009674"/>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418597" y="3023679"/>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98538" y="3706341"/>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87559" y="4439250"/>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947113" y="3669809"/>
            <a:ext cx="846707" cy="769441"/>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sz="2200" dirty="0"/>
              <a:t>Fixes </a:t>
            </a:r>
          </a:p>
          <a:p>
            <a:r>
              <a:rPr lang="en-US" sz="2200" dirty="0">
                <a:solidFill>
                  <a:schemeClr val="accent1"/>
                </a:solidFill>
              </a:rPr>
              <a:t>Value</a:t>
            </a:r>
          </a:p>
        </p:txBody>
      </p:sp>
      <p:cxnSp>
        <p:nvCxnSpPr>
          <p:cNvPr id="51" name="Straight Connector 50"/>
          <p:cNvCxnSpPr/>
          <p:nvPr/>
        </p:nvCxnSpPr>
        <p:spPr>
          <a:xfrm>
            <a:off x="3364994" y="3706341"/>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408779" y="4468132"/>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584235" y="3698691"/>
            <a:ext cx="1205779" cy="769441"/>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sz="2200" dirty="0"/>
              <a:t>Provides</a:t>
            </a:r>
          </a:p>
          <a:p>
            <a:r>
              <a:rPr lang="en-US" sz="2200" dirty="0">
                <a:solidFill>
                  <a:schemeClr val="accent1"/>
                </a:solidFill>
              </a:rPr>
              <a:t>Liquidity</a:t>
            </a:r>
          </a:p>
        </p:txBody>
      </p:sp>
      <p:cxnSp>
        <p:nvCxnSpPr>
          <p:cNvPr id="54" name="Straight Connector 53"/>
          <p:cNvCxnSpPr/>
          <p:nvPr/>
        </p:nvCxnSpPr>
        <p:spPr>
          <a:xfrm>
            <a:off x="6356079" y="3689254"/>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382637" y="4468132"/>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6442920" y="3706341"/>
            <a:ext cx="1508042" cy="769441"/>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sz="2200" dirty="0"/>
              <a:t>Plans for</a:t>
            </a:r>
          </a:p>
          <a:p>
            <a:r>
              <a:rPr lang="en-US" sz="2200" dirty="0">
                <a:solidFill>
                  <a:schemeClr val="accent1"/>
                </a:solidFill>
              </a:rPr>
              <a:t>Retirement</a:t>
            </a:r>
          </a:p>
        </p:txBody>
      </p:sp>
      <p:sp>
        <p:nvSpPr>
          <p:cNvPr id="2" name="Rectangle 1">
            <a:extLst>
              <a:ext uri="{FF2B5EF4-FFF2-40B4-BE49-F238E27FC236}">
                <a16:creationId xmlns:a16="http://schemas.microsoft.com/office/drawing/2014/main" id="{B0247B0C-D9FD-4143-911C-CB760CC54671}"/>
              </a:ext>
            </a:extLst>
          </p:cNvPr>
          <p:cNvSpPr/>
          <p:nvPr/>
        </p:nvSpPr>
        <p:spPr>
          <a:xfrm>
            <a:off x="509086" y="6217671"/>
            <a:ext cx="242374" cy="215444"/>
          </a:xfrm>
          <a:prstGeom prst="rect">
            <a:avLst/>
          </a:prstGeom>
        </p:spPr>
        <p:txBody>
          <a:bodyPr wrap="none">
            <a:spAutoFit/>
          </a:bodyPr>
          <a:lstStyle/>
          <a:p>
            <a:r>
              <a:rPr lang="en-US" sz="800" dirty="0"/>
              <a:t>7</a:t>
            </a:r>
          </a:p>
        </p:txBody>
      </p:sp>
    </p:spTree>
    <p:extLst>
      <p:ext uri="{BB962C8B-B14F-4D97-AF65-F5344CB8AC3E}">
        <p14:creationId xmlns:p14="http://schemas.microsoft.com/office/powerpoint/2010/main" val="564215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424885"/>
            <a:ext cx="2587375" cy="461665"/>
          </a:xfrm>
          <a:prstGeom prst="rect">
            <a:avLst/>
          </a:prstGeom>
          <a:noFill/>
        </p:spPr>
        <p:txBody>
          <a:bodyPr wrap="none" rtlCol="0">
            <a:spAutoFit/>
          </a:bodyPr>
          <a:lstStyle/>
          <a:p>
            <a:r>
              <a:rPr lang="en-US" sz="2400" dirty="0"/>
              <a:t>Triggering Events</a:t>
            </a:r>
          </a:p>
        </p:txBody>
      </p:sp>
      <p:sp>
        <p:nvSpPr>
          <p:cNvPr id="25" name="TextBox 24"/>
          <p:cNvSpPr txBox="1"/>
          <p:nvPr/>
        </p:nvSpPr>
        <p:spPr>
          <a:xfrm>
            <a:off x="3667417" y="2405962"/>
            <a:ext cx="1271503" cy="430887"/>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sz="2200" dirty="0"/>
              <a:t>Disability</a:t>
            </a:r>
            <a:endParaRPr lang="en-US" sz="2200" dirty="0">
              <a:solidFill>
                <a:schemeClr val="accent1"/>
              </a:solidFill>
            </a:endParaRPr>
          </a:p>
        </p:txBody>
      </p:sp>
      <p:sp>
        <p:nvSpPr>
          <p:cNvPr id="27" name="TextBox 26"/>
          <p:cNvSpPr txBox="1"/>
          <p:nvPr/>
        </p:nvSpPr>
        <p:spPr>
          <a:xfrm>
            <a:off x="3473703" y="3659674"/>
            <a:ext cx="1598516" cy="769441"/>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sz="2200" dirty="0"/>
              <a:t>Bankruptcy/</a:t>
            </a:r>
          </a:p>
          <a:p>
            <a:r>
              <a:rPr lang="en-US" sz="2200" dirty="0"/>
              <a:t>Insolvency</a:t>
            </a:r>
          </a:p>
        </p:txBody>
      </p:sp>
      <p:sp>
        <p:nvSpPr>
          <p:cNvPr id="32" name="TextBox 31"/>
          <p:cNvSpPr txBox="1"/>
          <p:nvPr/>
        </p:nvSpPr>
        <p:spPr>
          <a:xfrm>
            <a:off x="896434" y="2393646"/>
            <a:ext cx="901209" cy="430887"/>
          </a:xfrm>
          <a:prstGeom prst="rect">
            <a:avLst/>
          </a:prstGeom>
          <a:noFill/>
        </p:spPr>
        <p:txBody>
          <a:bodyPr wrap="none" rtlCol="0">
            <a:spAutoFit/>
          </a:bodyPr>
          <a:lstStyle/>
          <a:p>
            <a:pPr algn="ctr"/>
            <a:r>
              <a:rPr lang="en-US" sz="2200" dirty="0">
                <a:latin typeface="Corbel" panose="020B0503020204020204" pitchFamily="34" charset="0"/>
              </a:rPr>
              <a:t>Death</a:t>
            </a:r>
            <a:endParaRPr lang="en-US" sz="2200" dirty="0">
              <a:solidFill>
                <a:schemeClr val="accent1"/>
              </a:solidFill>
              <a:latin typeface="Corbel" panose="020B0503020204020204" pitchFamily="34" charset="0"/>
            </a:endParaRPr>
          </a:p>
        </p:txBody>
      </p:sp>
      <p:cxnSp>
        <p:nvCxnSpPr>
          <p:cNvPr id="42" name="Straight Connector 41"/>
          <p:cNvCxnSpPr/>
          <p:nvPr/>
        </p:nvCxnSpPr>
        <p:spPr>
          <a:xfrm>
            <a:off x="3524824" y="2323043"/>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453013" y="3692625"/>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91329" y="2348729"/>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91329" y="2982588"/>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524824" y="2968583"/>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515531" y="4462066"/>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88563" y="3665250"/>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88563" y="4406456"/>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852943" y="3794968"/>
            <a:ext cx="1079142" cy="430887"/>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sz="2200" dirty="0"/>
              <a:t>Divorce</a:t>
            </a:r>
            <a:endParaRPr lang="en-US" sz="2200" dirty="0">
              <a:solidFill>
                <a:schemeClr val="accent1"/>
              </a:solidFill>
            </a:endParaRPr>
          </a:p>
        </p:txBody>
      </p:sp>
      <p:cxnSp>
        <p:nvCxnSpPr>
          <p:cNvPr id="51" name="Straight Connector 50"/>
          <p:cNvCxnSpPr/>
          <p:nvPr/>
        </p:nvCxnSpPr>
        <p:spPr>
          <a:xfrm>
            <a:off x="6203770" y="3640491"/>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247555" y="4402282"/>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6200053" y="3623261"/>
            <a:ext cx="1696297" cy="769441"/>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sz="2200" dirty="0"/>
              <a:t>Employment</a:t>
            </a:r>
          </a:p>
          <a:p>
            <a:r>
              <a:rPr lang="en-US" sz="2200" dirty="0"/>
              <a:t>Termination</a:t>
            </a:r>
          </a:p>
        </p:txBody>
      </p:sp>
      <p:cxnSp>
        <p:nvCxnSpPr>
          <p:cNvPr id="54" name="Straight Connector 53"/>
          <p:cNvCxnSpPr/>
          <p:nvPr/>
        </p:nvCxnSpPr>
        <p:spPr>
          <a:xfrm>
            <a:off x="6145642" y="2279627"/>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172200" y="3058505"/>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6220846" y="2396535"/>
            <a:ext cx="1508042" cy="430887"/>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sz="2200" dirty="0"/>
              <a:t>Retirement</a:t>
            </a:r>
            <a:endParaRPr lang="en-US" sz="2200" dirty="0">
              <a:solidFill>
                <a:schemeClr val="accent1"/>
              </a:solidFill>
            </a:endParaRPr>
          </a:p>
        </p:txBody>
      </p:sp>
      <p:pic>
        <p:nvPicPr>
          <p:cNvPr id="2" name="Picture 1">
            <a:extLst>
              <a:ext uri="{FF2B5EF4-FFF2-40B4-BE49-F238E27FC236}">
                <a16:creationId xmlns:a16="http://schemas.microsoft.com/office/drawing/2014/main" id="{6E141800-6F68-490E-977F-3B5965E1B0B1}"/>
              </a:ext>
            </a:extLst>
          </p:cNvPr>
          <p:cNvPicPr>
            <a:picLocks noChangeAspect="1"/>
          </p:cNvPicPr>
          <p:nvPr/>
        </p:nvPicPr>
        <p:blipFill>
          <a:blip r:embed="rId3"/>
          <a:stretch>
            <a:fillRect/>
          </a:stretch>
        </p:blipFill>
        <p:spPr>
          <a:xfrm>
            <a:off x="545344" y="6073636"/>
            <a:ext cx="1603387" cy="432854"/>
          </a:xfrm>
          <a:prstGeom prst="rect">
            <a:avLst/>
          </a:prstGeom>
        </p:spPr>
      </p:pic>
      <p:sp>
        <p:nvSpPr>
          <p:cNvPr id="3" name="Rectangle 2">
            <a:extLst>
              <a:ext uri="{FF2B5EF4-FFF2-40B4-BE49-F238E27FC236}">
                <a16:creationId xmlns:a16="http://schemas.microsoft.com/office/drawing/2014/main" id="{EF702E73-EEF9-4CB9-A8C3-A78C81417E09}"/>
              </a:ext>
            </a:extLst>
          </p:cNvPr>
          <p:cNvSpPr/>
          <p:nvPr/>
        </p:nvSpPr>
        <p:spPr>
          <a:xfrm>
            <a:off x="4379479" y="3167390"/>
            <a:ext cx="242374" cy="215444"/>
          </a:xfrm>
          <a:prstGeom prst="rect">
            <a:avLst/>
          </a:prstGeom>
        </p:spPr>
        <p:txBody>
          <a:bodyPr wrap="none">
            <a:spAutoFit/>
          </a:bodyPr>
          <a:lstStyle/>
          <a:p>
            <a:r>
              <a:rPr lang="en-US" sz="800" dirty="0"/>
              <a:t>8</a:t>
            </a:r>
          </a:p>
        </p:txBody>
      </p:sp>
      <p:sp>
        <p:nvSpPr>
          <p:cNvPr id="4" name="Rectangle 3">
            <a:extLst>
              <a:ext uri="{FF2B5EF4-FFF2-40B4-BE49-F238E27FC236}">
                <a16:creationId xmlns:a16="http://schemas.microsoft.com/office/drawing/2014/main" id="{EE380A06-DC65-4420-88C0-EB14BCDC803F}"/>
              </a:ext>
            </a:extLst>
          </p:cNvPr>
          <p:cNvSpPr/>
          <p:nvPr/>
        </p:nvSpPr>
        <p:spPr>
          <a:xfrm>
            <a:off x="150667" y="6182341"/>
            <a:ext cx="242374" cy="215444"/>
          </a:xfrm>
          <a:prstGeom prst="rect">
            <a:avLst/>
          </a:prstGeom>
        </p:spPr>
        <p:txBody>
          <a:bodyPr wrap="none">
            <a:spAutoFit/>
          </a:bodyPr>
          <a:lstStyle/>
          <a:p>
            <a:r>
              <a:rPr lang="en-US" sz="800" dirty="0"/>
              <a:t>8</a:t>
            </a:r>
            <a:endParaRPr lang="en-US" dirty="0"/>
          </a:p>
        </p:txBody>
      </p:sp>
    </p:spTree>
    <p:extLst>
      <p:ext uri="{BB962C8B-B14F-4D97-AF65-F5344CB8AC3E}">
        <p14:creationId xmlns:p14="http://schemas.microsoft.com/office/powerpoint/2010/main" val="2162010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424885"/>
            <a:ext cx="7647286" cy="461665"/>
          </a:xfrm>
          <a:prstGeom prst="rect">
            <a:avLst/>
          </a:prstGeom>
          <a:noFill/>
        </p:spPr>
        <p:txBody>
          <a:bodyPr wrap="none" rtlCol="0">
            <a:spAutoFit/>
          </a:bodyPr>
          <a:lstStyle/>
          <a:p>
            <a:r>
              <a:rPr lang="en-US" sz="2400" dirty="0"/>
              <a:t>Planning Options For Transferring the Family Business</a:t>
            </a:r>
          </a:p>
        </p:txBody>
      </p:sp>
      <p:sp>
        <p:nvSpPr>
          <p:cNvPr id="25" name="TextBox 24"/>
          <p:cNvSpPr txBox="1"/>
          <p:nvPr/>
        </p:nvSpPr>
        <p:spPr>
          <a:xfrm>
            <a:off x="3989619" y="2405962"/>
            <a:ext cx="627096" cy="430887"/>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sz="2200" dirty="0"/>
              <a:t>Gift</a:t>
            </a:r>
            <a:endParaRPr lang="en-US" sz="2200" dirty="0">
              <a:solidFill>
                <a:schemeClr val="accent1"/>
              </a:solidFill>
            </a:endParaRPr>
          </a:p>
        </p:txBody>
      </p:sp>
      <p:sp>
        <p:nvSpPr>
          <p:cNvPr id="27" name="TextBox 26"/>
          <p:cNvSpPr txBox="1"/>
          <p:nvPr/>
        </p:nvSpPr>
        <p:spPr>
          <a:xfrm>
            <a:off x="6706102" y="2393646"/>
            <a:ext cx="1138453" cy="430887"/>
          </a:xfrm>
          <a:prstGeom prst="rect">
            <a:avLst/>
          </a:prstGeom>
          <a:noFill/>
        </p:spPr>
        <p:txBody>
          <a:bodyPr wrap="none" rtlCol="0">
            <a:spAutoFit/>
          </a:bodyPr>
          <a:lstStyle>
            <a:defPPr>
              <a:defRPr lang="en-US"/>
            </a:defPPr>
            <a:lvl1pPr algn="ctr">
              <a:defRPr sz="2400">
                <a:latin typeface="Corbel" panose="020B0503020204020204" pitchFamily="34" charset="0"/>
              </a:defRPr>
            </a:lvl1pPr>
          </a:lstStyle>
          <a:p>
            <a:r>
              <a:rPr lang="en-US" sz="2200" dirty="0"/>
              <a:t>Bequest</a:t>
            </a:r>
          </a:p>
        </p:txBody>
      </p:sp>
      <p:sp>
        <p:nvSpPr>
          <p:cNvPr id="32" name="TextBox 31"/>
          <p:cNvSpPr txBox="1"/>
          <p:nvPr/>
        </p:nvSpPr>
        <p:spPr>
          <a:xfrm>
            <a:off x="1004639" y="2393646"/>
            <a:ext cx="684803" cy="430887"/>
          </a:xfrm>
          <a:prstGeom prst="rect">
            <a:avLst/>
          </a:prstGeom>
          <a:noFill/>
        </p:spPr>
        <p:txBody>
          <a:bodyPr wrap="none" rtlCol="0">
            <a:spAutoFit/>
          </a:bodyPr>
          <a:lstStyle/>
          <a:p>
            <a:pPr algn="ctr"/>
            <a:r>
              <a:rPr lang="en-US" sz="2200" dirty="0">
                <a:latin typeface="Corbel" panose="020B0503020204020204" pitchFamily="34" charset="0"/>
              </a:rPr>
              <a:t>Sale</a:t>
            </a:r>
            <a:endParaRPr lang="en-US" sz="2200" dirty="0">
              <a:solidFill>
                <a:schemeClr val="accent1"/>
              </a:solidFill>
              <a:latin typeface="Corbel" panose="020B0503020204020204" pitchFamily="34" charset="0"/>
            </a:endParaRPr>
          </a:p>
        </p:txBody>
      </p:sp>
      <p:cxnSp>
        <p:nvCxnSpPr>
          <p:cNvPr id="42" name="Straight Connector 41"/>
          <p:cNvCxnSpPr/>
          <p:nvPr/>
        </p:nvCxnSpPr>
        <p:spPr>
          <a:xfrm>
            <a:off x="3524824" y="2323043"/>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446104" y="2316721"/>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91329" y="2348729"/>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91329" y="2982588"/>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524824" y="2968583"/>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508622" y="2982588"/>
            <a:ext cx="1556688"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a:off x="1447800" y="3352800"/>
            <a:ext cx="0" cy="83820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533400" y="4561211"/>
            <a:ext cx="2847350" cy="1938992"/>
          </a:xfrm>
          <a:prstGeom prst="rect">
            <a:avLst/>
          </a:prstGeom>
          <a:noFill/>
        </p:spPr>
        <p:txBody>
          <a:bodyPr wrap="square" rtlCol="0">
            <a:spAutoFit/>
          </a:bodyPr>
          <a:lstStyle/>
          <a:p>
            <a:r>
              <a:rPr lang="en-US" sz="2400" dirty="0">
                <a:solidFill>
                  <a:schemeClr val="accent1"/>
                </a:solidFill>
                <a:latin typeface="Corbel" panose="020B0503020204020204" pitchFamily="34" charset="0"/>
              </a:rPr>
              <a:t>0</a:t>
            </a:r>
            <a:r>
              <a:rPr lang="en-US" sz="2400" dirty="0">
                <a:latin typeface="Corbel" panose="020B0503020204020204" pitchFamily="34" charset="0"/>
              </a:rPr>
              <a:t>  Buy Sell</a:t>
            </a:r>
          </a:p>
          <a:p>
            <a:endParaRPr lang="en-US" sz="2400" dirty="0">
              <a:solidFill>
                <a:schemeClr val="accent1"/>
              </a:solidFill>
              <a:latin typeface="Corbel" panose="020B0503020204020204" pitchFamily="34" charset="0"/>
            </a:endParaRPr>
          </a:p>
          <a:p>
            <a:r>
              <a:rPr lang="en-US" sz="2400" dirty="0">
                <a:solidFill>
                  <a:schemeClr val="accent1"/>
                </a:solidFill>
                <a:latin typeface="Corbel" panose="020B0503020204020204" pitchFamily="34" charset="0"/>
              </a:rPr>
              <a:t>0</a:t>
            </a:r>
            <a:r>
              <a:rPr lang="en-US" sz="2400" dirty="0">
                <a:latin typeface="Corbel" panose="020B0503020204020204" pitchFamily="34" charset="0"/>
              </a:rPr>
              <a:t>  Lifetime </a:t>
            </a:r>
          </a:p>
          <a:p>
            <a:r>
              <a:rPr lang="en-US" sz="2400" dirty="0">
                <a:latin typeface="Corbel" panose="020B0503020204020204" pitchFamily="34" charset="0"/>
              </a:rPr>
              <a:t>    Transfers</a:t>
            </a:r>
          </a:p>
          <a:p>
            <a:endParaRPr lang="en-US" sz="2400" dirty="0">
              <a:latin typeface="Corbel" panose="020B0503020204020204" pitchFamily="34" charset="0"/>
            </a:endParaRPr>
          </a:p>
        </p:txBody>
      </p:sp>
      <p:cxnSp>
        <p:nvCxnSpPr>
          <p:cNvPr id="24" name="Straight Connector 23"/>
          <p:cNvCxnSpPr/>
          <p:nvPr/>
        </p:nvCxnSpPr>
        <p:spPr>
          <a:xfrm>
            <a:off x="4303167" y="3352800"/>
            <a:ext cx="0" cy="838200"/>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581400" y="4550422"/>
            <a:ext cx="1598515" cy="830997"/>
          </a:xfrm>
          <a:prstGeom prst="rect">
            <a:avLst/>
          </a:prstGeom>
        </p:spPr>
        <p:txBody>
          <a:bodyPr wrap="none">
            <a:spAutoFit/>
          </a:bodyPr>
          <a:lstStyle/>
          <a:p>
            <a:r>
              <a:rPr lang="en-US" sz="2400" dirty="0">
                <a:solidFill>
                  <a:schemeClr val="accent1"/>
                </a:solidFill>
                <a:latin typeface="Corbel" panose="020B0503020204020204" pitchFamily="34" charset="0"/>
              </a:rPr>
              <a:t>0</a:t>
            </a:r>
            <a:r>
              <a:rPr lang="en-US" sz="2400" dirty="0">
                <a:latin typeface="Corbel" panose="020B0503020204020204" pitchFamily="34" charset="0"/>
              </a:rPr>
              <a:t>  Lifetime </a:t>
            </a:r>
          </a:p>
          <a:p>
            <a:r>
              <a:rPr lang="en-US" sz="2400" dirty="0">
                <a:latin typeface="Corbel" panose="020B0503020204020204" pitchFamily="34" charset="0"/>
              </a:rPr>
              <a:t>    Transfers</a:t>
            </a:r>
            <a:endParaRPr lang="en-US" sz="2400" dirty="0"/>
          </a:p>
        </p:txBody>
      </p:sp>
      <p:sp>
        <p:nvSpPr>
          <p:cNvPr id="6" name="Rectangle 5"/>
          <p:cNvSpPr/>
          <p:nvPr/>
        </p:nvSpPr>
        <p:spPr>
          <a:xfrm>
            <a:off x="6526557" y="4191837"/>
            <a:ext cx="1578766" cy="1200329"/>
          </a:xfrm>
          <a:prstGeom prst="rect">
            <a:avLst/>
          </a:prstGeom>
        </p:spPr>
        <p:txBody>
          <a:bodyPr wrap="none">
            <a:spAutoFit/>
          </a:bodyPr>
          <a:lstStyle/>
          <a:p>
            <a:endParaRPr lang="en-US" sz="2400" dirty="0">
              <a:solidFill>
                <a:schemeClr val="accent1"/>
              </a:solidFill>
              <a:latin typeface="Corbel" panose="020B0503020204020204" pitchFamily="34" charset="0"/>
            </a:endParaRPr>
          </a:p>
          <a:p>
            <a:r>
              <a:rPr lang="en-US" sz="2400" dirty="0">
                <a:solidFill>
                  <a:schemeClr val="accent1"/>
                </a:solidFill>
                <a:latin typeface="Corbel" panose="020B0503020204020204" pitchFamily="34" charset="0"/>
              </a:rPr>
              <a:t>0</a:t>
            </a:r>
            <a:r>
              <a:rPr lang="en-US" sz="2400" dirty="0">
                <a:latin typeface="Corbel" panose="020B0503020204020204" pitchFamily="34" charset="0"/>
              </a:rPr>
              <a:t>  Estate </a:t>
            </a:r>
          </a:p>
          <a:p>
            <a:r>
              <a:rPr lang="en-US" sz="2400" dirty="0">
                <a:latin typeface="Corbel" panose="020B0503020204020204" pitchFamily="34" charset="0"/>
              </a:rPr>
              <a:t>    Transfers</a:t>
            </a:r>
            <a:endParaRPr lang="en-US" sz="2400" dirty="0"/>
          </a:p>
        </p:txBody>
      </p:sp>
      <p:cxnSp>
        <p:nvCxnSpPr>
          <p:cNvPr id="28" name="Straight Connector 27"/>
          <p:cNvCxnSpPr/>
          <p:nvPr/>
        </p:nvCxnSpPr>
        <p:spPr>
          <a:xfrm>
            <a:off x="7246560" y="3276600"/>
            <a:ext cx="0" cy="838200"/>
          </a:xfrm>
          <a:prstGeom prst="line">
            <a:avLst/>
          </a:prstGeom>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2BD85659-657F-44D2-B0CD-7AA7419010C9}"/>
              </a:ext>
            </a:extLst>
          </p:cNvPr>
          <p:cNvPicPr>
            <a:picLocks noChangeAspect="1"/>
          </p:cNvPicPr>
          <p:nvPr/>
        </p:nvPicPr>
        <p:blipFill>
          <a:blip r:embed="rId3"/>
          <a:stretch>
            <a:fillRect/>
          </a:stretch>
        </p:blipFill>
        <p:spPr>
          <a:xfrm>
            <a:off x="720354" y="6187054"/>
            <a:ext cx="1603387" cy="432854"/>
          </a:xfrm>
          <a:prstGeom prst="rect">
            <a:avLst/>
          </a:prstGeom>
        </p:spPr>
      </p:pic>
      <p:sp>
        <p:nvSpPr>
          <p:cNvPr id="7" name="Rectangle 6">
            <a:extLst>
              <a:ext uri="{FF2B5EF4-FFF2-40B4-BE49-F238E27FC236}">
                <a16:creationId xmlns:a16="http://schemas.microsoft.com/office/drawing/2014/main" id="{9B8D1802-FE2C-4598-B2CD-D49E48A563B0}"/>
              </a:ext>
            </a:extLst>
          </p:cNvPr>
          <p:cNvSpPr/>
          <p:nvPr/>
        </p:nvSpPr>
        <p:spPr>
          <a:xfrm>
            <a:off x="214826" y="6079332"/>
            <a:ext cx="242374" cy="215444"/>
          </a:xfrm>
          <a:prstGeom prst="rect">
            <a:avLst/>
          </a:prstGeom>
        </p:spPr>
        <p:txBody>
          <a:bodyPr wrap="none">
            <a:spAutoFit/>
          </a:bodyPr>
          <a:lstStyle/>
          <a:p>
            <a:r>
              <a:rPr lang="en-US" sz="800" dirty="0"/>
              <a:t>9</a:t>
            </a:r>
          </a:p>
        </p:txBody>
      </p:sp>
    </p:spTree>
    <p:extLst>
      <p:ext uri="{BB962C8B-B14F-4D97-AF65-F5344CB8AC3E}">
        <p14:creationId xmlns:p14="http://schemas.microsoft.com/office/powerpoint/2010/main" val="3936652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E868FB48-1BFE-4978-A838-6701EEE66C10}" type="slidenum">
              <a:rPr lang="en-US" smtClean="0"/>
              <a:pPr>
                <a:defRPr/>
              </a:pPr>
              <a:t>9</a:t>
            </a:fld>
            <a:endParaRPr lang="en-US"/>
          </a:p>
        </p:txBody>
      </p:sp>
      <p:sp>
        <p:nvSpPr>
          <p:cNvPr id="3" name="Footer Placeholder 2"/>
          <p:cNvSpPr>
            <a:spLocks noGrp="1"/>
          </p:cNvSpPr>
          <p:nvPr>
            <p:ph type="ftr" sz="quarter" idx="11"/>
          </p:nvPr>
        </p:nvSpPr>
        <p:spPr/>
        <p:txBody>
          <a:bodyPr/>
          <a:lstStyle/>
          <a:p>
            <a:pPr>
              <a:defRPr/>
            </a:pPr>
            <a:r>
              <a:rPr lang="en-US"/>
              <a:t>NOT FOR CONSUMER USE.</a:t>
            </a:r>
          </a:p>
        </p:txBody>
      </p:sp>
      <p:cxnSp>
        <p:nvCxnSpPr>
          <p:cNvPr id="6" name="Straight Connector 5"/>
          <p:cNvCxnSpPr/>
          <p:nvPr/>
        </p:nvCxnSpPr>
        <p:spPr>
          <a:xfrm>
            <a:off x="463875" y="1909987"/>
            <a:ext cx="1438275"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63875" y="2976787"/>
            <a:ext cx="1438275"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33883" y="1916430"/>
            <a:ext cx="1438275"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633883" y="2983230"/>
            <a:ext cx="1438275"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609869" y="1980001"/>
            <a:ext cx="1486305" cy="830997"/>
          </a:xfrm>
          <a:prstGeom prst="rect">
            <a:avLst/>
          </a:prstGeom>
          <a:noFill/>
        </p:spPr>
        <p:txBody>
          <a:bodyPr wrap="none" rtlCol="0">
            <a:spAutoFit/>
          </a:bodyPr>
          <a:lstStyle/>
          <a:p>
            <a:pPr algn="ctr"/>
            <a:r>
              <a:rPr lang="en-US" sz="2400" dirty="0"/>
              <a:t>Cross</a:t>
            </a:r>
          </a:p>
          <a:p>
            <a:pPr algn="ctr"/>
            <a:r>
              <a:rPr lang="en-US" sz="2400" dirty="0"/>
              <a:t>Purchase</a:t>
            </a:r>
          </a:p>
        </p:txBody>
      </p:sp>
      <p:cxnSp>
        <p:nvCxnSpPr>
          <p:cNvPr id="14" name="Straight Connector 13"/>
          <p:cNvCxnSpPr/>
          <p:nvPr/>
        </p:nvCxnSpPr>
        <p:spPr>
          <a:xfrm>
            <a:off x="7137651" y="1834390"/>
            <a:ext cx="1438275"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137651" y="2901190"/>
            <a:ext cx="1438275"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274835" y="1952292"/>
            <a:ext cx="1163908" cy="830997"/>
          </a:xfrm>
          <a:prstGeom prst="rect">
            <a:avLst/>
          </a:prstGeom>
          <a:noFill/>
        </p:spPr>
        <p:txBody>
          <a:bodyPr wrap="none" rtlCol="0">
            <a:spAutoFit/>
          </a:bodyPr>
          <a:lstStyle/>
          <a:p>
            <a:pPr algn="ctr"/>
            <a:r>
              <a:rPr lang="en-US" sz="2400" dirty="0"/>
              <a:t>Wait &amp; </a:t>
            </a:r>
          </a:p>
          <a:p>
            <a:pPr algn="ctr"/>
            <a:r>
              <a:rPr lang="en-US" sz="2400" dirty="0"/>
              <a:t>See</a:t>
            </a:r>
          </a:p>
        </p:txBody>
      </p:sp>
      <p:sp>
        <p:nvSpPr>
          <p:cNvPr id="17" name="TextBox 16"/>
          <p:cNvSpPr txBox="1"/>
          <p:nvPr/>
        </p:nvSpPr>
        <p:spPr>
          <a:xfrm>
            <a:off x="436563" y="485767"/>
            <a:ext cx="4719882" cy="461665"/>
          </a:xfrm>
          <a:prstGeom prst="rect">
            <a:avLst/>
          </a:prstGeom>
          <a:noFill/>
        </p:spPr>
        <p:txBody>
          <a:bodyPr wrap="none" rtlCol="0">
            <a:spAutoFit/>
          </a:bodyPr>
          <a:lstStyle/>
          <a:p>
            <a:r>
              <a:rPr lang="en-US" sz="2400" dirty="0"/>
              <a:t>Transfer Through A Buy Sell Plan</a:t>
            </a:r>
          </a:p>
        </p:txBody>
      </p:sp>
      <p:sp>
        <p:nvSpPr>
          <p:cNvPr id="18" name="TextBox 17"/>
          <p:cNvSpPr txBox="1"/>
          <p:nvPr/>
        </p:nvSpPr>
        <p:spPr>
          <a:xfrm>
            <a:off x="174853" y="1951093"/>
            <a:ext cx="2016321" cy="954107"/>
          </a:xfrm>
          <a:prstGeom prst="rect">
            <a:avLst/>
          </a:prstGeom>
          <a:noFill/>
        </p:spPr>
        <p:txBody>
          <a:bodyPr wrap="none" rtlCol="0">
            <a:spAutoFit/>
          </a:bodyPr>
          <a:lstStyle/>
          <a:p>
            <a:pPr algn="ctr"/>
            <a:r>
              <a:rPr lang="en-US" dirty="0">
                <a:latin typeface="Corbel" panose="020B0503020204020204" pitchFamily="34" charset="0"/>
              </a:rPr>
              <a:t>Stock</a:t>
            </a:r>
          </a:p>
          <a:p>
            <a:pPr algn="ctr"/>
            <a:r>
              <a:rPr lang="en-US" dirty="0">
                <a:latin typeface="Corbel" panose="020B0503020204020204" pitchFamily="34" charset="0"/>
              </a:rPr>
              <a:t>Redemption</a:t>
            </a:r>
          </a:p>
        </p:txBody>
      </p:sp>
      <p:grpSp>
        <p:nvGrpSpPr>
          <p:cNvPr id="22" name="Group 63"/>
          <p:cNvGrpSpPr>
            <a:grpSpLocks/>
          </p:cNvGrpSpPr>
          <p:nvPr/>
        </p:nvGrpSpPr>
        <p:grpSpPr bwMode="auto">
          <a:xfrm>
            <a:off x="359100" y="3571147"/>
            <a:ext cx="1600200" cy="1066800"/>
            <a:chOff x="672" y="672"/>
            <a:chExt cx="1008" cy="672"/>
          </a:xfrm>
        </p:grpSpPr>
        <p:sp>
          <p:nvSpPr>
            <p:cNvPr id="23" name="Rectangle 9"/>
            <p:cNvSpPr>
              <a:spLocks noChangeArrowheads="1"/>
            </p:cNvSpPr>
            <p:nvPr/>
          </p:nvSpPr>
          <p:spPr bwMode="auto">
            <a:xfrm>
              <a:off x="672" y="1152"/>
              <a:ext cx="192" cy="192"/>
            </a:xfrm>
            <a:prstGeom prst="rect">
              <a:avLst/>
            </a:prstGeom>
            <a:solidFill>
              <a:srgbClr val="FFFF99"/>
            </a:solidFill>
            <a:ln w="9525">
              <a:solidFill>
                <a:schemeClr val="tx1"/>
              </a:solidFill>
              <a:miter lim="800000"/>
              <a:headEnd/>
              <a:tailEnd/>
            </a:ln>
          </p:spPr>
          <p:txBody>
            <a:bodyPr wrap="none" anchor="ctr"/>
            <a:lstStyle/>
            <a:p>
              <a:pPr algn="ctr"/>
              <a:r>
                <a:rPr lang="en-US" sz="1800" b="1"/>
                <a:t>A</a:t>
              </a:r>
            </a:p>
          </p:txBody>
        </p:sp>
        <p:sp>
          <p:nvSpPr>
            <p:cNvPr id="24" name="Rectangle 24"/>
            <p:cNvSpPr>
              <a:spLocks noChangeArrowheads="1"/>
            </p:cNvSpPr>
            <p:nvPr/>
          </p:nvSpPr>
          <p:spPr bwMode="auto">
            <a:xfrm>
              <a:off x="672" y="672"/>
              <a:ext cx="1008" cy="240"/>
            </a:xfrm>
            <a:prstGeom prst="rect">
              <a:avLst/>
            </a:prstGeom>
            <a:solidFill>
              <a:srgbClr val="99CCFF"/>
            </a:solidFill>
            <a:ln w="9525">
              <a:solidFill>
                <a:schemeClr val="tx1"/>
              </a:solidFill>
              <a:miter lim="800000"/>
              <a:headEnd/>
              <a:tailEnd/>
            </a:ln>
          </p:spPr>
          <p:txBody>
            <a:bodyPr wrap="none" anchor="ctr"/>
            <a:lstStyle/>
            <a:p>
              <a:pPr eaLnBrk="0" hangingPunct="0"/>
              <a:endParaRPr lang="en-US"/>
            </a:p>
          </p:txBody>
        </p:sp>
        <p:sp>
          <p:nvSpPr>
            <p:cNvPr id="25" name="Text Box 25"/>
            <p:cNvSpPr txBox="1">
              <a:spLocks noChangeArrowheads="1"/>
            </p:cNvSpPr>
            <p:nvPr/>
          </p:nvSpPr>
          <p:spPr bwMode="auto">
            <a:xfrm>
              <a:off x="720" y="720"/>
              <a:ext cx="912" cy="192"/>
            </a:xfrm>
            <a:prstGeom prst="rect">
              <a:avLst/>
            </a:prstGeom>
            <a:noFill/>
            <a:ln w="9525">
              <a:noFill/>
              <a:miter lim="800000"/>
              <a:headEnd/>
              <a:tailEnd/>
            </a:ln>
          </p:spPr>
          <p:txBody>
            <a:bodyPr>
              <a:spAutoFit/>
            </a:bodyPr>
            <a:lstStyle/>
            <a:p>
              <a:pPr algn="ctr">
                <a:spcBef>
                  <a:spcPct val="50000"/>
                </a:spcBef>
              </a:pPr>
              <a:r>
                <a:rPr lang="en-US" sz="1400" b="1" dirty="0"/>
                <a:t>BUSINESS</a:t>
              </a:r>
            </a:p>
          </p:txBody>
        </p:sp>
        <p:grpSp>
          <p:nvGrpSpPr>
            <p:cNvPr id="26" name="Group 40"/>
            <p:cNvGrpSpPr>
              <a:grpSpLocks/>
            </p:cNvGrpSpPr>
            <p:nvPr/>
          </p:nvGrpSpPr>
          <p:grpSpPr bwMode="auto">
            <a:xfrm>
              <a:off x="720" y="960"/>
              <a:ext cx="192" cy="144"/>
              <a:chOff x="624" y="1152"/>
              <a:chExt cx="192" cy="144"/>
            </a:xfrm>
          </p:grpSpPr>
          <p:sp>
            <p:nvSpPr>
              <p:cNvPr id="31" name="Line 26"/>
              <p:cNvSpPr>
                <a:spLocks noChangeShapeType="1"/>
              </p:cNvSpPr>
              <p:nvPr/>
            </p:nvSpPr>
            <p:spPr bwMode="auto">
              <a:xfrm flipV="1">
                <a:off x="624" y="1152"/>
                <a:ext cx="96" cy="144"/>
              </a:xfrm>
              <a:prstGeom prst="line">
                <a:avLst/>
              </a:prstGeom>
              <a:noFill/>
              <a:ln w="9525">
                <a:solidFill>
                  <a:schemeClr val="tx1"/>
                </a:solidFill>
                <a:round/>
                <a:headEnd/>
                <a:tailEnd type="triangle" w="med" len="med"/>
              </a:ln>
            </p:spPr>
            <p:txBody>
              <a:bodyPr/>
              <a:lstStyle/>
              <a:p>
                <a:endParaRPr lang="en-US"/>
              </a:p>
            </p:txBody>
          </p:sp>
          <p:sp>
            <p:nvSpPr>
              <p:cNvPr id="32" name="Line 27"/>
              <p:cNvSpPr>
                <a:spLocks noChangeShapeType="1"/>
              </p:cNvSpPr>
              <p:nvPr/>
            </p:nvSpPr>
            <p:spPr bwMode="auto">
              <a:xfrm flipH="1">
                <a:off x="720" y="1152"/>
                <a:ext cx="96" cy="144"/>
              </a:xfrm>
              <a:prstGeom prst="line">
                <a:avLst/>
              </a:prstGeom>
              <a:noFill/>
              <a:ln w="9525">
                <a:solidFill>
                  <a:schemeClr val="tx1"/>
                </a:solidFill>
                <a:round/>
                <a:headEnd/>
                <a:tailEnd type="triangle" w="med" len="med"/>
              </a:ln>
            </p:spPr>
            <p:txBody>
              <a:bodyPr/>
              <a:lstStyle/>
              <a:p>
                <a:endParaRPr lang="en-US"/>
              </a:p>
            </p:txBody>
          </p:sp>
        </p:grpSp>
        <p:grpSp>
          <p:nvGrpSpPr>
            <p:cNvPr id="27" name="Group 45"/>
            <p:cNvGrpSpPr>
              <a:grpSpLocks/>
            </p:cNvGrpSpPr>
            <p:nvPr/>
          </p:nvGrpSpPr>
          <p:grpSpPr bwMode="auto">
            <a:xfrm flipH="1">
              <a:off x="1440" y="960"/>
              <a:ext cx="192" cy="144"/>
              <a:chOff x="624" y="1152"/>
              <a:chExt cx="192" cy="144"/>
            </a:xfrm>
          </p:grpSpPr>
          <p:sp>
            <p:nvSpPr>
              <p:cNvPr id="29" name="Line 46"/>
              <p:cNvSpPr>
                <a:spLocks noChangeShapeType="1"/>
              </p:cNvSpPr>
              <p:nvPr/>
            </p:nvSpPr>
            <p:spPr bwMode="auto">
              <a:xfrm flipV="1">
                <a:off x="624" y="1152"/>
                <a:ext cx="96" cy="144"/>
              </a:xfrm>
              <a:prstGeom prst="line">
                <a:avLst/>
              </a:prstGeom>
              <a:noFill/>
              <a:ln w="9525">
                <a:solidFill>
                  <a:schemeClr val="tx1"/>
                </a:solidFill>
                <a:round/>
                <a:headEnd/>
                <a:tailEnd type="triangle" w="med" len="med"/>
              </a:ln>
            </p:spPr>
            <p:txBody>
              <a:bodyPr/>
              <a:lstStyle/>
              <a:p>
                <a:endParaRPr lang="en-US"/>
              </a:p>
            </p:txBody>
          </p:sp>
          <p:sp>
            <p:nvSpPr>
              <p:cNvPr id="30" name="Line 47"/>
              <p:cNvSpPr>
                <a:spLocks noChangeShapeType="1"/>
              </p:cNvSpPr>
              <p:nvPr/>
            </p:nvSpPr>
            <p:spPr bwMode="auto">
              <a:xfrm flipH="1">
                <a:off x="720" y="1152"/>
                <a:ext cx="96" cy="144"/>
              </a:xfrm>
              <a:prstGeom prst="line">
                <a:avLst/>
              </a:prstGeom>
              <a:noFill/>
              <a:ln w="9525">
                <a:solidFill>
                  <a:schemeClr val="tx1"/>
                </a:solidFill>
                <a:round/>
                <a:headEnd/>
                <a:tailEnd type="triangle" w="med" len="med"/>
              </a:ln>
            </p:spPr>
            <p:txBody>
              <a:bodyPr/>
              <a:lstStyle/>
              <a:p>
                <a:endParaRPr lang="en-US"/>
              </a:p>
            </p:txBody>
          </p:sp>
        </p:grpSp>
        <p:sp>
          <p:nvSpPr>
            <p:cNvPr id="28" name="Rectangle 48"/>
            <p:cNvSpPr>
              <a:spLocks noChangeArrowheads="1"/>
            </p:cNvSpPr>
            <p:nvPr/>
          </p:nvSpPr>
          <p:spPr bwMode="auto">
            <a:xfrm>
              <a:off x="1488" y="1152"/>
              <a:ext cx="192" cy="192"/>
            </a:xfrm>
            <a:prstGeom prst="rect">
              <a:avLst/>
            </a:prstGeom>
            <a:solidFill>
              <a:srgbClr val="FFCC00"/>
            </a:solidFill>
            <a:ln w="9525">
              <a:solidFill>
                <a:schemeClr val="tx1"/>
              </a:solidFill>
              <a:miter lim="800000"/>
              <a:headEnd/>
              <a:tailEnd/>
            </a:ln>
          </p:spPr>
          <p:txBody>
            <a:bodyPr wrap="none" anchor="ctr"/>
            <a:lstStyle/>
            <a:p>
              <a:pPr algn="ctr"/>
              <a:r>
                <a:rPr lang="en-US" sz="1800" b="1"/>
                <a:t>B</a:t>
              </a:r>
            </a:p>
          </p:txBody>
        </p:sp>
      </p:grpSp>
      <p:grpSp>
        <p:nvGrpSpPr>
          <p:cNvPr id="33" name="Group 64"/>
          <p:cNvGrpSpPr>
            <a:grpSpLocks/>
          </p:cNvGrpSpPr>
          <p:nvPr/>
        </p:nvGrpSpPr>
        <p:grpSpPr bwMode="auto">
          <a:xfrm>
            <a:off x="2495974" y="3573671"/>
            <a:ext cx="1600200" cy="914400"/>
            <a:chOff x="2592" y="672"/>
            <a:chExt cx="1008" cy="576"/>
          </a:xfrm>
        </p:grpSpPr>
        <p:sp>
          <p:nvSpPr>
            <p:cNvPr id="34" name="Rectangle 50"/>
            <p:cNvSpPr>
              <a:spLocks noChangeArrowheads="1"/>
            </p:cNvSpPr>
            <p:nvPr/>
          </p:nvSpPr>
          <p:spPr bwMode="auto">
            <a:xfrm>
              <a:off x="2592" y="672"/>
              <a:ext cx="1008" cy="240"/>
            </a:xfrm>
            <a:prstGeom prst="rect">
              <a:avLst/>
            </a:prstGeom>
            <a:solidFill>
              <a:srgbClr val="99CCFF"/>
            </a:solidFill>
            <a:ln w="9525">
              <a:solidFill>
                <a:schemeClr val="tx1"/>
              </a:solidFill>
              <a:miter lim="800000"/>
              <a:headEnd/>
              <a:tailEnd/>
            </a:ln>
          </p:spPr>
          <p:txBody>
            <a:bodyPr wrap="none" anchor="ctr"/>
            <a:lstStyle/>
            <a:p>
              <a:pPr eaLnBrk="0" hangingPunct="0"/>
              <a:endParaRPr lang="en-US"/>
            </a:p>
          </p:txBody>
        </p:sp>
        <p:sp>
          <p:nvSpPr>
            <p:cNvPr id="35" name="Text Box 51"/>
            <p:cNvSpPr txBox="1">
              <a:spLocks noChangeArrowheads="1"/>
            </p:cNvSpPr>
            <p:nvPr/>
          </p:nvSpPr>
          <p:spPr bwMode="auto">
            <a:xfrm>
              <a:off x="2640" y="720"/>
              <a:ext cx="912" cy="192"/>
            </a:xfrm>
            <a:prstGeom prst="rect">
              <a:avLst/>
            </a:prstGeom>
            <a:noFill/>
            <a:ln w="9525">
              <a:noFill/>
              <a:miter lim="800000"/>
              <a:headEnd/>
              <a:tailEnd/>
            </a:ln>
          </p:spPr>
          <p:txBody>
            <a:bodyPr>
              <a:spAutoFit/>
            </a:bodyPr>
            <a:lstStyle/>
            <a:p>
              <a:pPr algn="ctr">
                <a:spcBef>
                  <a:spcPct val="50000"/>
                </a:spcBef>
              </a:pPr>
              <a:r>
                <a:rPr lang="en-US" sz="1400" b="1" dirty="0"/>
                <a:t>BUSINESS</a:t>
              </a:r>
            </a:p>
          </p:txBody>
        </p:sp>
        <p:grpSp>
          <p:nvGrpSpPr>
            <p:cNvPr id="36" name="Group 54"/>
            <p:cNvGrpSpPr>
              <a:grpSpLocks/>
            </p:cNvGrpSpPr>
            <p:nvPr/>
          </p:nvGrpSpPr>
          <p:grpSpPr bwMode="auto">
            <a:xfrm>
              <a:off x="2688" y="1056"/>
              <a:ext cx="768" cy="192"/>
              <a:chOff x="2640" y="1296"/>
              <a:chExt cx="768" cy="192"/>
            </a:xfrm>
          </p:grpSpPr>
          <p:sp>
            <p:nvSpPr>
              <p:cNvPr id="37" name="Line 14"/>
              <p:cNvSpPr>
                <a:spLocks noChangeShapeType="1"/>
              </p:cNvSpPr>
              <p:nvPr/>
            </p:nvSpPr>
            <p:spPr bwMode="auto">
              <a:xfrm>
                <a:off x="2880" y="1344"/>
                <a:ext cx="288" cy="0"/>
              </a:xfrm>
              <a:prstGeom prst="line">
                <a:avLst/>
              </a:prstGeom>
              <a:noFill/>
              <a:ln w="9525">
                <a:solidFill>
                  <a:schemeClr val="tx1"/>
                </a:solidFill>
                <a:round/>
                <a:headEnd/>
                <a:tailEnd type="triangle" w="med" len="med"/>
              </a:ln>
            </p:spPr>
            <p:txBody>
              <a:bodyPr/>
              <a:lstStyle/>
              <a:p>
                <a:endParaRPr lang="en-US"/>
              </a:p>
            </p:txBody>
          </p:sp>
          <p:sp>
            <p:nvSpPr>
              <p:cNvPr id="38" name="Line 15"/>
              <p:cNvSpPr>
                <a:spLocks noChangeShapeType="1"/>
              </p:cNvSpPr>
              <p:nvPr/>
            </p:nvSpPr>
            <p:spPr bwMode="auto">
              <a:xfrm flipH="1">
                <a:off x="2880" y="1440"/>
                <a:ext cx="288" cy="0"/>
              </a:xfrm>
              <a:prstGeom prst="line">
                <a:avLst/>
              </a:prstGeom>
              <a:noFill/>
              <a:ln w="9525">
                <a:solidFill>
                  <a:schemeClr val="tx1"/>
                </a:solidFill>
                <a:round/>
                <a:headEnd/>
                <a:tailEnd type="triangle" w="med" len="med"/>
              </a:ln>
            </p:spPr>
            <p:txBody>
              <a:bodyPr/>
              <a:lstStyle/>
              <a:p>
                <a:endParaRPr lang="en-US"/>
              </a:p>
            </p:txBody>
          </p:sp>
          <p:sp>
            <p:nvSpPr>
              <p:cNvPr id="39" name="Rectangle 52"/>
              <p:cNvSpPr>
                <a:spLocks noChangeArrowheads="1"/>
              </p:cNvSpPr>
              <p:nvPr/>
            </p:nvSpPr>
            <p:spPr bwMode="auto">
              <a:xfrm>
                <a:off x="2640" y="1296"/>
                <a:ext cx="192" cy="192"/>
              </a:xfrm>
              <a:prstGeom prst="rect">
                <a:avLst/>
              </a:prstGeom>
              <a:solidFill>
                <a:srgbClr val="FFFF99"/>
              </a:solidFill>
              <a:ln w="9525">
                <a:solidFill>
                  <a:schemeClr val="tx1"/>
                </a:solidFill>
                <a:miter lim="800000"/>
                <a:headEnd/>
                <a:tailEnd/>
              </a:ln>
            </p:spPr>
            <p:txBody>
              <a:bodyPr wrap="none" anchor="ctr"/>
              <a:lstStyle/>
              <a:p>
                <a:pPr algn="ctr"/>
                <a:r>
                  <a:rPr lang="en-US" sz="1800" b="1" dirty="0"/>
                  <a:t>A</a:t>
                </a:r>
              </a:p>
            </p:txBody>
          </p:sp>
          <p:sp>
            <p:nvSpPr>
              <p:cNvPr id="40" name="Rectangle 53"/>
              <p:cNvSpPr>
                <a:spLocks noChangeArrowheads="1"/>
              </p:cNvSpPr>
              <p:nvPr/>
            </p:nvSpPr>
            <p:spPr bwMode="auto">
              <a:xfrm>
                <a:off x="3216" y="1296"/>
                <a:ext cx="192" cy="192"/>
              </a:xfrm>
              <a:prstGeom prst="rect">
                <a:avLst/>
              </a:prstGeom>
              <a:solidFill>
                <a:srgbClr val="FFCC00"/>
              </a:solidFill>
              <a:ln w="9525">
                <a:solidFill>
                  <a:schemeClr val="tx1"/>
                </a:solidFill>
                <a:miter lim="800000"/>
                <a:headEnd/>
                <a:tailEnd/>
              </a:ln>
            </p:spPr>
            <p:txBody>
              <a:bodyPr wrap="none" anchor="ctr"/>
              <a:lstStyle/>
              <a:p>
                <a:pPr algn="ctr"/>
                <a:r>
                  <a:rPr lang="en-US" sz="1800" b="1" dirty="0"/>
                  <a:t>B</a:t>
                </a:r>
              </a:p>
            </p:txBody>
          </p:sp>
        </p:grpSp>
      </p:grpSp>
      <p:grpSp>
        <p:nvGrpSpPr>
          <p:cNvPr id="41" name="Group 65"/>
          <p:cNvGrpSpPr>
            <a:grpSpLocks/>
          </p:cNvGrpSpPr>
          <p:nvPr/>
        </p:nvGrpSpPr>
        <p:grpSpPr bwMode="auto">
          <a:xfrm>
            <a:off x="7010400" y="3503061"/>
            <a:ext cx="1752600" cy="1143000"/>
            <a:chOff x="4224" y="672"/>
            <a:chExt cx="1104" cy="720"/>
          </a:xfrm>
        </p:grpSpPr>
        <p:sp>
          <p:nvSpPr>
            <p:cNvPr id="42" name="Line 17"/>
            <p:cNvSpPr>
              <a:spLocks noChangeShapeType="1"/>
            </p:cNvSpPr>
            <p:nvPr/>
          </p:nvSpPr>
          <p:spPr bwMode="auto">
            <a:xfrm>
              <a:off x="4464" y="1248"/>
              <a:ext cx="624" cy="0"/>
            </a:xfrm>
            <a:prstGeom prst="line">
              <a:avLst/>
            </a:prstGeom>
            <a:noFill/>
            <a:ln w="9525">
              <a:solidFill>
                <a:schemeClr val="tx1"/>
              </a:solidFill>
              <a:round/>
              <a:headEnd/>
              <a:tailEnd type="triangle" w="med" len="med"/>
            </a:ln>
          </p:spPr>
          <p:txBody>
            <a:bodyPr/>
            <a:lstStyle/>
            <a:p>
              <a:endParaRPr lang="en-US"/>
            </a:p>
          </p:txBody>
        </p:sp>
        <p:sp>
          <p:nvSpPr>
            <p:cNvPr id="43" name="Line 18"/>
            <p:cNvSpPr>
              <a:spLocks noChangeShapeType="1"/>
            </p:cNvSpPr>
            <p:nvPr/>
          </p:nvSpPr>
          <p:spPr bwMode="auto">
            <a:xfrm flipH="1">
              <a:off x="4464" y="1344"/>
              <a:ext cx="624" cy="0"/>
            </a:xfrm>
            <a:prstGeom prst="line">
              <a:avLst/>
            </a:prstGeom>
            <a:noFill/>
            <a:ln w="9525">
              <a:solidFill>
                <a:schemeClr val="tx1"/>
              </a:solidFill>
              <a:round/>
              <a:headEnd/>
              <a:tailEnd type="triangle" w="med" len="med"/>
            </a:ln>
          </p:spPr>
          <p:txBody>
            <a:bodyPr/>
            <a:lstStyle/>
            <a:p>
              <a:endParaRPr lang="en-US"/>
            </a:p>
          </p:txBody>
        </p:sp>
        <p:sp>
          <p:nvSpPr>
            <p:cNvPr id="44" name="Line 20"/>
            <p:cNvSpPr>
              <a:spLocks noChangeShapeType="1"/>
            </p:cNvSpPr>
            <p:nvPr/>
          </p:nvSpPr>
          <p:spPr bwMode="auto">
            <a:xfrm flipV="1">
              <a:off x="4368" y="960"/>
              <a:ext cx="96" cy="192"/>
            </a:xfrm>
            <a:prstGeom prst="line">
              <a:avLst/>
            </a:prstGeom>
            <a:noFill/>
            <a:ln w="9525">
              <a:solidFill>
                <a:schemeClr val="tx1"/>
              </a:solidFill>
              <a:round/>
              <a:headEnd/>
              <a:tailEnd type="triangle" w="med" len="med"/>
            </a:ln>
          </p:spPr>
          <p:txBody>
            <a:bodyPr/>
            <a:lstStyle/>
            <a:p>
              <a:endParaRPr lang="en-US"/>
            </a:p>
          </p:txBody>
        </p:sp>
        <p:sp>
          <p:nvSpPr>
            <p:cNvPr id="45" name="Line 21"/>
            <p:cNvSpPr>
              <a:spLocks noChangeShapeType="1"/>
            </p:cNvSpPr>
            <p:nvPr/>
          </p:nvSpPr>
          <p:spPr bwMode="auto">
            <a:xfrm flipH="1">
              <a:off x="4272" y="960"/>
              <a:ext cx="96" cy="192"/>
            </a:xfrm>
            <a:prstGeom prst="line">
              <a:avLst/>
            </a:prstGeom>
            <a:noFill/>
            <a:ln w="9525">
              <a:solidFill>
                <a:schemeClr val="tx1"/>
              </a:solidFill>
              <a:round/>
              <a:headEnd/>
              <a:tailEnd type="triangle" w="med" len="med"/>
            </a:ln>
          </p:spPr>
          <p:txBody>
            <a:bodyPr/>
            <a:lstStyle/>
            <a:p>
              <a:endParaRPr lang="en-US"/>
            </a:p>
          </p:txBody>
        </p:sp>
        <p:sp>
          <p:nvSpPr>
            <p:cNvPr id="46" name="Line 22"/>
            <p:cNvSpPr>
              <a:spLocks noChangeShapeType="1"/>
            </p:cNvSpPr>
            <p:nvPr/>
          </p:nvSpPr>
          <p:spPr bwMode="auto">
            <a:xfrm>
              <a:off x="5088" y="960"/>
              <a:ext cx="96" cy="192"/>
            </a:xfrm>
            <a:prstGeom prst="line">
              <a:avLst/>
            </a:prstGeom>
            <a:noFill/>
            <a:ln w="9525">
              <a:solidFill>
                <a:schemeClr val="tx1"/>
              </a:solidFill>
              <a:round/>
              <a:headEnd/>
              <a:tailEnd type="triangle" w="med" len="med"/>
            </a:ln>
          </p:spPr>
          <p:txBody>
            <a:bodyPr/>
            <a:lstStyle/>
            <a:p>
              <a:endParaRPr lang="en-US"/>
            </a:p>
          </p:txBody>
        </p:sp>
        <p:sp>
          <p:nvSpPr>
            <p:cNvPr id="47" name="Line 23"/>
            <p:cNvSpPr>
              <a:spLocks noChangeShapeType="1"/>
            </p:cNvSpPr>
            <p:nvPr/>
          </p:nvSpPr>
          <p:spPr bwMode="auto">
            <a:xfrm flipH="1" flipV="1">
              <a:off x="5184" y="960"/>
              <a:ext cx="96" cy="192"/>
            </a:xfrm>
            <a:prstGeom prst="line">
              <a:avLst/>
            </a:prstGeom>
            <a:noFill/>
            <a:ln w="9525">
              <a:solidFill>
                <a:schemeClr val="tx1"/>
              </a:solidFill>
              <a:round/>
              <a:headEnd/>
              <a:tailEnd type="triangle" w="med" len="med"/>
            </a:ln>
          </p:spPr>
          <p:txBody>
            <a:bodyPr/>
            <a:lstStyle/>
            <a:p>
              <a:endParaRPr lang="en-US"/>
            </a:p>
          </p:txBody>
        </p:sp>
        <p:sp>
          <p:nvSpPr>
            <p:cNvPr id="48" name="Text Box 30"/>
            <p:cNvSpPr txBox="1">
              <a:spLocks noChangeArrowheads="1"/>
            </p:cNvSpPr>
            <p:nvPr/>
          </p:nvSpPr>
          <p:spPr bwMode="auto">
            <a:xfrm>
              <a:off x="4608" y="1008"/>
              <a:ext cx="288" cy="192"/>
            </a:xfrm>
            <a:prstGeom prst="rect">
              <a:avLst/>
            </a:prstGeom>
            <a:noFill/>
            <a:ln w="9525">
              <a:noFill/>
              <a:miter lim="800000"/>
              <a:headEnd/>
              <a:tailEnd/>
            </a:ln>
            <a:effectLst/>
          </p:spPr>
          <p:txBody>
            <a:bodyPr>
              <a:spAutoFit/>
            </a:bodyPr>
            <a:lstStyle/>
            <a:p>
              <a:pPr>
                <a:spcBef>
                  <a:spcPct val="50000"/>
                </a:spcBef>
                <a:defRPr/>
              </a:pPr>
              <a:r>
                <a:rPr lang="en-US" sz="1400" b="1">
                  <a:solidFill>
                    <a:srgbClr val="FF0000"/>
                  </a:solidFill>
                  <a:effectLst>
                    <a:outerShdw blurRad="38100" dist="38100" dir="2700000" algn="tl">
                      <a:srgbClr val="C0C0C0"/>
                    </a:outerShdw>
                  </a:effectLst>
                  <a:ea typeface="ＭＳ Ｐゴシック" pitchFamily="-128" charset="-128"/>
                  <a:cs typeface="+mn-cs"/>
                </a:rPr>
                <a:t>OR</a:t>
              </a:r>
            </a:p>
          </p:txBody>
        </p:sp>
        <p:sp>
          <p:nvSpPr>
            <p:cNvPr id="49" name="Rectangle 55"/>
            <p:cNvSpPr>
              <a:spLocks noChangeArrowheads="1"/>
            </p:cNvSpPr>
            <p:nvPr/>
          </p:nvSpPr>
          <p:spPr bwMode="auto">
            <a:xfrm>
              <a:off x="4224" y="1200"/>
              <a:ext cx="192" cy="192"/>
            </a:xfrm>
            <a:prstGeom prst="rect">
              <a:avLst/>
            </a:prstGeom>
            <a:solidFill>
              <a:srgbClr val="FFFF99"/>
            </a:solidFill>
            <a:ln w="9525">
              <a:solidFill>
                <a:schemeClr val="tx1"/>
              </a:solidFill>
              <a:miter lim="800000"/>
              <a:headEnd/>
              <a:tailEnd/>
            </a:ln>
          </p:spPr>
          <p:txBody>
            <a:bodyPr wrap="none" anchor="ctr"/>
            <a:lstStyle/>
            <a:p>
              <a:pPr algn="ctr"/>
              <a:r>
                <a:rPr lang="en-US" sz="1800" b="1"/>
                <a:t>A</a:t>
              </a:r>
            </a:p>
          </p:txBody>
        </p:sp>
        <p:sp>
          <p:nvSpPr>
            <p:cNvPr id="50" name="Rectangle 56"/>
            <p:cNvSpPr>
              <a:spLocks noChangeArrowheads="1"/>
            </p:cNvSpPr>
            <p:nvPr/>
          </p:nvSpPr>
          <p:spPr bwMode="auto">
            <a:xfrm>
              <a:off x="5136" y="1200"/>
              <a:ext cx="192" cy="192"/>
            </a:xfrm>
            <a:prstGeom prst="rect">
              <a:avLst/>
            </a:prstGeom>
            <a:solidFill>
              <a:srgbClr val="FFCC00"/>
            </a:solidFill>
            <a:ln w="9525">
              <a:solidFill>
                <a:schemeClr val="tx1"/>
              </a:solidFill>
              <a:miter lim="800000"/>
              <a:headEnd/>
              <a:tailEnd/>
            </a:ln>
          </p:spPr>
          <p:txBody>
            <a:bodyPr wrap="none" anchor="ctr"/>
            <a:lstStyle/>
            <a:p>
              <a:pPr algn="ctr"/>
              <a:r>
                <a:rPr lang="en-US" sz="1800" b="1"/>
                <a:t>B</a:t>
              </a:r>
            </a:p>
          </p:txBody>
        </p:sp>
        <p:sp>
          <p:nvSpPr>
            <p:cNvPr id="51" name="Rectangle 58"/>
            <p:cNvSpPr>
              <a:spLocks noChangeArrowheads="1"/>
            </p:cNvSpPr>
            <p:nvPr/>
          </p:nvSpPr>
          <p:spPr bwMode="auto">
            <a:xfrm>
              <a:off x="4272" y="672"/>
              <a:ext cx="1008" cy="240"/>
            </a:xfrm>
            <a:prstGeom prst="rect">
              <a:avLst/>
            </a:prstGeom>
            <a:solidFill>
              <a:srgbClr val="99CCFF"/>
            </a:solidFill>
            <a:ln w="9525">
              <a:solidFill>
                <a:schemeClr val="tx1"/>
              </a:solidFill>
              <a:miter lim="800000"/>
              <a:headEnd/>
              <a:tailEnd/>
            </a:ln>
          </p:spPr>
          <p:txBody>
            <a:bodyPr wrap="none" anchor="ctr"/>
            <a:lstStyle/>
            <a:p>
              <a:pPr eaLnBrk="0" hangingPunct="0"/>
              <a:endParaRPr lang="en-US"/>
            </a:p>
          </p:txBody>
        </p:sp>
        <p:sp>
          <p:nvSpPr>
            <p:cNvPr id="52" name="Text Box 59"/>
            <p:cNvSpPr txBox="1">
              <a:spLocks noChangeArrowheads="1"/>
            </p:cNvSpPr>
            <p:nvPr/>
          </p:nvSpPr>
          <p:spPr bwMode="auto">
            <a:xfrm>
              <a:off x="4320" y="720"/>
              <a:ext cx="912" cy="192"/>
            </a:xfrm>
            <a:prstGeom prst="rect">
              <a:avLst/>
            </a:prstGeom>
            <a:noFill/>
            <a:ln w="9525">
              <a:noFill/>
              <a:miter lim="800000"/>
              <a:headEnd/>
              <a:tailEnd/>
            </a:ln>
          </p:spPr>
          <p:txBody>
            <a:bodyPr>
              <a:spAutoFit/>
            </a:bodyPr>
            <a:lstStyle/>
            <a:p>
              <a:pPr algn="ctr">
                <a:spcBef>
                  <a:spcPct val="50000"/>
                </a:spcBef>
              </a:pPr>
              <a:r>
                <a:rPr lang="en-US" sz="1400" b="1"/>
                <a:t>BUSINESS</a:t>
              </a:r>
            </a:p>
          </p:txBody>
        </p:sp>
      </p:grpSp>
      <p:sp>
        <p:nvSpPr>
          <p:cNvPr id="60" name="Rectangle 52"/>
          <p:cNvSpPr>
            <a:spLocks noChangeArrowheads="1"/>
          </p:cNvSpPr>
          <p:nvPr/>
        </p:nvSpPr>
        <p:spPr bwMode="auto">
          <a:xfrm>
            <a:off x="4794842" y="4175542"/>
            <a:ext cx="304800" cy="304800"/>
          </a:xfrm>
          <a:prstGeom prst="rect">
            <a:avLst/>
          </a:prstGeom>
          <a:solidFill>
            <a:srgbClr val="FFFF99"/>
          </a:solidFill>
          <a:ln w="9525">
            <a:solidFill>
              <a:schemeClr val="tx1"/>
            </a:solidFill>
            <a:miter lim="800000"/>
            <a:headEnd/>
            <a:tailEnd/>
          </a:ln>
        </p:spPr>
        <p:txBody>
          <a:bodyPr wrap="none" anchor="ctr"/>
          <a:lstStyle/>
          <a:p>
            <a:pPr algn="ctr"/>
            <a:r>
              <a:rPr lang="en-US" sz="1800" b="1" dirty="0"/>
              <a:t>A</a:t>
            </a:r>
          </a:p>
        </p:txBody>
      </p:sp>
      <p:sp>
        <p:nvSpPr>
          <p:cNvPr id="61" name="Line 14"/>
          <p:cNvSpPr>
            <a:spLocks noChangeShapeType="1"/>
          </p:cNvSpPr>
          <p:nvPr/>
        </p:nvSpPr>
        <p:spPr bwMode="auto">
          <a:xfrm>
            <a:off x="5175842" y="4327942"/>
            <a:ext cx="457200" cy="0"/>
          </a:xfrm>
          <a:prstGeom prst="line">
            <a:avLst/>
          </a:prstGeom>
          <a:noFill/>
          <a:ln w="9525">
            <a:solidFill>
              <a:schemeClr val="tx1"/>
            </a:solidFill>
            <a:round/>
            <a:headEnd/>
            <a:tailEnd type="triangle" w="med" len="med"/>
          </a:ln>
        </p:spPr>
        <p:txBody>
          <a:bodyPr/>
          <a:lstStyle/>
          <a:p>
            <a:endParaRPr lang="en-US"/>
          </a:p>
        </p:txBody>
      </p:sp>
      <p:sp>
        <p:nvSpPr>
          <p:cNvPr id="62" name="Rectangle 53"/>
          <p:cNvSpPr>
            <a:spLocks noChangeArrowheads="1"/>
          </p:cNvSpPr>
          <p:nvPr/>
        </p:nvSpPr>
        <p:spPr bwMode="auto">
          <a:xfrm>
            <a:off x="5721927" y="4175542"/>
            <a:ext cx="304800" cy="304800"/>
          </a:xfrm>
          <a:prstGeom prst="rect">
            <a:avLst/>
          </a:prstGeom>
          <a:solidFill>
            <a:srgbClr val="FFCC00"/>
          </a:solidFill>
          <a:ln w="9525">
            <a:solidFill>
              <a:schemeClr val="tx1"/>
            </a:solidFill>
            <a:miter lim="800000"/>
            <a:headEnd/>
            <a:tailEnd/>
          </a:ln>
        </p:spPr>
        <p:txBody>
          <a:bodyPr wrap="none" anchor="ctr"/>
          <a:lstStyle/>
          <a:p>
            <a:pPr algn="ctr"/>
            <a:r>
              <a:rPr lang="en-US" sz="1800" b="1" dirty="0"/>
              <a:t>B</a:t>
            </a:r>
          </a:p>
        </p:txBody>
      </p:sp>
      <p:sp>
        <p:nvSpPr>
          <p:cNvPr id="63" name="Rectangle 50"/>
          <p:cNvSpPr>
            <a:spLocks noChangeArrowheads="1"/>
          </p:cNvSpPr>
          <p:nvPr/>
        </p:nvSpPr>
        <p:spPr bwMode="auto">
          <a:xfrm>
            <a:off x="4627563" y="3571062"/>
            <a:ext cx="1600200" cy="381000"/>
          </a:xfrm>
          <a:prstGeom prst="rect">
            <a:avLst/>
          </a:prstGeom>
          <a:solidFill>
            <a:srgbClr val="99CCFF"/>
          </a:solidFill>
          <a:ln w="9525">
            <a:solidFill>
              <a:schemeClr val="tx1"/>
            </a:solidFill>
            <a:miter lim="800000"/>
            <a:headEnd/>
            <a:tailEnd/>
          </a:ln>
        </p:spPr>
        <p:txBody>
          <a:bodyPr wrap="none" anchor="ctr"/>
          <a:lstStyle/>
          <a:p>
            <a:pPr eaLnBrk="0" hangingPunct="0"/>
            <a:endParaRPr lang="en-US"/>
          </a:p>
        </p:txBody>
      </p:sp>
      <p:sp>
        <p:nvSpPr>
          <p:cNvPr id="64" name="Text Box 51"/>
          <p:cNvSpPr txBox="1">
            <a:spLocks noChangeArrowheads="1"/>
          </p:cNvSpPr>
          <p:nvPr/>
        </p:nvSpPr>
        <p:spPr bwMode="auto">
          <a:xfrm>
            <a:off x="4710056" y="3631574"/>
            <a:ext cx="1447800" cy="304800"/>
          </a:xfrm>
          <a:prstGeom prst="rect">
            <a:avLst/>
          </a:prstGeom>
          <a:noFill/>
          <a:ln w="9525">
            <a:noFill/>
            <a:miter lim="800000"/>
            <a:headEnd/>
            <a:tailEnd/>
          </a:ln>
        </p:spPr>
        <p:txBody>
          <a:bodyPr>
            <a:spAutoFit/>
          </a:bodyPr>
          <a:lstStyle/>
          <a:p>
            <a:pPr algn="ctr">
              <a:spcBef>
                <a:spcPct val="50000"/>
              </a:spcBef>
            </a:pPr>
            <a:r>
              <a:rPr lang="en-US" sz="1400" b="1" dirty="0"/>
              <a:t>BUSINESS</a:t>
            </a:r>
          </a:p>
        </p:txBody>
      </p:sp>
      <p:cxnSp>
        <p:nvCxnSpPr>
          <p:cNvPr id="65" name="Straight Connector 64"/>
          <p:cNvCxnSpPr/>
          <p:nvPr/>
        </p:nvCxnSpPr>
        <p:spPr>
          <a:xfrm>
            <a:off x="4675495" y="1916430"/>
            <a:ext cx="1438275"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675495" y="2983230"/>
            <a:ext cx="1438275" cy="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000230" y="1980001"/>
            <a:ext cx="788807" cy="830997"/>
          </a:xfrm>
          <a:prstGeom prst="rect">
            <a:avLst/>
          </a:prstGeom>
          <a:noFill/>
        </p:spPr>
        <p:txBody>
          <a:bodyPr wrap="none" rtlCol="0">
            <a:spAutoFit/>
          </a:bodyPr>
          <a:lstStyle/>
          <a:p>
            <a:pPr algn="ctr"/>
            <a:r>
              <a:rPr lang="en-US" sz="2400" dirty="0"/>
              <a:t>One</a:t>
            </a:r>
          </a:p>
          <a:p>
            <a:pPr algn="ctr"/>
            <a:r>
              <a:rPr lang="en-US" sz="2400" dirty="0"/>
              <a:t>Way</a:t>
            </a:r>
          </a:p>
        </p:txBody>
      </p:sp>
    </p:spTree>
    <p:extLst>
      <p:ext uri="{BB962C8B-B14F-4D97-AF65-F5344CB8AC3E}">
        <p14:creationId xmlns:p14="http://schemas.microsoft.com/office/powerpoint/2010/main" val="3696377962"/>
      </p:ext>
    </p:extLst>
  </p:cSld>
  <p:clrMapOvr>
    <a:masterClrMapping/>
  </p:clrMapOvr>
</p:sld>
</file>

<file path=ppt/theme/theme1.xml><?xml version="1.0" encoding="utf-8"?>
<a:theme xmlns:a="http://schemas.openxmlformats.org/drawingml/2006/main" name="GreyRockCover">
  <a:themeElements>
    <a:clrScheme name="GreyRockCover 1">
      <a:dk1>
        <a:srgbClr val="141313"/>
      </a:dk1>
      <a:lt1>
        <a:srgbClr val="FFFFFF"/>
      </a:lt1>
      <a:dk2>
        <a:srgbClr val="00192E"/>
      </a:dk2>
      <a:lt2>
        <a:srgbClr val="005C9E"/>
      </a:lt2>
      <a:accent1>
        <a:srgbClr val="F7BE1C"/>
      </a:accent1>
      <a:accent2>
        <a:srgbClr val="B8821B"/>
      </a:accent2>
      <a:accent3>
        <a:srgbClr val="FFFFFF"/>
      </a:accent3>
      <a:accent4>
        <a:srgbClr val="0F0E0E"/>
      </a:accent4>
      <a:accent5>
        <a:srgbClr val="FADBAB"/>
      </a:accent5>
      <a:accent6>
        <a:srgbClr val="A67517"/>
      </a:accent6>
      <a:hlink>
        <a:srgbClr val="B5B6B4"/>
      </a:hlink>
      <a:folHlink>
        <a:srgbClr val="636262"/>
      </a:folHlink>
    </a:clrScheme>
    <a:fontScheme name="GreyRockCover">
      <a:majorFont>
        <a:latin typeface="Arial"/>
        <a:ea typeface="ヒラギノ角ゴ Pro W3"/>
        <a:cs typeface="Arial"/>
      </a:majorFont>
      <a:minorFont>
        <a:latin typeface="Arial"/>
        <a:ea typeface="ヒラギノ角ゴ Pro W3"/>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reyRockCover 1">
        <a:dk1>
          <a:srgbClr val="141313"/>
        </a:dk1>
        <a:lt1>
          <a:srgbClr val="FFFFFF"/>
        </a:lt1>
        <a:dk2>
          <a:srgbClr val="00192E"/>
        </a:dk2>
        <a:lt2>
          <a:srgbClr val="005C9E"/>
        </a:lt2>
        <a:accent1>
          <a:srgbClr val="F7BE1C"/>
        </a:accent1>
        <a:accent2>
          <a:srgbClr val="B8821B"/>
        </a:accent2>
        <a:accent3>
          <a:srgbClr val="FFFFFF"/>
        </a:accent3>
        <a:accent4>
          <a:srgbClr val="0F0E0E"/>
        </a:accent4>
        <a:accent5>
          <a:srgbClr val="FADBAB"/>
        </a:accent5>
        <a:accent6>
          <a:srgbClr val="A67517"/>
        </a:accent6>
        <a:hlink>
          <a:srgbClr val="B5B6B4"/>
        </a:hlink>
        <a:folHlink>
          <a:srgbClr val="6362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GreyRockCover">
  <a:themeElements>
    <a:clrScheme name="1_GreyRockCover 1">
      <a:dk1>
        <a:srgbClr val="141313"/>
      </a:dk1>
      <a:lt1>
        <a:srgbClr val="FFFFFF"/>
      </a:lt1>
      <a:dk2>
        <a:srgbClr val="00192E"/>
      </a:dk2>
      <a:lt2>
        <a:srgbClr val="005C9E"/>
      </a:lt2>
      <a:accent1>
        <a:srgbClr val="F7BE1C"/>
      </a:accent1>
      <a:accent2>
        <a:srgbClr val="B8821B"/>
      </a:accent2>
      <a:accent3>
        <a:srgbClr val="FFFFFF"/>
      </a:accent3>
      <a:accent4>
        <a:srgbClr val="0F0E0E"/>
      </a:accent4>
      <a:accent5>
        <a:srgbClr val="FADBAB"/>
      </a:accent5>
      <a:accent6>
        <a:srgbClr val="A67517"/>
      </a:accent6>
      <a:hlink>
        <a:srgbClr val="B5B6B4"/>
      </a:hlink>
      <a:folHlink>
        <a:srgbClr val="636262"/>
      </a:folHlink>
    </a:clrScheme>
    <a:fontScheme name="1_GreyRockCover">
      <a:majorFont>
        <a:latin typeface="Arial"/>
        <a:ea typeface="ヒラギノ角ゴ Pro W3"/>
        <a:cs typeface="Arial"/>
      </a:majorFont>
      <a:minorFont>
        <a:latin typeface="Arial"/>
        <a:ea typeface="ヒラギノ角ゴ Pro W3"/>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GreyRockCover 1">
        <a:dk1>
          <a:srgbClr val="141313"/>
        </a:dk1>
        <a:lt1>
          <a:srgbClr val="FFFFFF"/>
        </a:lt1>
        <a:dk2>
          <a:srgbClr val="00192E"/>
        </a:dk2>
        <a:lt2>
          <a:srgbClr val="005C9E"/>
        </a:lt2>
        <a:accent1>
          <a:srgbClr val="F7BE1C"/>
        </a:accent1>
        <a:accent2>
          <a:srgbClr val="B8821B"/>
        </a:accent2>
        <a:accent3>
          <a:srgbClr val="FFFFFF"/>
        </a:accent3>
        <a:accent4>
          <a:srgbClr val="0F0E0E"/>
        </a:accent4>
        <a:accent5>
          <a:srgbClr val="FADBAB"/>
        </a:accent5>
        <a:accent6>
          <a:srgbClr val="A67517"/>
        </a:accent6>
        <a:hlink>
          <a:srgbClr val="B5B6B4"/>
        </a:hlink>
        <a:folHlink>
          <a:srgbClr val="63626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GreyRockCover">
  <a:themeElements>
    <a:clrScheme name="2_GreyRockCover 1">
      <a:dk1>
        <a:srgbClr val="141313"/>
      </a:dk1>
      <a:lt1>
        <a:srgbClr val="FFFFFF"/>
      </a:lt1>
      <a:dk2>
        <a:srgbClr val="00192E"/>
      </a:dk2>
      <a:lt2>
        <a:srgbClr val="005C9E"/>
      </a:lt2>
      <a:accent1>
        <a:srgbClr val="F7BE1C"/>
      </a:accent1>
      <a:accent2>
        <a:srgbClr val="B8821B"/>
      </a:accent2>
      <a:accent3>
        <a:srgbClr val="FFFFFF"/>
      </a:accent3>
      <a:accent4>
        <a:srgbClr val="0F0E0E"/>
      </a:accent4>
      <a:accent5>
        <a:srgbClr val="FADBAB"/>
      </a:accent5>
      <a:accent6>
        <a:srgbClr val="A67517"/>
      </a:accent6>
      <a:hlink>
        <a:srgbClr val="B5B6B4"/>
      </a:hlink>
      <a:folHlink>
        <a:srgbClr val="636262"/>
      </a:folHlink>
    </a:clrScheme>
    <a:fontScheme name="2_GreyRockCover">
      <a:majorFont>
        <a:latin typeface="Arial"/>
        <a:ea typeface="ヒラギノ角ゴ Pro W3"/>
        <a:cs typeface="Arial"/>
      </a:majorFont>
      <a:minorFont>
        <a:latin typeface="Arial"/>
        <a:ea typeface="ヒラギノ角ゴ Pro W3"/>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GreyRockCover 1">
        <a:dk1>
          <a:srgbClr val="141313"/>
        </a:dk1>
        <a:lt1>
          <a:srgbClr val="FFFFFF"/>
        </a:lt1>
        <a:dk2>
          <a:srgbClr val="00192E"/>
        </a:dk2>
        <a:lt2>
          <a:srgbClr val="005C9E"/>
        </a:lt2>
        <a:accent1>
          <a:srgbClr val="F7BE1C"/>
        </a:accent1>
        <a:accent2>
          <a:srgbClr val="B8821B"/>
        </a:accent2>
        <a:accent3>
          <a:srgbClr val="FFFFFF"/>
        </a:accent3>
        <a:accent4>
          <a:srgbClr val="0F0E0E"/>
        </a:accent4>
        <a:accent5>
          <a:srgbClr val="FADBAB"/>
        </a:accent5>
        <a:accent6>
          <a:srgbClr val="A67517"/>
        </a:accent6>
        <a:hlink>
          <a:srgbClr val="B5B6B4"/>
        </a:hlink>
        <a:folHlink>
          <a:srgbClr val="63626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GreyRockCover">
  <a:themeElements>
    <a:clrScheme name="3_GreyRockCover 1">
      <a:dk1>
        <a:srgbClr val="141313"/>
      </a:dk1>
      <a:lt1>
        <a:srgbClr val="FFFFFF"/>
      </a:lt1>
      <a:dk2>
        <a:srgbClr val="00192E"/>
      </a:dk2>
      <a:lt2>
        <a:srgbClr val="005C9E"/>
      </a:lt2>
      <a:accent1>
        <a:srgbClr val="F7BE1C"/>
      </a:accent1>
      <a:accent2>
        <a:srgbClr val="B8821B"/>
      </a:accent2>
      <a:accent3>
        <a:srgbClr val="FFFFFF"/>
      </a:accent3>
      <a:accent4>
        <a:srgbClr val="0F0E0E"/>
      </a:accent4>
      <a:accent5>
        <a:srgbClr val="FADBAB"/>
      </a:accent5>
      <a:accent6>
        <a:srgbClr val="A67517"/>
      </a:accent6>
      <a:hlink>
        <a:srgbClr val="B5B6B4"/>
      </a:hlink>
      <a:folHlink>
        <a:srgbClr val="636262"/>
      </a:folHlink>
    </a:clrScheme>
    <a:fontScheme name="3_GreyRockCover">
      <a:majorFont>
        <a:latin typeface="Arial"/>
        <a:ea typeface="ヒラギノ角ゴ Pro W3"/>
        <a:cs typeface="Arial"/>
      </a:majorFont>
      <a:minorFont>
        <a:latin typeface="Arial"/>
        <a:ea typeface="ヒラギノ角ゴ Pro W3"/>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GreyRockCover 1">
        <a:dk1>
          <a:srgbClr val="141313"/>
        </a:dk1>
        <a:lt1>
          <a:srgbClr val="FFFFFF"/>
        </a:lt1>
        <a:dk2>
          <a:srgbClr val="00192E"/>
        </a:dk2>
        <a:lt2>
          <a:srgbClr val="005C9E"/>
        </a:lt2>
        <a:accent1>
          <a:srgbClr val="F7BE1C"/>
        </a:accent1>
        <a:accent2>
          <a:srgbClr val="B8821B"/>
        </a:accent2>
        <a:accent3>
          <a:srgbClr val="FFFFFF"/>
        </a:accent3>
        <a:accent4>
          <a:srgbClr val="0F0E0E"/>
        </a:accent4>
        <a:accent5>
          <a:srgbClr val="FADBAB"/>
        </a:accent5>
        <a:accent6>
          <a:srgbClr val="A67517"/>
        </a:accent6>
        <a:hlink>
          <a:srgbClr val="B5B6B4"/>
        </a:hlink>
        <a:folHlink>
          <a:srgbClr val="63626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GreyRockCover">
  <a:themeElements>
    <a:clrScheme name="4_GreyRockCover 1">
      <a:dk1>
        <a:srgbClr val="141313"/>
      </a:dk1>
      <a:lt1>
        <a:srgbClr val="FFFFFF"/>
      </a:lt1>
      <a:dk2>
        <a:srgbClr val="00192E"/>
      </a:dk2>
      <a:lt2>
        <a:srgbClr val="005C9E"/>
      </a:lt2>
      <a:accent1>
        <a:srgbClr val="F7BE1C"/>
      </a:accent1>
      <a:accent2>
        <a:srgbClr val="B8821B"/>
      </a:accent2>
      <a:accent3>
        <a:srgbClr val="FFFFFF"/>
      </a:accent3>
      <a:accent4>
        <a:srgbClr val="0F0E0E"/>
      </a:accent4>
      <a:accent5>
        <a:srgbClr val="FADBAB"/>
      </a:accent5>
      <a:accent6>
        <a:srgbClr val="A67517"/>
      </a:accent6>
      <a:hlink>
        <a:srgbClr val="B5B6B4"/>
      </a:hlink>
      <a:folHlink>
        <a:srgbClr val="636262"/>
      </a:folHlink>
    </a:clrScheme>
    <a:fontScheme name="4_GreyRockCover">
      <a:majorFont>
        <a:latin typeface="Arial"/>
        <a:ea typeface="ヒラギノ角ゴ Pro W3"/>
        <a:cs typeface="Arial"/>
      </a:majorFont>
      <a:minorFont>
        <a:latin typeface="Arial"/>
        <a:ea typeface="ヒラギノ角ゴ Pro W3"/>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GreyRockCover 1">
        <a:dk1>
          <a:srgbClr val="141313"/>
        </a:dk1>
        <a:lt1>
          <a:srgbClr val="FFFFFF"/>
        </a:lt1>
        <a:dk2>
          <a:srgbClr val="00192E"/>
        </a:dk2>
        <a:lt2>
          <a:srgbClr val="005C9E"/>
        </a:lt2>
        <a:accent1>
          <a:srgbClr val="F7BE1C"/>
        </a:accent1>
        <a:accent2>
          <a:srgbClr val="B8821B"/>
        </a:accent2>
        <a:accent3>
          <a:srgbClr val="FFFFFF"/>
        </a:accent3>
        <a:accent4>
          <a:srgbClr val="0F0E0E"/>
        </a:accent4>
        <a:accent5>
          <a:srgbClr val="FADBAB"/>
        </a:accent5>
        <a:accent6>
          <a:srgbClr val="A67517"/>
        </a:accent6>
        <a:hlink>
          <a:srgbClr val="B5B6B4"/>
        </a:hlink>
        <a:folHlink>
          <a:srgbClr val="63626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EJ DD_Template</Template>
  <TotalTime>18499</TotalTime>
  <Words>8004</Words>
  <Application>Microsoft Office PowerPoint</Application>
  <PresentationFormat>On-screen Show (4:3)</PresentationFormat>
  <Paragraphs>864</Paragraphs>
  <Slides>33</Slides>
  <Notes>33</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33</vt:i4>
      </vt:variant>
    </vt:vector>
  </HeadingPairs>
  <TitlesOfParts>
    <vt:vector size="46" baseType="lpstr">
      <vt:lpstr>Arial</vt:lpstr>
      <vt:lpstr>Arial Narrow</vt:lpstr>
      <vt:lpstr>Bradley Hand ITC</vt:lpstr>
      <vt:lpstr>Corbel</vt:lpstr>
      <vt:lpstr>PrudentialModern Med</vt:lpstr>
      <vt:lpstr>Times</vt:lpstr>
      <vt:lpstr>Times New Roman</vt:lpstr>
      <vt:lpstr>Wingdings</vt:lpstr>
      <vt:lpstr>GreyRockCover</vt:lpstr>
      <vt:lpstr>1_GreyRockCover</vt:lpstr>
      <vt:lpstr>2_GreyRockCover</vt:lpstr>
      <vt:lpstr>3_GreyRockCover</vt:lpstr>
      <vt:lpstr>4_GreyRockCover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Important Information</vt:lpstr>
      <vt:lpstr>Thank You… Questions?</vt:lpstr>
    </vt:vector>
  </TitlesOfParts>
  <Company>Hartford Life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hv42880</dc:creator>
  <cp:lastModifiedBy>Leonardo Sette</cp:lastModifiedBy>
  <cp:revision>730</cp:revision>
  <dcterms:created xsi:type="dcterms:W3CDTF">2009-01-08T15:51:37Z</dcterms:created>
  <dcterms:modified xsi:type="dcterms:W3CDTF">2019-10-31T17:42:40Z</dcterms:modified>
</cp:coreProperties>
</file>