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30"/>
  </p:notesMasterIdLst>
  <p:sldIdLst>
    <p:sldId id="274" r:id="rId2"/>
    <p:sldId id="277" r:id="rId3"/>
    <p:sldId id="279" r:id="rId4"/>
    <p:sldId id="281" r:id="rId5"/>
    <p:sldId id="280" r:id="rId6"/>
    <p:sldId id="278" r:id="rId7"/>
    <p:sldId id="282" r:id="rId8"/>
    <p:sldId id="283" r:id="rId9"/>
    <p:sldId id="286" r:id="rId10"/>
    <p:sldId id="284"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Lst>
  <p:sldSz cx="10058400" cy="7772400"/>
  <p:notesSz cx="9309100" cy="7023100"/>
  <p:defaultTextStyle>
    <a:defPPr>
      <a:defRPr lang="en-US"/>
    </a:defPPr>
    <a:lvl1pPr algn="l" rtl="0" fontAlgn="base">
      <a:spcBef>
        <a:spcPct val="0"/>
      </a:spcBef>
      <a:spcAft>
        <a:spcPct val="0"/>
      </a:spcAft>
      <a:defRPr sz="2400" b="1" kern="1200">
        <a:solidFill>
          <a:schemeClr val="tx1"/>
        </a:solidFill>
        <a:latin typeface="Times New Roman" pitchFamily="18" charset="0"/>
        <a:ea typeface="ＭＳ Ｐゴシック" charset="0"/>
        <a:cs typeface="ＭＳ Ｐゴシック" charset="0"/>
      </a:defRPr>
    </a:lvl1pPr>
    <a:lvl2pPr marL="457200" algn="l" rtl="0" fontAlgn="base">
      <a:spcBef>
        <a:spcPct val="0"/>
      </a:spcBef>
      <a:spcAft>
        <a:spcPct val="0"/>
      </a:spcAft>
      <a:defRPr sz="2400" b="1" kern="1200">
        <a:solidFill>
          <a:schemeClr val="tx1"/>
        </a:solidFill>
        <a:latin typeface="Times New Roman" pitchFamily="18" charset="0"/>
        <a:ea typeface="ＭＳ Ｐゴシック" charset="0"/>
        <a:cs typeface="ＭＳ Ｐゴシック" charset="0"/>
      </a:defRPr>
    </a:lvl2pPr>
    <a:lvl3pPr marL="914400" algn="l" rtl="0" fontAlgn="base">
      <a:spcBef>
        <a:spcPct val="0"/>
      </a:spcBef>
      <a:spcAft>
        <a:spcPct val="0"/>
      </a:spcAft>
      <a:defRPr sz="2400" b="1" kern="1200">
        <a:solidFill>
          <a:schemeClr val="tx1"/>
        </a:solidFill>
        <a:latin typeface="Times New Roman" pitchFamily="18" charset="0"/>
        <a:ea typeface="ＭＳ Ｐゴシック" charset="0"/>
        <a:cs typeface="ＭＳ Ｐゴシック" charset="0"/>
      </a:defRPr>
    </a:lvl3pPr>
    <a:lvl4pPr marL="1371600" algn="l" rtl="0" fontAlgn="base">
      <a:spcBef>
        <a:spcPct val="0"/>
      </a:spcBef>
      <a:spcAft>
        <a:spcPct val="0"/>
      </a:spcAft>
      <a:defRPr sz="2400" b="1" kern="1200">
        <a:solidFill>
          <a:schemeClr val="tx1"/>
        </a:solidFill>
        <a:latin typeface="Times New Roman" pitchFamily="18" charset="0"/>
        <a:ea typeface="ＭＳ Ｐゴシック" charset="0"/>
        <a:cs typeface="ＭＳ Ｐゴシック" charset="0"/>
      </a:defRPr>
    </a:lvl4pPr>
    <a:lvl5pPr marL="1828800" algn="l" rtl="0" fontAlgn="base">
      <a:spcBef>
        <a:spcPct val="0"/>
      </a:spcBef>
      <a:spcAft>
        <a:spcPct val="0"/>
      </a:spcAft>
      <a:defRPr sz="2400" b="1" kern="1200">
        <a:solidFill>
          <a:schemeClr val="tx1"/>
        </a:solidFill>
        <a:latin typeface="Times New Roman" pitchFamily="18" charset="0"/>
        <a:ea typeface="ＭＳ Ｐゴシック" charset="0"/>
        <a:cs typeface="ＭＳ Ｐゴシック" charset="0"/>
      </a:defRPr>
    </a:lvl5pPr>
    <a:lvl6pPr marL="2286000" algn="l" defTabSz="914400" rtl="0" eaLnBrk="1" latinLnBrk="0" hangingPunct="1">
      <a:defRPr sz="2400" b="1" kern="1200">
        <a:solidFill>
          <a:schemeClr val="tx1"/>
        </a:solidFill>
        <a:latin typeface="Times New Roman" pitchFamily="18" charset="0"/>
        <a:ea typeface="ＭＳ Ｐゴシック" charset="0"/>
        <a:cs typeface="ＭＳ Ｐゴシック" charset="0"/>
      </a:defRPr>
    </a:lvl6pPr>
    <a:lvl7pPr marL="2743200" algn="l" defTabSz="914400" rtl="0" eaLnBrk="1" latinLnBrk="0" hangingPunct="1">
      <a:defRPr sz="2400" b="1" kern="1200">
        <a:solidFill>
          <a:schemeClr val="tx1"/>
        </a:solidFill>
        <a:latin typeface="Times New Roman" pitchFamily="18" charset="0"/>
        <a:ea typeface="ＭＳ Ｐゴシック" charset="0"/>
        <a:cs typeface="ＭＳ Ｐゴシック" charset="0"/>
      </a:defRPr>
    </a:lvl7pPr>
    <a:lvl8pPr marL="3200400" algn="l" defTabSz="914400" rtl="0" eaLnBrk="1" latinLnBrk="0" hangingPunct="1">
      <a:defRPr sz="2400" b="1" kern="1200">
        <a:solidFill>
          <a:schemeClr val="tx1"/>
        </a:solidFill>
        <a:latin typeface="Times New Roman" pitchFamily="18" charset="0"/>
        <a:ea typeface="ＭＳ Ｐゴシック" charset="0"/>
        <a:cs typeface="ＭＳ Ｐゴシック" charset="0"/>
      </a:defRPr>
    </a:lvl8pPr>
    <a:lvl9pPr marL="3657600" algn="l" defTabSz="914400" rtl="0" eaLnBrk="1" latinLnBrk="0" hangingPunct="1">
      <a:defRPr sz="2400" b="1" kern="1200">
        <a:solidFill>
          <a:schemeClr val="tx1"/>
        </a:solidFill>
        <a:latin typeface="Times New Roman" pitchFamily="18"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15:guide id="1" orient="horz" pos="2212">
          <p15:clr>
            <a:srgbClr val="A4A3A4"/>
          </p15:clr>
        </p15:guide>
        <p15:guide id="2"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D1"/>
    <a:srgbClr val="FFD200"/>
    <a:srgbClr val="05639E"/>
    <a:srgbClr val="009CA7"/>
    <a:srgbClr val="F57B20"/>
    <a:srgbClr val="54B948"/>
    <a:srgbClr val="002247"/>
    <a:srgbClr val="000000"/>
    <a:srgbClr val="EAEAEA"/>
    <a:srgbClr val="E9F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83978" autoAdjust="0"/>
  </p:normalViewPr>
  <p:slideViewPr>
    <p:cSldViewPr snapToGrid="0">
      <p:cViewPr varScale="1">
        <p:scale>
          <a:sx n="64" d="100"/>
          <a:sy n="64" d="100"/>
        </p:scale>
        <p:origin x="1380" y="72"/>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2" d="100"/>
          <a:sy n="72" d="100"/>
        </p:scale>
        <p:origin x="1944" y="54"/>
      </p:cViewPr>
      <p:guideLst>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emf"/><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4031174" cy="350545"/>
          </a:xfrm>
          <a:prstGeom prst="rect">
            <a:avLst/>
          </a:prstGeom>
          <a:noFill/>
          <a:ln w="9525">
            <a:noFill/>
            <a:miter lim="800000"/>
            <a:headEnd/>
            <a:tailEnd/>
          </a:ln>
          <a:effectLst/>
        </p:spPr>
        <p:txBody>
          <a:bodyPr vert="horz" wrap="square" lIns="92826" tIns="46416" rIns="92826" bIns="46416" numCol="1" anchor="t" anchorCtr="0" compatLnSpc="1">
            <a:prstTxWarp prst="textNoShape">
              <a:avLst/>
            </a:prstTxWarp>
          </a:bodyPr>
          <a:lstStyle>
            <a:lvl1pPr defTabSz="928300">
              <a:defRPr sz="1300" b="0">
                <a:latin typeface="Times New Roman" pitchFamily="18" charset="0"/>
                <a:ea typeface="+mn-ea"/>
                <a:cs typeface="+mn-cs"/>
              </a:defRPr>
            </a:lvl1pPr>
          </a:lstStyle>
          <a:p>
            <a:pPr>
              <a:defRPr/>
            </a:pPr>
            <a:endParaRPr lang="en-US" dirty="0"/>
          </a:p>
        </p:txBody>
      </p:sp>
      <p:sp>
        <p:nvSpPr>
          <p:cNvPr id="9219" name="Rectangle 3"/>
          <p:cNvSpPr>
            <a:spLocks noGrp="1" noChangeArrowheads="1"/>
          </p:cNvSpPr>
          <p:nvPr>
            <p:ph type="dt" idx="1"/>
          </p:nvPr>
        </p:nvSpPr>
        <p:spPr bwMode="auto">
          <a:xfrm>
            <a:off x="5277928" y="1"/>
            <a:ext cx="4031173" cy="350545"/>
          </a:xfrm>
          <a:prstGeom prst="rect">
            <a:avLst/>
          </a:prstGeom>
          <a:noFill/>
          <a:ln w="9525">
            <a:noFill/>
            <a:miter lim="800000"/>
            <a:headEnd/>
            <a:tailEnd/>
          </a:ln>
          <a:effectLst/>
        </p:spPr>
        <p:txBody>
          <a:bodyPr vert="horz" wrap="square" lIns="92826" tIns="46416" rIns="92826" bIns="46416" numCol="1" anchor="t" anchorCtr="0" compatLnSpc="1">
            <a:prstTxWarp prst="textNoShape">
              <a:avLst/>
            </a:prstTxWarp>
          </a:bodyPr>
          <a:lstStyle>
            <a:lvl1pPr algn="r" defTabSz="928300">
              <a:defRPr sz="1300" b="0">
                <a:latin typeface="Times New Roman" pitchFamily="18" charset="0"/>
                <a:ea typeface="+mn-ea"/>
                <a:cs typeface="+mn-cs"/>
              </a:defRPr>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2951163" y="528638"/>
            <a:ext cx="3408362" cy="26352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237520" y="3334754"/>
            <a:ext cx="6834061" cy="3162529"/>
          </a:xfrm>
          <a:prstGeom prst="rect">
            <a:avLst/>
          </a:prstGeom>
          <a:noFill/>
          <a:ln w="9525">
            <a:noFill/>
            <a:miter lim="800000"/>
            <a:headEnd/>
            <a:tailEnd/>
          </a:ln>
          <a:effectLst/>
        </p:spPr>
        <p:txBody>
          <a:bodyPr vert="horz" wrap="square" lIns="92826" tIns="46416" rIns="92826" bIns="464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6672556"/>
            <a:ext cx="4031174" cy="350545"/>
          </a:xfrm>
          <a:prstGeom prst="rect">
            <a:avLst/>
          </a:prstGeom>
          <a:noFill/>
          <a:ln w="9525">
            <a:noFill/>
            <a:miter lim="800000"/>
            <a:headEnd/>
            <a:tailEnd/>
          </a:ln>
          <a:effectLst/>
        </p:spPr>
        <p:txBody>
          <a:bodyPr vert="horz" wrap="square" lIns="92826" tIns="46416" rIns="92826" bIns="46416" numCol="1" anchor="b" anchorCtr="0" compatLnSpc="1">
            <a:prstTxWarp prst="textNoShape">
              <a:avLst/>
            </a:prstTxWarp>
          </a:bodyPr>
          <a:lstStyle>
            <a:lvl1pPr defTabSz="928300">
              <a:defRPr sz="1300" b="0">
                <a:latin typeface="Times New Roman" pitchFamily="18" charset="0"/>
                <a:ea typeface="+mn-ea"/>
                <a:cs typeface="+mn-cs"/>
              </a:defRPr>
            </a:lvl1pPr>
          </a:lstStyle>
          <a:p>
            <a:pPr>
              <a:defRPr/>
            </a:pPr>
            <a:endParaRPr lang="en-US" dirty="0"/>
          </a:p>
        </p:txBody>
      </p:sp>
      <p:sp>
        <p:nvSpPr>
          <p:cNvPr id="9223" name="Rectangle 7"/>
          <p:cNvSpPr>
            <a:spLocks noGrp="1" noChangeArrowheads="1"/>
          </p:cNvSpPr>
          <p:nvPr>
            <p:ph type="sldNum" sz="quarter" idx="5"/>
          </p:nvPr>
        </p:nvSpPr>
        <p:spPr bwMode="auto">
          <a:xfrm>
            <a:off x="5277928" y="6672556"/>
            <a:ext cx="4031173" cy="350545"/>
          </a:xfrm>
          <a:prstGeom prst="rect">
            <a:avLst/>
          </a:prstGeom>
          <a:noFill/>
          <a:ln w="9525">
            <a:noFill/>
            <a:miter lim="800000"/>
            <a:headEnd/>
            <a:tailEnd/>
          </a:ln>
          <a:effectLst/>
        </p:spPr>
        <p:txBody>
          <a:bodyPr vert="horz" wrap="square" lIns="92826" tIns="46416" rIns="92826" bIns="46416" numCol="1" anchor="b" anchorCtr="0" compatLnSpc="1">
            <a:prstTxWarp prst="textNoShape">
              <a:avLst/>
            </a:prstTxWarp>
          </a:bodyPr>
          <a:lstStyle>
            <a:lvl1pPr algn="r" defTabSz="927497">
              <a:defRPr sz="1300" b="0"/>
            </a:lvl1pPr>
          </a:lstStyle>
          <a:p>
            <a:pPr>
              <a:defRPr/>
            </a:pPr>
            <a:fld id="{6B3395A1-EFB0-4153-BBBA-C40EE0C0D6E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1</a:t>
            </a:fld>
            <a:endParaRPr lang="en-US" dirty="0"/>
          </a:p>
        </p:txBody>
      </p:sp>
    </p:spTree>
    <p:extLst>
      <p:ext uri="{BB962C8B-B14F-4D97-AF65-F5344CB8AC3E}">
        <p14:creationId xmlns:p14="http://schemas.microsoft.com/office/powerpoint/2010/main" val="4011091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a:solidFill>
                  <a:srgbClr val="000000"/>
                </a:solidFill>
              </a:rPr>
              <a:t>First, let’s examine two of the most popular buy-sell arrangements.  This information will assist you in </a:t>
            </a:r>
            <a:r>
              <a:rPr lang="en-US">
                <a:solidFill>
                  <a:srgbClr val="000000"/>
                </a:solidFill>
              </a:rPr>
              <a:t>helping the clients </a:t>
            </a:r>
            <a:r>
              <a:rPr lang="en-US" dirty="0">
                <a:solidFill>
                  <a:srgbClr val="000000"/>
                </a:solidFill>
              </a:rPr>
              <a:t>determine what type of buy-sell plan will work best for them.</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5772">
              <a:defRPr/>
            </a:pPr>
            <a:r>
              <a:rPr lang="en-US" dirty="0"/>
              <a:t>We will review the basic concepts of cross-purchase arrangements, as well as entity purchase arrangements.</a:t>
            </a:r>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nSpc>
                <a:spcPct val="80000"/>
              </a:lnSpc>
            </a:pPr>
            <a:r>
              <a:rPr lang="en-US" b="1" i="1" dirty="0"/>
              <a:t>Issues critical to understanding the two types of buy-sell agreements are:  </a:t>
            </a:r>
          </a:p>
          <a:p>
            <a:pPr>
              <a:lnSpc>
                <a:spcPct val="80000"/>
              </a:lnSpc>
            </a:pPr>
            <a:r>
              <a:rPr lang="en-US" b="1" i="1" dirty="0"/>
              <a:t>1) Who is the agreement between? </a:t>
            </a:r>
          </a:p>
          <a:p>
            <a:pPr>
              <a:lnSpc>
                <a:spcPct val="80000"/>
              </a:lnSpc>
            </a:pPr>
            <a:r>
              <a:rPr lang="en-US" b="1" i="1" dirty="0"/>
              <a:t>2) How will the parties fund the agreement?   </a:t>
            </a:r>
          </a:p>
          <a:p>
            <a:pPr>
              <a:lnSpc>
                <a:spcPct val="80000"/>
              </a:lnSpc>
            </a:pPr>
            <a:r>
              <a:rPr lang="en-US" b="1" i="1" dirty="0"/>
              <a:t>3) At the time of death, who will buy the deceased owner’s share of the business?</a:t>
            </a:r>
          </a:p>
          <a:p>
            <a:pPr>
              <a:lnSpc>
                <a:spcPct val="80000"/>
              </a:lnSpc>
            </a:pPr>
            <a:endParaRPr lang="en-US" b="1" i="1" dirty="0"/>
          </a:p>
          <a:p>
            <a:pPr>
              <a:lnSpc>
                <a:spcPct val="80000"/>
              </a:lnSpc>
            </a:pPr>
            <a:r>
              <a:rPr lang="en-US" dirty="0"/>
              <a:t>Let’s take a look at the example on the slide.</a:t>
            </a:r>
            <a:endParaRPr lang="en-US" b="1" i="1" dirty="0"/>
          </a:p>
          <a:p>
            <a:pPr>
              <a:lnSpc>
                <a:spcPct val="80000"/>
              </a:lnSpc>
            </a:pPr>
            <a:r>
              <a:rPr lang="en-US" b="1" i="1" dirty="0"/>
              <a:t>AGREEMENT</a:t>
            </a:r>
            <a:r>
              <a:rPr lang="en-US" dirty="0"/>
              <a:t> </a:t>
            </a:r>
          </a:p>
          <a:p>
            <a:pPr>
              <a:lnSpc>
                <a:spcPct val="80000"/>
              </a:lnSpc>
            </a:pPr>
            <a:r>
              <a:rPr lang="en-US" dirty="0"/>
              <a:t> Owners A and B have agreed to </a:t>
            </a:r>
            <a:r>
              <a:rPr lang="en-US" b="1" dirty="0"/>
              <a:t>buy each other’s business interest should one of them die</a:t>
            </a:r>
            <a:r>
              <a:rPr lang="en-US" dirty="0"/>
              <a:t>. </a:t>
            </a:r>
            <a:br>
              <a:rPr lang="en-US" dirty="0"/>
            </a:br>
            <a:r>
              <a:rPr lang="en-US" dirty="0"/>
              <a:t>(The agreement can be between as many owners/shareholders as there are in the business. However, if there are multiple shareholders, a trust may need to be formed to make administration of the agreement efficient.) </a:t>
            </a:r>
          </a:p>
          <a:p>
            <a:pPr>
              <a:lnSpc>
                <a:spcPct val="80000"/>
              </a:lnSpc>
            </a:pPr>
            <a:endParaRPr lang="en-US" dirty="0"/>
          </a:p>
          <a:p>
            <a:pPr>
              <a:lnSpc>
                <a:spcPct val="80000"/>
              </a:lnSpc>
            </a:pPr>
            <a:r>
              <a:rPr lang="en-US" b="1" i="1" dirty="0"/>
              <a:t>FUNDING</a:t>
            </a:r>
          </a:p>
          <a:p>
            <a:pPr>
              <a:lnSpc>
                <a:spcPct val="80000"/>
              </a:lnSpc>
            </a:pPr>
            <a:r>
              <a:rPr lang="en-US" dirty="0"/>
              <a:t> </a:t>
            </a:r>
            <a:r>
              <a:rPr lang="en-US" b="1" i="1" dirty="0"/>
              <a:t>Each owner purchases, owns and is the beneficiary of a life insurance policy on the other owner</a:t>
            </a:r>
            <a:r>
              <a:rPr lang="en-US" dirty="0"/>
              <a:t>.  </a:t>
            </a:r>
          </a:p>
          <a:p>
            <a:pPr>
              <a:lnSpc>
                <a:spcPct val="80000"/>
              </a:lnSpc>
            </a:pPr>
            <a:r>
              <a:rPr lang="en-US" dirty="0"/>
              <a:t>   The amount of coverage sought  by the owners under the life insurance policies is determined by the sale price set in the agreement -- each owner’s share of the fair market value of the business. </a:t>
            </a:r>
          </a:p>
          <a:p>
            <a:pPr>
              <a:lnSpc>
                <a:spcPct val="80000"/>
              </a:lnSpc>
            </a:pPr>
            <a:r>
              <a:rPr lang="en-US" dirty="0"/>
              <a:t>   Each owner pays the premiums on the policy they own.  The premiums are not deductible by the owners. </a:t>
            </a:r>
          </a:p>
          <a:p>
            <a:pPr>
              <a:lnSpc>
                <a:spcPct val="80000"/>
              </a:lnSpc>
            </a:pPr>
            <a:r>
              <a:rPr lang="en-US" dirty="0"/>
              <a:t>  As instructed by a professional business appraiser, A and B should periodically review their buy-sell agreement and update as needed to reflect changes in the value of the business.  </a:t>
            </a:r>
          </a:p>
          <a:p>
            <a:pPr>
              <a:lnSpc>
                <a:spcPct val="80000"/>
              </a:lnSpc>
            </a:pPr>
            <a:r>
              <a:rPr lang="en-US" dirty="0"/>
              <a:t>   Next, we will see what happens if one of these owners dies.</a:t>
            </a:r>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we see the effect of owner B’s death.</a:t>
            </a:r>
          </a:p>
          <a:p>
            <a:r>
              <a:rPr lang="en-US" dirty="0"/>
              <a:t>1.) His stock passes to his estate.</a:t>
            </a:r>
          </a:p>
          <a:p>
            <a:r>
              <a:rPr lang="en-US" dirty="0"/>
              <a:t>2.) The life insurance company pays the death benefit to A for the policy she owned on B’s life. (Proceeds are received income-tax free by A.) The proceeds are not includable in B’s estate (since he had no incidents of ownership in the policy.)</a:t>
            </a:r>
          </a:p>
          <a:p>
            <a:r>
              <a:rPr lang="en-US" dirty="0"/>
              <a:t>3.) The actual purchase and sale takes place between owner B’s family and owner A.</a:t>
            </a:r>
          </a:p>
          <a:p>
            <a:r>
              <a:rPr lang="en-US" dirty="0"/>
              <a:t>4.) Owner A gives cash to B’s family in exchange for B’s ownership interest.  This leaves A as 100% owner of the business. Owner B’s family now has the cash needed to pay the costs of settling owner B’s estate.</a:t>
            </a:r>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 a general rule, when property is transferred at death, the basis of that property is increased (or stepped-up) to its full fair market value.  So, in our example, when owner B died, the basis of his ownership interest was stepped-up to fair market value.  If owner B’s heirs then sell all or part of that ownership interest (likely to owner A), there will be little or no capital gains income tax liability.  </a:t>
            </a:r>
          </a:p>
          <a:p>
            <a:endParaRPr lang="en-US" dirty="0"/>
          </a:p>
          <a:p>
            <a:r>
              <a:rPr lang="en-US" dirty="0"/>
              <a:t>Because the policies in a cross-purchase arrangement are owned by the individual owners and not by the business, the policies are generally not subject to the claims of creditors of the business. However, they are subject to creditors of the owner. </a:t>
            </a:r>
          </a:p>
          <a:p>
            <a:endParaRPr lang="en-US" dirty="0"/>
          </a:p>
          <a:p>
            <a:r>
              <a:rPr lang="en-US" dirty="0"/>
              <a:t>Lastly, the family attribution rule does not apply to cross-purchase arrangements.  This rule, if it applied, could cause the purchase of the deceased owner’s interest to be treated as a taxable dividend instead of a tax-free sale.  We’ll discuss this rule in greater detail when we review the stock redemption form of buy-sell</a:t>
            </a:r>
            <a:r>
              <a:rPr lang="en-US" sz="1000" dirty="0"/>
              <a:t>. </a:t>
            </a:r>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One disadvantage to setting up a cross-purchase is the number of policies needed to fund the buy-out. Since each shareholder owns a policy on every other shareholder, every additional shareholder increases the number of policies necessary. For example, three shareholders requires six policies, four shareholders requires twelve policies, etc. </a:t>
            </a:r>
          </a:p>
          <a:p>
            <a:endParaRPr lang="en-US" sz="400" dirty="0"/>
          </a:p>
          <a:p>
            <a:r>
              <a:rPr lang="en-US" b="1" dirty="0"/>
              <a:t>	Solution</a:t>
            </a:r>
            <a:r>
              <a:rPr lang="en-US" dirty="0"/>
              <a:t>:  I</a:t>
            </a:r>
            <a:r>
              <a:rPr lang="en-US" sz="1100" dirty="0"/>
              <a:t>f there are multiple shareholders, a trust whose trustee owns one policy on each shareholders life can be formed to make administration of the agreement efficient. </a:t>
            </a:r>
            <a:endParaRPr lang="en-US" dirty="0"/>
          </a:p>
          <a:p>
            <a:endParaRPr lang="en-US" dirty="0"/>
          </a:p>
          <a:p>
            <a:r>
              <a:rPr lang="en-US" dirty="0"/>
              <a:t>*  Another possible disadvantage is the fact that the owners themselves must come up with the funds to pay the insurance premiums. Premiums are not deductible to individuals.   </a:t>
            </a:r>
            <a:r>
              <a:rPr lang="en-US" sz="400" dirty="0"/>
              <a:t>	</a:t>
            </a:r>
          </a:p>
          <a:p>
            <a:r>
              <a:rPr lang="en-US" dirty="0"/>
              <a:t>	</a:t>
            </a:r>
          </a:p>
          <a:p>
            <a:r>
              <a:rPr lang="en-US" dirty="0"/>
              <a:t>     Now let’s see how the Entity Purchase agreement works.</a:t>
            </a:r>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nSpc>
                <a:spcPct val="90000"/>
              </a:lnSpc>
            </a:pPr>
            <a:r>
              <a:rPr lang="en-US" b="1" i="1" dirty="0"/>
              <a:t>Like the Cross-Purchase Buy-Sell agreement, lets look at the three major pieces:</a:t>
            </a:r>
          </a:p>
          <a:p>
            <a:pPr>
              <a:lnSpc>
                <a:spcPct val="90000"/>
              </a:lnSpc>
              <a:buFontTx/>
              <a:buChar char="•"/>
            </a:pPr>
            <a:r>
              <a:rPr lang="en-US" b="1" i="1" dirty="0"/>
              <a:t>AGREEMENT</a:t>
            </a:r>
          </a:p>
          <a:p>
            <a:pPr>
              <a:lnSpc>
                <a:spcPct val="90000"/>
              </a:lnSpc>
              <a:buFontTx/>
              <a:buChar char="•"/>
            </a:pPr>
            <a:r>
              <a:rPr lang="en-US" b="1" i="1" dirty="0"/>
              <a:t>FUNDING</a:t>
            </a:r>
          </a:p>
          <a:p>
            <a:pPr>
              <a:lnSpc>
                <a:spcPct val="90000"/>
              </a:lnSpc>
              <a:buFontTx/>
              <a:buChar char="•"/>
            </a:pPr>
            <a:r>
              <a:rPr lang="en-US" b="1" i="1" dirty="0"/>
              <a:t>BUYER</a:t>
            </a:r>
            <a:endParaRPr lang="en-US" dirty="0"/>
          </a:p>
          <a:p>
            <a:pPr>
              <a:lnSpc>
                <a:spcPct val="90000"/>
              </a:lnSpc>
            </a:pPr>
            <a:endParaRPr lang="en-US" dirty="0"/>
          </a:p>
          <a:p>
            <a:pPr>
              <a:lnSpc>
                <a:spcPct val="90000"/>
              </a:lnSpc>
            </a:pPr>
            <a:r>
              <a:rPr lang="en-US" b="1" i="1" dirty="0"/>
              <a:t>AGREEMENT</a:t>
            </a:r>
            <a:endParaRPr lang="en-US" dirty="0"/>
          </a:p>
          <a:p>
            <a:pPr>
              <a:lnSpc>
                <a:spcPct val="90000"/>
              </a:lnSpc>
            </a:pPr>
            <a:r>
              <a:rPr lang="en-US" dirty="0"/>
              <a:t>Stockholders enter into an agreement with the corporation to ensure an orderly disposition of their stock in the event of an untimely death.</a:t>
            </a:r>
          </a:p>
          <a:p>
            <a:pPr>
              <a:lnSpc>
                <a:spcPct val="90000"/>
              </a:lnSpc>
            </a:pPr>
            <a:endParaRPr lang="en-US" dirty="0"/>
          </a:p>
          <a:p>
            <a:pPr>
              <a:lnSpc>
                <a:spcPct val="90000"/>
              </a:lnSpc>
            </a:pPr>
            <a:r>
              <a:rPr lang="en-US" dirty="0"/>
              <a:t>In the corporate entity purchase arrangement, the business entity itself agrees to purchase the deceased owner’s interest in the business.  </a:t>
            </a:r>
          </a:p>
          <a:p>
            <a:pPr>
              <a:lnSpc>
                <a:spcPct val="90000"/>
              </a:lnSpc>
            </a:pPr>
            <a:endParaRPr lang="en-US" dirty="0"/>
          </a:p>
          <a:p>
            <a:pPr>
              <a:lnSpc>
                <a:spcPct val="90000"/>
              </a:lnSpc>
            </a:pPr>
            <a:r>
              <a:rPr lang="en-US" b="1" i="1" dirty="0"/>
              <a:t>FUNDING</a:t>
            </a:r>
            <a:br>
              <a:rPr lang="en-US" dirty="0"/>
            </a:br>
            <a:r>
              <a:rPr lang="en-US" dirty="0"/>
              <a:t>To create the liquidity necessary to buy-out the deceased owner’s interest, the corporation purchases, owns, and is the beneficiary of life insurance policies insuring the lives of each owner.</a:t>
            </a:r>
          </a:p>
          <a:p>
            <a:pPr>
              <a:lnSpc>
                <a:spcPct val="90000"/>
              </a:lnSpc>
            </a:pPr>
            <a:endParaRPr lang="en-US" dirty="0"/>
          </a:p>
          <a:p>
            <a:pPr>
              <a:lnSpc>
                <a:spcPct val="90000"/>
              </a:lnSpc>
            </a:pPr>
            <a:r>
              <a:rPr lang="en-US" dirty="0"/>
              <a:t>Lets look at what happens when death occurs.</a:t>
            </a:r>
          </a:p>
          <a:p>
            <a:pPr>
              <a:lnSpc>
                <a:spcPct val="90000"/>
              </a:lnSpc>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Here again we see the effect of owner B’s death.</a:t>
            </a:r>
          </a:p>
          <a:p>
            <a:r>
              <a:rPr lang="en-US" dirty="0"/>
              <a:t>1.) B’s stock passes to his estate.</a:t>
            </a:r>
          </a:p>
          <a:p>
            <a:r>
              <a:rPr lang="en-US" dirty="0"/>
              <a:t>2.) The Issuing company pays the death benefit to the corporation.  Generally, these proceeds will be received income-tax free by the corporation.  We’ll see the exception to this rule shortly.  The proceeds are not includable in B’s estate (since he had no incidents of ownership in the policy.)</a:t>
            </a:r>
          </a:p>
          <a:p>
            <a:endParaRPr lang="en-US" dirty="0"/>
          </a:p>
          <a:p>
            <a:r>
              <a:rPr lang="en-US" b="1" i="1" dirty="0"/>
              <a:t>BUYER</a:t>
            </a:r>
          </a:p>
          <a:p>
            <a:r>
              <a:rPr lang="en-US" dirty="0"/>
              <a:t>The purchase and sale then takes place between the corporation and owner B’s family. B’s estate is legally required to sell the shares pursuant to the buy-sell agreement.</a:t>
            </a:r>
          </a:p>
          <a:p>
            <a:endParaRPr lang="en-US" dirty="0"/>
          </a:p>
          <a:p>
            <a:r>
              <a:rPr lang="en-US" dirty="0"/>
              <a:t>The corporation uses the cash it has just received to redeem owner B’s stock.  After the redemption, owner A is the sole owner of the corporation.  B’s family then has the cash needed to pay owner B’s estate settlement costs.</a:t>
            </a:r>
          </a:p>
          <a:p>
            <a:endParaRPr lang="en-US" dirty="0"/>
          </a:p>
          <a:p>
            <a:r>
              <a:rPr lang="en-US" dirty="0"/>
              <a:t>As we will see in a moment, the corporate stock redemption is not suitable for every type of business organization.</a:t>
            </a:r>
            <a:endParaRPr lang="en-US" b="1"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5772">
              <a:defRPr/>
            </a:pPr>
            <a:r>
              <a:rPr lang="en-US" sz="1400" dirty="0"/>
              <a:t>Internal Revenue Code Section 101(j) applies to </a:t>
            </a:r>
            <a:r>
              <a:rPr lang="en-US" dirty="0"/>
              <a:t>Life Insurance</a:t>
            </a:r>
            <a:r>
              <a:rPr lang="en-US" sz="1000" dirty="0"/>
              <a:t> </a:t>
            </a:r>
            <a:r>
              <a:rPr lang="en-US" dirty="0"/>
              <a:t>contracts owned by an employer.  This is the case when the entity purchase agreement is used.</a:t>
            </a:r>
            <a:r>
              <a:rPr lang="en-US" sz="1000" dirty="0"/>
              <a:t>  (</a:t>
            </a:r>
            <a:r>
              <a:rPr lang="en-US" sz="1400" dirty="0"/>
              <a:t>Read Slide)</a:t>
            </a:r>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solidFill>
                  <a:srgbClr val="000000"/>
                </a:solidFill>
                <a:cs typeface="Times New Roman" pitchFamily="18" charset="0"/>
              </a:rPr>
              <a:t>Read Slide until (B)</a:t>
            </a:r>
          </a:p>
          <a:p>
            <a:endParaRPr lang="en-US" dirty="0">
              <a:solidFill>
                <a:srgbClr val="000000"/>
              </a:solidFill>
              <a:cs typeface="Times New Roman" pitchFamily="18" charset="0"/>
            </a:endParaRPr>
          </a:p>
          <a:p>
            <a:r>
              <a:rPr lang="en-US" dirty="0">
                <a:solidFill>
                  <a:srgbClr val="000000"/>
                </a:solidFill>
                <a:cs typeface="Times New Roman" pitchFamily="18" charset="0"/>
              </a:rPr>
              <a:t>With regards to Section 101(j)(2) (B) the amount that is to be paid to a member of the family (within the meaning of section 267(c)(4) ) of the insured, any individual who is the designated beneficiary of the insured under the contract (other than the applicable policyholder), a trust established for the benefit of any such member of the family or designated beneficiary, or the estate of the insured will be excluded from taxable income provided that notice and consent has been obtained.</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5772">
              <a:defRPr/>
            </a:pPr>
            <a:r>
              <a:rPr lang="en-US" dirty="0"/>
              <a:t>Let’s look at the target client. Typically, a 45- to 75-year-old owner of a small, closely-held business who cares about the continuation of his or her business after death and wants to provide liquidity to his/her estate.</a:t>
            </a:r>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Unlike a cross-purchase buy-sell, an entity purchase is funded using one policy per shareholder.  </a:t>
            </a:r>
          </a:p>
          <a:p>
            <a:endParaRPr lang="en-US" dirty="0"/>
          </a:p>
          <a:p>
            <a:r>
              <a:rPr lang="en-US" dirty="0"/>
              <a:t>*  Also, the business uses its own funds to pay policy premiums.  These premium payments do not constitute taxable income to the shareholders.  </a:t>
            </a:r>
            <a:r>
              <a:rPr lang="en-US" b="1" dirty="0"/>
              <a:t>This can    be especially attractive if the corporation is in a lower tax bracket than the individual shareholders.</a:t>
            </a:r>
            <a:r>
              <a:rPr lang="en-US" dirty="0"/>
              <a:t>  </a:t>
            </a:r>
          </a:p>
          <a:p>
            <a:endParaRPr lang="en-US" dirty="0"/>
          </a:p>
          <a:p>
            <a:r>
              <a:rPr lang="en-US" dirty="0"/>
              <a:t>*  Many business owners are attracted to the simplicity of the stock redemption buy-sell.  Since the cross-purchase plan typically involves more policies, the mechanics of the buy-out can seem complicated.  With the stock redemption, the business simply “buys the owner out.”</a:t>
            </a:r>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i="1" dirty="0"/>
              <a:t>Stock redemption plans pose several tax drawbacks to C corporations:</a:t>
            </a:r>
            <a:endParaRPr lang="en-US" dirty="0"/>
          </a:p>
          <a:p>
            <a:r>
              <a:rPr lang="en-US"/>
              <a:t>Because </a:t>
            </a:r>
            <a:r>
              <a:rPr lang="en-US" dirty="0"/>
              <a:t>the policies are owned by the corporation, both the cash values and the death benefits are available to the corporation’s creditors.  Should this happen, the corporation could be left with a contractual obligation to buy-out a shareholder, but have no source of funds to do so.  </a:t>
            </a:r>
          </a:p>
          <a:p>
            <a:r>
              <a:rPr lang="en-US" dirty="0"/>
              <a:t>A redemption that </a:t>
            </a:r>
            <a:r>
              <a:rPr lang="en-US" i="1" dirty="0"/>
              <a:t>completely terminates</a:t>
            </a:r>
            <a:r>
              <a:rPr lang="en-US" dirty="0"/>
              <a:t>  a shareholder’s interest will qualify as a “sale or exchange” in which gain will be recognized to the extent the redemption price exceeds basis (like the cross-purchase buy-out).  But, the family attribution rule says that a shareholder constructively owns not only his own shares but also the stock owned by his or her spouse, children, grandchildren and parents.  Therefore, a redemption in a closely-held family corporation is difficult, if not impossible.  Instead, the buy-out would be classified as an income taxable dividend distribution to the shareholder. </a:t>
            </a:r>
          </a:p>
          <a:p>
            <a:r>
              <a:rPr lang="en-US" dirty="0"/>
              <a:t>There is no increase in basis.</a:t>
            </a:r>
          </a:p>
          <a:p>
            <a:endParaRPr lang="en-US" dirty="0"/>
          </a:p>
          <a:p>
            <a:r>
              <a:rPr lang="en-US" dirty="0"/>
              <a:t>*Although the death benefit is not subject to regular corporate income taxes, the corporate alternative minimum tax could apply.</a:t>
            </a:r>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One of the primary goals of any buy-sell plan is to fix the value of each owner’s share of the business for estate tax purposes.  If the fair market value (FMV) is accurately reflected in the agreement, it will likely be accepted for estate tax purposes, thus reducing the potential for valuation disputes with the IRS.</a:t>
            </a:r>
          </a:p>
          <a:p>
            <a:endParaRPr lang="en-US" dirty="0"/>
          </a:p>
          <a:p>
            <a:r>
              <a:rPr lang="en-US" dirty="0"/>
              <a:t>There are two different types of valuation clauses that can be used in a buy/sell agreement:</a:t>
            </a:r>
          </a:p>
          <a:p>
            <a:r>
              <a:rPr lang="en-US" dirty="0"/>
              <a:t>1)  Formula Clause - where the value is based on a predetermined formula, 	and</a:t>
            </a:r>
          </a:p>
          <a:p>
            <a:r>
              <a:rPr lang="en-US" dirty="0"/>
              <a:t>2)  “Set a Value” Clause - the value is mutually agreed upon each year</a:t>
            </a:r>
          </a:p>
          <a:p>
            <a:endParaRPr lang="en-US" dirty="0"/>
          </a:p>
          <a:p>
            <a:r>
              <a:rPr lang="en-US" dirty="0"/>
              <a:t>There are a multitude of business valuation methods, including:</a:t>
            </a:r>
          </a:p>
          <a:p>
            <a:r>
              <a:rPr lang="en-US" dirty="0"/>
              <a:t>- book value (assets minus liabilities)</a:t>
            </a:r>
          </a:p>
          <a:p>
            <a:r>
              <a:rPr lang="en-US" dirty="0"/>
              <a:t>- net asset value (assets and liabilities are adjusted to reflect FMV)</a:t>
            </a:r>
          </a:p>
          <a:p>
            <a:r>
              <a:rPr lang="en-US" dirty="0"/>
              <a:t>- discounted future earnings</a:t>
            </a:r>
          </a:p>
          <a:p>
            <a:r>
              <a:rPr lang="en-US" dirty="0"/>
              <a:t>- capitalization of earnings (avg. net earnings over 5 years is multiplied  by a capitalization rate, which reflects the ROR an investor wants for the given level of risk)</a:t>
            </a:r>
          </a:p>
          <a:p>
            <a:r>
              <a:rPr lang="en-US" dirty="0"/>
              <a:t> - appraisal </a:t>
            </a:r>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5772">
              <a:defRPr/>
            </a:pPr>
            <a:r>
              <a:rPr lang="en-US" dirty="0">
                <a:solidFill>
                  <a:srgbClr val="000000"/>
                </a:solidFill>
              </a:rPr>
              <a:t>Determining the value of the business determines the purchase price to be used in the buy-sell agreement.  Even the best buy-sell agreement isn’t worth the paper it’s written on unless a source of funds exists for the buy-out.  The next question is, “where should the money come from?”</a:t>
            </a:r>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a:t>Long before the buy-out, serious consideration should be given to the source</a:t>
            </a:r>
          </a:p>
          <a:p>
            <a:pPr>
              <a:spcBef>
                <a:spcPct val="0"/>
              </a:spcBef>
            </a:pPr>
            <a:r>
              <a:rPr lang="en-US" dirty="0"/>
              <a:t>of funds. The previous examples use life insurance to fund the buy-out; however, if the client is uninsurable, there are other options, though they may not be as cost-effective as life insurance.</a:t>
            </a:r>
          </a:p>
          <a:p>
            <a:endParaRPr lang="en-US" dirty="0"/>
          </a:p>
          <a:p>
            <a:pPr>
              <a:buFontTx/>
              <a:buChar char="•"/>
            </a:pPr>
            <a:r>
              <a:rPr lang="en-US" dirty="0"/>
              <a:t>Borrowing the purchase price is by far the most expensive method.  Borrowing can significantly increase the purchase price and can put a financial drain on the business, which can reduce its power to obtain credit for other purposes.  Plus, there is no guarantee that the buyer will be able to borrow when the time comes.</a:t>
            </a:r>
          </a:p>
          <a:p>
            <a:pPr>
              <a:buFontTx/>
              <a:buChar char="•"/>
            </a:pPr>
            <a:endParaRPr lang="en-US" dirty="0"/>
          </a:p>
          <a:p>
            <a:pPr>
              <a:buFontTx/>
              <a:buChar char="•"/>
            </a:pPr>
            <a:r>
              <a:rPr lang="en-US" dirty="0"/>
              <a:t>Putting money away periodically into a side or “sinking” fund can also prove very costly to the business since any corporate investment gains in the fund can be subject to high corporate income and accumulated-earnings tax rates.  This method is also not guaranteed — the funds may not be available if death occurs before the fund has had sufficient time to grow.</a:t>
            </a:r>
          </a:p>
          <a:p>
            <a:pPr>
              <a:buFontTx/>
              <a:buChar char="•"/>
            </a:pPr>
            <a:endParaRPr lang="en-US" dirty="0"/>
          </a:p>
          <a:p>
            <a:r>
              <a:rPr lang="en-US" i="1" dirty="0"/>
              <a:t>(funding options continued on next slide)</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5772">
              <a:defRPr/>
            </a:pPr>
            <a:r>
              <a:rPr lang="en-US" dirty="0"/>
              <a:t>Relying on making installment payments from corporate reserves is equally uncertain.  Typically, there are better use for business </a:t>
            </a:r>
          </a:p>
          <a:p>
            <a:pPr defTabSz="915772">
              <a:defRPr/>
            </a:pPr>
            <a:r>
              <a:rPr lang="en-US" dirty="0"/>
              <a:t>capital, especially after death of one of the owners.  This method, like the others, is also uncertain in that it relies on unknown future profits.</a:t>
            </a:r>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a:t>Life insurance policies contain fees and expenses, including cost of insurance, administrative fees and premium loads, surrender charges and other charges or fees that will impact policy values.</a:t>
            </a:r>
          </a:p>
          <a:p>
            <a:r>
              <a:rPr lang="en-US" dirty="0"/>
              <a:t>Life insurance may be one of the least expensive means of funding a buy-sell agreement compared to the other alternatives we have discussed.</a:t>
            </a:r>
          </a:p>
          <a:p>
            <a:endParaRPr lang="en-US" dirty="0"/>
          </a:p>
          <a:p>
            <a:r>
              <a:rPr lang="en-US" dirty="0"/>
              <a:t>This chart shows the annual premium costs per $1,000 of coverage for a typical $500,000  Universal Life policy with a guaranteed death benefit. For example, it costs a 35 year old male less</a:t>
            </a:r>
            <a:r>
              <a:rPr lang="en-US" baseline="0" dirty="0"/>
              <a:t> than </a:t>
            </a:r>
            <a:r>
              <a:rPr lang="en-US" dirty="0"/>
              <a:t>$6 for every $1,000 of coverage. If we assume the guaranteed interest rate and maximum charges with the same premium stream, the policy would eventually have zero cash value but the guaranteed death benefit would remain.</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3659" indent="-233659"/>
            <a:r>
              <a:rPr lang="en-US" dirty="0"/>
              <a:t>Hopefully this presentation has demonstrated to you that</a:t>
            </a:r>
          </a:p>
          <a:p>
            <a:pPr marL="233659" indent="-233659"/>
            <a:endParaRPr lang="en-US" dirty="0"/>
          </a:p>
          <a:p>
            <a:pPr marL="233659" indent="-233659">
              <a:buFontTx/>
              <a:buAutoNum type="arabicParenR"/>
            </a:pPr>
            <a:r>
              <a:rPr lang="en-US" dirty="0"/>
              <a:t>The small business market presents many opportunities for you</a:t>
            </a:r>
            <a:br>
              <a:rPr lang="en-US" dirty="0"/>
            </a:br>
            <a:endParaRPr lang="en-US" dirty="0"/>
          </a:p>
          <a:p>
            <a:pPr marL="233659" indent="-233659">
              <a:buFontTx/>
              <a:buAutoNum type="arabicParenR"/>
            </a:pPr>
            <a:r>
              <a:rPr lang="en-US" dirty="0"/>
              <a:t> Small businesses and their owners have wide array of planning needs, and</a:t>
            </a:r>
            <a:br>
              <a:rPr lang="en-US" dirty="0"/>
            </a:br>
            <a:endParaRPr lang="en-US" dirty="0"/>
          </a:p>
          <a:p>
            <a:pPr marL="233659" indent="-233659">
              <a:buFontTx/>
              <a:buAutoNum type="arabicParenR"/>
            </a:pPr>
            <a:r>
              <a:rPr lang="en-US" dirty="0"/>
              <a:t>[Life insurance can play a vital role in helping small businesses and their owners achieve these goals. ] </a:t>
            </a:r>
          </a:p>
          <a:p>
            <a:pPr marL="233659" indent="-233659">
              <a:buFontTx/>
              <a:buAutoNum type="arabicParenR"/>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Read Slide</a:t>
            </a:r>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28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Read Slide</a:t>
            </a:r>
          </a:p>
          <a:p>
            <a:endParaRPr lang="en-US" dirty="0"/>
          </a:p>
        </p:txBody>
      </p:sp>
      <p:sp>
        <p:nvSpPr>
          <p:cNvPr id="4" name="Slide Number Placeholder 3"/>
          <p:cNvSpPr>
            <a:spLocks noGrp="1"/>
          </p:cNvSpPr>
          <p:nvPr>
            <p:ph type="sldNum" sz="quarter" idx="10"/>
          </p:nvPr>
        </p:nvSpPr>
        <p:spPr/>
        <p:txBody>
          <a:bodyPr/>
          <a:lstStyle/>
          <a:p>
            <a:fld id="{D21EC6ED-A556-427F-AF91-13F2A718CF8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2712" eaLnBrk="1" fontAlgn="auto" hangingPunct="1">
              <a:spcBef>
                <a:spcPts val="0"/>
              </a:spcBef>
              <a:spcAft>
                <a:spcPts val="0"/>
              </a:spcAft>
              <a:defRPr/>
            </a:pPr>
            <a:r>
              <a:rPr lang="en-US" dirty="0"/>
              <a:t>Read Slide</a:t>
            </a:r>
          </a:p>
          <a:p>
            <a:pPr defTabSz="882712" eaLnBrk="1" fontAlgn="auto" hangingPunct="1">
              <a:spcBef>
                <a:spcPts val="0"/>
              </a:spcBef>
              <a:spcAft>
                <a:spcPts val="0"/>
              </a:spcAft>
              <a:defRPr/>
            </a:pPr>
            <a:endParaRPr lang="en-US" dirty="0"/>
          </a:p>
          <a:p>
            <a:pPr defTabSz="882712" eaLnBrk="1" fontAlgn="auto" hangingPunct="1">
              <a:spcBef>
                <a:spcPts val="0"/>
              </a:spcBef>
              <a:spcAft>
                <a:spcPts val="0"/>
              </a:spcAft>
              <a:defRPr/>
            </a:pPr>
            <a:endParaRPr lang="en-US" dirty="0"/>
          </a:p>
        </p:txBody>
      </p:sp>
      <p:sp>
        <p:nvSpPr>
          <p:cNvPr id="4" name="Slide Number Placeholder 3"/>
          <p:cNvSpPr>
            <a:spLocks noGrp="1"/>
          </p:cNvSpPr>
          <p:nvPr>
            <p:ph type="sldNum" sz="quarter" idx="10"/>
          </p:nvPr>
        </p:nvSpPr>
        <p:spPr/>
        <p:txBody>
          <a:bodyPr/>
          <a:lstStyle/>
          <a:p>
            <a:fld id="{D21EC6ED-A556-427F-AF91-13F2A718CF8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lnSpc>
                <a:spcPct val="90000"/>
              </a:lnSpc>
            </a:pPr>
            <a:r>
              <a:rPr lang="en-US" dirty="0"/>
              <a:t>Through an appropriate team of professionals, the four steps to successful buy-sell planning are:</a:t>
            </a:r>
          </a:p>
          <a:p>
            <a:pPr>
              <a:lnSpc>
                <a:spcPct val="90000"/>
              </a:lnSpc>
            </a:pPr>
            <a:endParaRPr lang="en-US" dirty="0"/>
          </a:p>
          <a:p>
            <a:pPr>
              <a:lnSpc>
                <a:spcPct val="90000"/>
              </a:lnSpc>
            </a:pPr>
            <a:r>
              <a:rPr lang="en-US" b="1" i="1" dirty="0"/>
              <a:t>1. Understand the Need.</a:t>
            </a:r>
          </a:p>
          <a:p>
            <a:pPr>
              <a:lnSpc>
                <a:spcPct val="90000"/>
              </a:lnSpc>
              <a:buFontTx/>
              <a:buChar char="•"/>
            </a:pPr>
            <a:r>
              <a:rPr lang="en-US" dirty="0"/>
              <a:t>Business owners do not plan to fail, but often fail to plan</a:t>
            </a:r>
          </a:p>
          <a:p>
            <a:pPr>
              <a:lnSpc>
                <a:spcPct val="90000"/>
              </a:lnSpc>
              <a:buFontTx/>
              <a:buChar char="•"/>
            </a:pPr>
            <a:r>
              <a:rPr lang="en-US" dirty="0"/>
              <a:t>Offer them an easy and cost-effective way to avoid a forced sale upon death</a:t>
            </a:r>
          </a:p>
          <a:p>
            <a:pPr>
              <a:lnSpc>
                <a:spcPct val="90000"/>
              </a:lnSpc>
              <a:buFontTx/>
              <a:buChar char="•"/>
            </a:pPr>
            <a:r>
              <a:rPr lang="en-US" dirty="0"/>
              <a:t>Help them secure the future stability of their businesses</a:t>
            </a:r>
          </a:p>
          <a:p>
            <a:pPr>
              <a:lnSpc>
                <a:spcPct val="90000"/>
              </a:lnSpc>
            </a:pPr>
            <a:endParaRPr lang="en-US" dirty="0"/>
          </a:p>
          <a:p>
            <a:pPr>
              <a:lnSpc>
                <a:spcPct val="90000"/>
              </a:lnSpc>
            </a:pPr>
            <a:r>
              <a:rPr lang="en-US" dirty="0"/>
              <a:t> </a:t>
            </a:r>
          </a:p>
          <a:p>
            <a:pPr>
              <a:lnSpc>
                <a:spcPct val="90000"/>
              </a:lnSpc>
            </a:pPr>
            <a:r>
              <a:rPr lang="en-US" b="1" i="1" dirty="0"/>
              <a:t>2. Select an appropriate type of Buy-Sell arrangement.</a:t>
            </a:r>
            <a:r>
              <a:rPr lang="en-US" dirty="0"/>
              <a:t> </a:t>
            </a:r>
          </a:p>
          <a:p>
            <a:pPr>
              <a:lnSpc>
                <a:spcPct val="90000"/>
              </a:lnSpc>
              <a:buFontTx/>
              <a:buChar char="•"/>
            </a:pPr>
            <a:r>
              <a:rPr lang="en-US" dirty="0"/>
              <a:t>Cross-purchase</a:t>
            </a:r>
          </a:p>
          <a:p>
            <a:pPr>
              <a:lnSpc>
                <a:spcPct val="90000"/>
              </a:lnSpc>
              <a:buFontTx/>
              <a:buChar char="•"/>
            </a:pPr>
            <a:r>
              <a:rPr lang="en-US" dirty="0"/>
              <a:t>Entity Purchase</a:t>
            </a:r>
          </a:p>
          <a:p>
            <a:pPr>
              <a:lnSpc>
                <a:spcPct val="90000"/>
              </a:lnSpc>
              <a:buFontTx/>
              <a:buChar char="•"/>
            </a:pPr>
            <a:endParaRPr lang="en-US" dirty="0"/>
          </a:p>
          <a:p>
            <a:pPr>
              <a:lnSpc>
                <a:spcPct val="90000"/>
              </a:lnSpc>
            </a:pPr>
            <a:r>
              <a:rPr lang="en-US" dirty="0"/>
              <a:t>The choice depends on, among other things, whether the business organization is a sole proprietorship, S corporation, C corporation, </a:t>
            </a:r>
          </a:p>
          <a:p>
            <a:pPr>
              <a:lnSpc>
                <a:spcPct val="90000"/>
              </a:lnSpc>
            </a:pPr>
            <a:r>
              <a:rPr lang="en-US" dirty="0"/>
              <a:t>partnership or some other form.</a:t>
            </a:r>
          </a:p>
          <a:p>
            <a:pPr>
              <a:lnSpc>
                <a:spcPct val="90000"/>
              </a:lnSpc>
            </a:pPr>
            <a:endParaRPr lang="en-US" dirty="0"/>
          </a:p>
          <a:p>
            <a:pPr>
              <a:lnSpc>
                <a:spcPct val="90000"/>
              </a:lnSpc>
            </a:pPr>
            <a:r>
              <a:rPr lang="en-US" b="1" i="1" dirty="0"/>
              <a:t>3. Initiate an accurate valuation of the business.</a:t>
            </a:r>
            <a:r>
              <a:rPr lang="en-US" dirty="0"/>
              <a:t>  </a:t>
            </a:r>
          </a:p>
          <a:p>
            <a:pPr>
              <a:lnSpc>
                <a:spcPct val="90000"/>
              </a:lnSpc>
            </a:pPr>
            <a:endParaRPr lang="en-US" dirty="0"/>
          </a:p>
          <a:p>
            <a:pPr>
              <a:lnSpc>
                <a:spcPct val="90000"/>
              </a:lnSpc>
            </a:pPr>
            <a:r>
              <a:rPr lang="en-US" b="1" i="1" dirty="0"/>
              <a:t>4. Implement a buy-sell plan.</a:t>
            </a:r>
            <a:r>
              <a:rPr lang="en-US" dirty="0"/>
              <a:t>  </a:t>
            </a:r>
          </a:p>
          <a:p>
            <a:pPr>
              <a:lnSpc>
                <a:spcPct val="90000"/>
              </a:lnSpc>
            </a:pPr>
            <a:endParaRPr lang="en-US" dirty="0"/>
          </a:p>
          <a:p>
            <a:pPr>
              <a:lnSpc>
                <a:spcPct val="90000"/>
              </a:lnSpc>
            </a:pPr>
            <a:r>
              <a:rPr lang="en-US" dirty="0"/>
              <a:t>The first three steps are meaningless unless the plan is properly implemented and funded.</a:t>
            </a:r>
          </a:p>
          <a:p>
            <a:endParaRPr lang="en-US" dirty="0"/>
          </a:p>
        </p:txBody>
      </p:sp>
      <p:sp>
        <p:nvSpPr>
          <p:cNvPr id="4" name="Slide Number Placeholder 3"/>
          <p:cNvSpPr>
            <a:spLocks noGrp="1"/>
          </p:cNvSpPr>
          <p:nvPr>
            <p:ph type="sldNum" sz="quarter" idx="10"/>
          </p:nvPr>
        </p:nvSpPr>
        <p:spPr/>
        <p:txBody>
          <a:bodyPr/>
          <a:lstStyle/>
          <a:p>
            <a:fld id="{D21EC6ED-A556-427F-AF91-13F2A718CF8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p:txBody>
      </p:sp>
      <p:sp>
        <p:nvSpPr>
          <p:cNvPr id="4" name="Slide Number Placeholder 3"/>
          <p:cNvSpPr>
            <a:spLocks noGrp="1"/>
          </p:cNvSpPr>
          <p:nvPr>
            <p:ph type="sldNum" sz="quarter" idx="10"/>
          </p:nvPr>
        </p:nvSpPr>
        <p:spPr/>
        <p:txBody>
          <a:bodyPr/>
          <a:lstStyle/>
          <a:p>
            <a:pPr>
              <a:defRPr/>
            </a:pPr>
            <a:fld id="{6B3395A1-EFB0-4153-BBBA-C40EE0C0D6E9}" type="slidenum">
              <a:rPr lang="en-US" smtClean="0"/>
              <a:pPr>
                <a:defRPr/>
              </a:pPr>
              <a:t>6</a:t>
            </a:fld>
            <a:endParaRPr lang="en-US" dirty="0"/>
          </a:p>
        </p:txBody>
      </p:sp>
    </p:spTree>
    <p:extLst>
      <p:ext uri="{BB962C8B-B14F-4D97-AF65-F5344CB8AC3E}">
        <p14:creationId xmlns:p14="http://schemas.microsoft.com/office/powerpoint/2010/main" val="1857834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A forced sale upon death poses a serious threat to the future viability of a business and can dramatically diminish its value. </a:t>
            </a:r>
          </a:p>
          <a:p>
            <a:r>
              <a:rPr lang="en-US" dirty="0"/>
              <a:t>When a forced liquidation sale occurs, the value of business equipment and inventory may be significantly reduced.  Further, accounts receivable are nearly impossible to collect during a liquidation, which diminishes the value even further. </a:t>
            </a:r>
          </a:p>
          <a:p>
            <a:r>
              <a:rPr lang="en-US" dirty="0"/>
              <a:t>To make matters worse, the liquidation also erodes goodwill — intangibles such as reputation, customer loyalty and location.  </a:t>
            </a:r>
          </a:p>
          <a:p>
            <a:r>
              <a:rPr lang="en-US" dirty="0"/>
              <a:t>Finally, family control of a business is lost in the forced liquidation.</a:t>
            </a:r>
          </a:p>
          <a:p>
            <a:endParaRPr lang="en-US" dirty="0"/>
          </a:p>
        </p:txBody>
      </p:sp>
      <p:sp>
        <p:nvSpPr>
          <p:cNvPr id="4" name="Slide Number Placeholder 3"/>
          <p:cNvSpPr>
            <a:spLocks noGrp="1"/>
          </p:cNvSpPr>
          <p:nvPr>
            <p:ph type="sldNum" sz="quarter" idx="10"/>
          </p:nvPr>
        </p:nvSpPr>
        <p:spPr/>
        <p:txBody>
          <a:bodyPr/>
          <a:lstStyle/>
          <a:p>
            <a:fld id="{D21EC6ED-A556-427F-AF91-13F2A718CF8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5772">
              <a:defRPr/>
            </a:pPr>
            <a:r>
              <a:rPr lang="en-US" dirty="0"/>
              <a:t>Here are some questions that can be asked of a business owner to determine if a buy-sell arrangement would be appropriate.</a:t>
            </a:r>
          </a:p>
          <a:p>
            <a:endParaRPr lang="en-US" dirty="0"/>
          </a:p>
        </p:txBody>
      </p:sp>
      <p:sp>
        <p:nvSpPr>
          <p:cNvPr id="4" name="Slide Number Placeholder 3"/>
          <p:cNvSpPr>
            <a:spLocks noGrp="1"/>
          </p:cNvSpPr>
          <p:nvPr>
            <p:ph type="sldNum" sz="quarter" idx="10"/>
          </p:nvPr>
        </p:nvSpPr>
        <p:spPr/>
        <p:txBody>
          <a:bodyPr/>
          <a:lstStyle/>
          <a:p>
            <a:fld id="{D21EC6ED-A556-427F-AF91-13F2A718CF8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US" dirty="0"/>
              <a:t>Let’s examine the many benefits of buy-sell planning.</a:t>
            </a:r>
          </a:p>
          <a:p>
            <a:endParaRPr lang="en-US" dirty="0"/>
          </a:p>
          <a:p>
            <a:pPr>
              <a:buFontTx/>
              <a:buChar char="•"/>
            </a:pPr>
            <a:r>
              <a:rPr lang="en-US" b="1" dirty="0"/>
              <a:t>A buy-sell agreement can assure that the owner’s stock will be purchased upon his/her death.</a:t>
            </a:r>
            <a:r>
              <a:rPr lang="en-US" dirty="0"/>
              <a:t>  This eliminates the need to find a buyer on the open market -- which can be difficult or impossible with a closely-held family business.  Because the buy-sell agreement provides a ready market and a pre-determined purchase price, the need for a forced liquidation sale is virtually eliminated.</a:t>
            </a:r>
          </a:p>
          <a:p>
            <a:pPr>
              <a:buFontTx/>
              <a:buChar char="•"/>
            </a:pPr>
            <a:r>
              <a:rPr lang="en-US" b="1" dirty="0"/>
              <a:t>A buy-sell agreement can also protect against unwanted or inexperienced owners entering the business.</a:t>
            </a:r>
            <a:r>
              <a:rPr lang="en-US" dirty="0"/>
              <a:t> Without an agreement, surviving owners could find themselves in business with a member of the deceased owner’s family who knows little about the business or doesn’t agree with the survivors on the direction the business should take. </a:t>
            </a:r>
          </a:p>
          <a:p>
            <a:pPr>
              <a:buFontTx/>
              <a:buChar char="•"/>
            </a:pPr>
            <a:r>
              <a:rPr lang="en-US" b="1" dirty="0"/>
              <a:t>A funded buy-sell agreement can provide for the cash needed to buy-out a deceased owner’s interest.</a:t>
            </a:r>
            <a:r>
              <a:rPr lang="en-US" dirty="0"/>
              <a:t> The deceased owner’s heirs will have ready cash to pay estate taxes and other estate settlement costs, thus avoiding the need for a forced liquidation sale to cover these costs.</a:t>
            </a:r>
          </a:p>
          <a:p>
            <a:pPr>
              <a:buFontTx/>
              <a:buChar char="•"/>
            </a:pPr>
            <a:r>
              <a:rPr lang="en-US" b="1" dirty="0"/>
              <a:t>A properly drafted buy-sell agreement will contain a provision that creates a way to help determine the value of the business for estate tax purposes. </a:t>
            </a:r>
            <a:r>
              <a:rPr lang="en-US" dirty="0"/>
              <a:t>We will discuss this later in the presentation</a:t>
            </a:r>
            <a:r>
              <a:rPr lang="en-US" b="1" dirty="0"/>
              <a:t>.</a:t>
            </a:r>
            <a:endParaRPr lang="en-US" dirty="0"/>
          </a:p>
          <a:p>
            <a:pPr>
              <a:buFontTx/>
              <a:buChar char="•"/>
            </a:pPr>
            <a:r>
              <a:rPr lang="en-US" b="1" dirty="0"/>
              <a:t>When the value of the business is accurately reflected in a buy-sell agreement, that value is more likely to be accepted by the IRS </a:t>
            </a:r>
            <a:r>
              <a:rPr lang="en-US" dirty="0"/>
              <a:t>when determining the value of a deceased owner’s interest for estate tax purposes.  </a:t>
            </a:r>
          </a:p>
          <a:p>
            <a:pPr eaLnBrk="1" hangingPunct="1"/>
            <a:endParaRPr lang="en-US" dirty="0">
              <a:solidFill>
                <a:srgbClr val="0B0A09"/>
              </a:solidFill>
            </a:endParaRPr>
          </a:p>
        </p:txBody>
      </p:sp>
      <p:sp>
        <p:nvSpPr>
          <p:cNvPr id="61444" name="Slide Number Placeholder 3"/>
          <p:cNvSpPr>
            <a:spLocks noGrp="1"/>
          </p:cNvSpPr>
          <p:nvPr>
            <p:ph type="sldNum" sz="quarter" idx="5"/>
          </p:nvPr>
        </p:nvSpPr>
        <p:spPr>
          <a:noFill/>
        </p:spPr>
        <p:txBody>
          <a:bodyPr/>
          <a:lstStyle/>
          <a:p>
            <a:fld id="{59120D02-B269-44DF-8A55-59D5FFEF4B8F}" type="slidenum">
              <a:rPr lang="en-US" smtClean="0">
                <a:latin typeface="Times New Roman" pitchFamily="18" charset="0"/>
              </a:rPr>
              <a:pPr/>
              <a:t>9</a:t>
            </a:fld>
            <a:endParaRPr 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Basic">
    <p:spTree>
      <p:nvGrpSpPr>
        <p:cNvPr id="1" name=""/>
        <p:cNvGrpSpPr/>
        <p:nvPr/>
      </p:nvGrpSpPr>
      <p:grpSpPr>
        <a:xfrm>
          <a:off x="0" y="0"/>
          <a:ext cx="0" cy="0"/>
          <a:chOff x="0" y="0"/>
          <a:chExt cx="0" cy="0"/>
        </a:xfrm>
      </p:grpSpPr>
      <p:pic>
        <p:nvPicPr>
          <p:cNvPr id="22" name="Picture 21" descr="rock.wmf"/>
          <p:cNvPicPr>
            <a:picLocks noChangeAspect="1"/>
          </p:cNvPicPr>
          <p:nvPr userDrawn="1"/>
        </p:nvPicPr>
        <p:blipFill>
          <a:blip r:embed="rId2" cstate="print"/>
          <a:stretch>
            <a:fillRect/>
          </a:stretch>
        </p:blipFill>
        <p:spPr>
          <a:xfrm>
            <a:off x="2792685" y="1955227"/>
            <a:ext cx="7255776" cy="5797296"/>
          </a:xfrm>
          <a:prstGeom prst="rect">
            <a:avLst/>
          </a:prstGeom>
        </p:spPr>
      </p:pic>
      <p:sp>
        <p:nvSpPr>
          <p:cNvPr id="23" name="Rectangle 22"/>
          <p:cNvSpPr/>
          <p:nvPr userDrawn="1"/>
        </p:nvSpPr>
        <p:spPr>
          <a:xfrm>
            <a:off x="1292352" y="1444752"/>
            <a:ext cx="6242304" cy="1255776"/>
          </a:xfrm>
          <a:prstGeom prst="rect">
            <a:avLst/>
          </a:prstGeom>
          <a:solidFill>
            <a:srgbClr val="0022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PruBYC_BlueBlack_SM.wmf"/>
          <p:cNvPicPr>
            <a:picLocks noChangeAspect="1"/>
          </p:cNvPicPr>
          <p:nvPr userDrawn="1"/>
        </p:nvPicPr>
        <p:blipFill>
          <a:blip r:embed="rId3" cstate="print"/>
          <a:stretch>
            <a:fillRect/>
          </a:stretch>
        </p:blipFill>
        <p:spPr>
          <a:xfrm>
            <a:off x="7437120" y="6739589"/>
            <a:ext cx="2243328" cy="665209"/>
          </a:xfrm>
          <a:prstGeom prst="rect">
            <a:avLst/>
          </a:prstGeom>
        </p:spPr>
      </p:pic>
      <p:sp>
        <p:nvSpPr>
          <p:cNvPr id="25" name="Rectangle 24"/>
          <p:cNvSpPr/>
          <p:nvPr userDrawn="1"/>
        </p:nvSpPr>
        <p:spPr>
          <a:xfrm>
            <a:off x="7516368" y="1444752"/>
            <a:ext cx="1280940" cy="1255776"/>
          </a:xfrm>
          <a:prstGeom prst="rect">
            <a:avLst/>
          </a:prstGeom>
          <a:solidFill>
            <a:srgbClr val="009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Placeholder 5"/>
          <p:cNvSpPr>
            <a:spLocks noGrp="1"/>
          </p:cNvSpPr>
          <p:nvPr>
            <p:ph type="body" sz="quarter" idx="14"/>
          </p:nvPr>
        </p:nvSpPr>
        <p:spPr>
          <a:xfrm>
            <a:off x="1531785" y="711642"/>
            <a:ext cx="7624407" cy="1560577"/>
          </a:xfrm>
        </p:spPr>
        <p:txBody>
          <a:bodyPr anchor="b"/>
          <a:lstStyle>
            <a:lvl1pPr marL="0" indent="0">
              <a:defRPr sz="2800" b="1" baseline="0">
                <a:solidFill>
                  <a:srgbClr val="FFD200"/>
                </a:solidFill>
                <a:latin typeface="PrudentialModern" pitchFamily="2" charset="0"/>
                <a:cs typeface="Arial" pitchFamily="34" charset="0"/>
              </a:defRPr>
            </a:lvl1pPr>
            <a:lvl2pPr>
              <a:defRPr b="0"/>
            </a:lvl2pPr>
            <a:lvl3pPr>
              <a:defRPr b="0"/>
            </a:lvl3pPr>
            <a:lvl4pPr>
              <a:defRPr b="0"/>
            </a:lvl4pPr>
            <a:lvl5pPr>
              <a:defRPr b="0"/>
            </a:lvl5pPr>
          </a:lstStyle>
          <a:p>
            <a:pPr lvl="0"/>
            <a:r>
              <a:rPr lang="en-US" dirty="0"/>
              <a:t>Click to edit Master text styles</a:t>
            </a:r>
          </a:p>
        </p:txBody>
      </p:sp>
      <p:sp>
        <p:nvSpPr>
          <p:cNvPr id="27" name="Text Placeholder 5"/>
          <p:cNvSpPr>
            <a:spLocks noGrp="1"/>
          </p:cNvSpPr>
          <p:nvPr>
            <p:ph type="body" sz="quarter" idx="15"/>
          </p:nvPr>
        </p:nvSpPr>
        <p:spPr>
          <a:xfrm>
            <a:off x="1529949" y="2298302"/>
            <a:ext cx="6428709" cy="676546"/>
          </a:xfrm>
        </p:spPr>
        <p:txBody>
          <a:bodyPr bIns="91440"/>
          <a:lstStyle>
            <a:lvl1pPr marL="0" indent="0">
              <a:defRPr sz="1600" b="0" baseline="0">
                <a:solidFill>
                  <a:schemeClr val="bg1"/>
                </a:solidFill>
                <a:latin typeface="PrudentialModern Med" pitchFamily="2" charset="0"/>
                <a:cs typeface="Arial" pitchFamily="34" charset="0"/>
              </a:defRPr>
            </a:lvl1pPr>
            <a:lvl2pPr>
              <a:defRPr b="0"/>
            </a:lvl2pPr>
            <a:lvl3pPr>
              <a:defRPr b="0"/>
            </a:lvl3pPr>
            <a:lvl4pPr>
              <a:defRPr b="0"/>
            </a:lvl4pPr>
            <a:lvl5pPr>
              <a:defRPr b="0"/>
            </a:lvl5pPr>
          </a:lstStyle>
          <a:p>
            <a:pPr lvl="0"/>
            <a:r>
              <a:rPr lang="en-US" dirty="0"/>
              <a:t>Click to edit Master text styles</a:t>
            </a:r>
          </a:p>
        </p:txBody>
      </p:sp>
      <p:sp>
        <p:nvSpPr>
          <p:cNvPr id="30" name="Rectangle 29"/>
          <p:cNvSpPr/>
          <p:nvPr userDrawn="1"/>
        </p:nvSpPr>
        <p:spPr>
          <a:xfrm>
            <a:off x="8796528" y="1444752"/>
            <a:ext cx="1261872" cy="12557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userDrawn="1"/>
        </p:nvSpPr>
        <p:spPr>
          <a:xfrm>
            <a:off x="0" y="1444752"/>
            <a:ext cx="1282760" cy="1255776"/>
          </a:xfrm>
          <a:prstGeom prst="rect">
            <a:avLst/>
          </a:prstGeom>
          <a:solidFill>
            <a:srgbClr val="0563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userDrawn="1"/>
        </p:nvSpPr>
        <p:spPr>
          <a:xfrm>
            <a:off x="1524000" y="3072384"/>
            <a:ext cx="4315968" cy="1463040"/>
          </a:xfrm>
          <a:prstGeom prst="rect">
            <a:avLst/>
          </a:prstGeom>
          <a:noFill/>
        </p:spPr>
        <p:txBody>
          <a:bodyPr wrap="square" lIns="0" tIns="0" rIns="0" bIns="0" rtlCol="0">
            <a:noAutofit/>
          </a:bodyPr>
          <a:lstStyle/>
          <a:p>
            <a:endParaRPr lang="en-US" b="0" dirty="0">
              <a:latin typeface="+mj-lt"/>
            </a:endParaRPr>
          </a:p>
        </p:txBody>
      </p:sp>
      <p:sp>
        <p:nvSpPr>
          <p:cNvPr id="16" name="Footer Placeholder 2"/>
          <p:cNvSpPr>
            <a:spLocks noGrp="1"/>
          </p:cNvSpPr>
          <p:nvPr>
            <p:ph type="ftr" sz="quarter" idx="16"/>
          </p:nvPr>
        </p:nvSpPr>
        <p:spPr>
          <a:xfrm>
            <a:off x="384520" y="7062407"/>
            <a:ext cx="4114800" cy="490537"/>
          </a:xfrm>
        </p:spPr>
        <p:txBody>
          <a:bodyPr/>
          <a:lstStyle>
            <a:lvl1pPr>
              <a:defRPr>
                <a:solidFill>
                  <a:schemeClr val="tx1">
                    <a:lumMod val="75000"/>
                    <a:lumOff val="25000"/>
                  </a:schemeClr>
                </a:solidFill>
                <a:latin typeface="PrudentialModern SemCond" pitchFamily="2" charset="0"/>
              </a:defRPr>
            </a:lvl1pPr>
          </a:lstStyle>
          <a:p>
            <a:pPr>
              <a:defRPr/>
            </a:pPr>
            <a:r>
              <a:rPr lang="en-US" sz="1100" dirty="0"/>
              <a:t>NOT FOR CONSUMER USE</a:t>
            </a:r>
            <a:r>
              <a:rPr lang="en-US" dirty="0"/>
              <a:t>.</a:t>
            </a:r>
          </a:p>
        </p:txBody>
      </p:sp>
      <p:cxnSp>
        <p:nvCxnSpPr>
          <p:cNvPr id="34" name="Straight Connector 33"/>
          <p:cNvCxnSpPr/>
          <p:nvPr userDrawn="1"/>
        </p:nvCxnSpPr>
        <p:spPr>
          <a:xfrm>
            <a:off x="1280160" y="1304544"/>
            <a:ext cx="0" cy="14874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7519546" y="1250258"/>
            <a:ext cx="0" cy="14874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a:off x="8798694" y="1337653"/>
            <a:ext cx="0" cy="14874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bas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solidFill>
                  <a:schemeClr val="bg1">
                    <a:lumMod val="65000"/>
                  </a:schemeClr>
                </a:solidFill>
                <a:latin typeface="PrudentialModern Med" pitchFamily="2" charset="0"/>
              </a:defRPr>
            </a:lvl1pPr>
          </a:lstStyle>
          <a:p>
            <a:r>
              <a:rPr lang="en-US" dirty="0"/>
              <a:t>Click to edit Master title style</a:t>
            </a:r>
          </a:p>
        </p:txBody>
      </p:sp>
      <p:sp>
        <p:nvSpPr>
          <p:cNvPr id="8" name="Footer Placeholder 2"/>
          <p:cNvSpPr>
            <a:spLocks noGrp="1"/>
          </p:cNvSpPr>
          <p:nvPr>
            <p:ph type="ftr" sz="quarter" idx="15"/>
          </p:nvPr>
        </p:nvSpPr>
        <p:spPr>
          <a:xfrm>
            <a:off x="937126" y="7050215"/>
            <a:ext cx="4114800" cy="490537"/>
          </a:xfrm>
        </p:spPr>
        <p:txBody>
          <a:bodyPr/>
          <a:lstStyle>
            <a:lvl1pPr>
              <a:defRPr>
                <a:solidFill>
                  <a:schemeClr val="tx1">
                    <a:lumMod val="75000"/>
                    <a:lumOff val="25000"/>
                  </a:schemeClr>
                </a:solidFill>
                <a:latin typeface="PrudentialModern SemCond" pitchFamily="2" charset="0"/>
              </a:defRPr>
            </a:lvl1pPr>
          </a:lstStyle>
          <a:p>
            <a:pPr>
              <a:defRPr/>
            </a:pPr>
            <a:r>
              <a:rPr lang="en-US" dirty="0"/>
              <a:t>NOT FOR CONSUMER USE.</a:t>
            </a:r>
          </a:p>
        </p:txBody>
      </p:sp>
      <p:sp>
        <p:nvSpPr>
          <p:cNvPr id="9" name="Slide Number Placeholder 3"/>
          <p:cNvSpPr>
            <a:spLocks noGrp="1"/>
          </p:cNvSpPr>
          <p:nvPr>
            <p:ph type="sldNum" sz="quarter" idx="16"/>
          </p:nvPr>
        </p:nvSpPr>
        <p:spPr>
          <a:xfrm>
            <a:off x="529781" y="7050215"/>
            <a:ext cx="445579" cy="490537"/>
          </a:xfrm>
        </p:spPr>
        <p:txBody>
          <a:bodyPr/>
          <a:lstStyle>
            <a:lvl1pPr>
              <a:defRPr b="0">
                <a:latin typeface="PrudentialModern SemCond" pitchFamily="2" charset="0"/>
              </a:defRPr>
            </a:lvl1pPr>
          </a:lstStyle>
          <a:p>
            <a:pPr>
              <a:defRPr/>
            </a:pPr>
            <a:fld id="{4AB1224E-123B-4925-A956-23B5D5894E6D}" type="slidenum">
              <a:rPr lang="en-US" smtClean="0"/>
              <a:pPr>
                <a:defRPr/>
              </a:pPr>
              <a:t>‹#›</a:t>
            </a:fld>
            <a:endParaRPr lang="en-US" dirty="0"/>
          </a:p>
        </p:txBody>
      </p:sp>
      <p:sp>
        <p:nvSpPr>
          <p:cNvPr id="10" name="Rounded Rectangle 9"/>
          <p:cNvSpPr/>
          <p:nvPr userDrawn="1"/>
        </p:nvSpPr>
        <p:spPr>
          <a:xfrm>
            <a:off x="499872" y="1109472"/>
            <a:ext cx="9095232" cy="231648"/>
          </a:xfrm>
          <a:prstGeom prst="roundRect">
            <a:avLst/>
          </a:prstGeom>
          <a:solidFill>
            <a:srgbClr val="0022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7290816" y="1109472"/>
            <a:ext cx="1840992" cy="231648"/>
          </a:xfrm>
          <a:prstGeom prst="rect">
            <a:avLst/>
          </a:prstGeom>
          <a:solidFill>
            <a:srgbClr val="009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userDrawn="1"/>
        </p:nvCxnSpPr>
        <p:spPr>
          <a:xfrm>
            <a:off x="512064" y="6912864"/>
            <a:ext cx="910742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9" name="Text Placeholder 14"/>
          <p:cNvSpPr>
            <a:spLocks noGrp="1"/>
          </p:cNvSpPr>
          <p:nvPr>
            <p:ph type="body" sz="quarter" idx="13"/>
          </p:nvPr>
        </p:nvSpPr>
        <p:spPr>
          <a:xfrm>
            <a:off x="533400" y="1554480"/>
            <a:ext cx="8600661" cy="5181600"/>
          </a:xfrm>
        </p:spPr>
        <p:txBody>
          <a:bodyPr/>
          <a:lstStyle>
            <a:lvl1pPr marL="0">
              <a:defRPr>
                <a:latin typeface="PrudentialModern" pitchFamily="2" charset="0"/>
              </a:defRPr>
            </a:lvl1pPr>
            <a:lvl2pPr>
              <a:defRPr>
                <a:latin typeface="PrudentialModern Med" pitchFamily="2" charset="0"/>
              </a:defRPr>
            </a:lvl2pPr>
            <a:lvl3pPr marL="288925" indent="-157163">
              <a:defRPr>
                <a:latin typeface="PrudentialModern Med" pitchFamily="2" charset="0"/>
              </a:defRPr>
            </a:lvl3pPr>
            <a:lvl4pPr>
              <a:defRPr>
                <a:latin typeface="PrudentialModern Med" pitchFamily="2" charset="0"/>
              </a:defRPr>
            </a:lvl4pPr>
            <a:lvl5pPr>
              <a:defRPr>
                <a:latin typeface="PrudentialModern Med" pitchFamily="2" charset="0"/>
              </a:defRPr>
            </a:lvl5pPr>
          </a:lstStyle>
          <a:p>
            <a:pPr lvl="0"/>
            <a:r>
              <a:rPr lang="en-US" dirty="0"/>
              <a:t>Click to edit Master text styles</a:t>
            </a:r>
          </a:p>
          <a:p>
            <a:pPr lvl="1"/>
            <a:r>
              <a:rPr lang="en-US" dirty="0"/>
              <a:t>Second level</a:t>
            </a:r>
          </a:p>
          <a:p>
            <a:pPr lvl="2"/>
            <a:r>
              <a:rPr lang="en-US" dirty="0"/>
              <a:t> Third level</a:t>
            </a:r>
          </a:p>
          <a:p>
            <a:pPr lvl="3"/>
            <a:r>
              <a:rPr lang="en-US" dirty="0"/>
              <a:t> Fourth level</a:t>
            </a:r>
          </a:p>
          <a:p>
            <a:pPr lvl="4"/>
            <a:r>
              <a:rPr lang="en-US" dirty="0"/>
              <a:t> Fifth level</a:t>
            </a:r>
          </a:p>
          <a:p>
            <a:pPr lvl="5"/>
            <a:r>
              <a:rPr lang="en-US" dirty="0"/>
              <a:t>Sixth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8" name="Content Placeholder 3" descr="slide-mast.wmf"/>
          <p:cNvPicPr>
            <a:picLocks/>
          </p:cNvPicPr>
          <p:nvPr userDrawn="1"/>
        </p:nvPicPr>
        <p:blipFill>
          <a:blip r:embed="rId2" cstate="print"/>
          <a:stretch>
            <a:fillRect/>
          </a:stretch>
        </p:blipFill>
        <p:spPr>
          <a:xfrm>
            <a:off x="251460" y="172720"/>
            <a:ext cx="9555480" cy="1173057"/>
          </a:xfrm>
          <a:prstGeom prst="rect">
            <a:avLst/>
          </a:prstGeom>
        </p:spPr>
      </p:pic>
      <p:sp>
        <p:nvSpPr>
          <p:cNvPr id="7" name="Rounded Rectangle 6"/>
          <p:cNvSpPr/>
          <p:nvPr userDrawn="1"/>
        </p:nvSpPr>
        <p:spPr>
          <a:xfrm flipH="1" flipV="1">
            <a:off x="251460" y="7167880"/>
            <a:ext cx="9555480" cy="345440"/>
          </a:xfrm>
          <a:prstGeom prst="roundRect">
            <a:avLst>
              <a:gd name="adj" fmla="val 11818"/>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solidFill>
                <a:schemeClr val="tx1"/>
              </a:solidFill>
            </a:endParaRPr>
          </a:p>
        </p:txBody>
      </p:sp>
      <p:sp>
        <p:nvSpPr>
          <p:cNvPr id="2" name="Title 1"/>
          <p:cNvSpPr>
            <a:spLocks noGrp="1"/>
          </p:cNvSpPr>
          <p:nvPr>
            <p:ph type="title"/>
          </p:nvPr>
        </p:nvSpPr>
        <p:spPr>
          <a:xfrm>
            <a:off x="586740" y="259080"/>
            <a:ext cx="9052560" cy="1036320"/>
          </a:xfrm>
        </p:spPr>
        <p:txBody>
          <a:bodyPr>
            <a:normAutofit/>
          </a:bodyPr>
          <a:lstStyle>
            <a:lvl1pPr algn="l">
              <a:defRPr sz="2700" b="1" cap="all" baseline="0">
                <a:solidFill>
                  <a:schemeClr val="accent3"/>
                </a:solidFill>
              </a:defRPr>
            </a:lvl1pPr>
          </a:lstStyle>
          <a:p>
            <a:r>
              <a:rPr lang="en-US" dirty="0"/>
              <a:t>Click to edit Master title style</a:t>
            </a:r>
          </a:p>
        </p:txBody>
      </p:sp>
      <p:sp>
        <p:nvSpPr>
          <p:cNvPr id="3" name="Content Placeholder 2"/>
          <p:cNvSpPr>
            <a:spLocks noGrp="1"/>
          </p:cNvSpPr>
          <p:nvPr>
            <p:ph idx="1"/>
          </p:nvPr>
        </p:nvSpPr>
        <p:spPr>
          <a:xfrm>
            <a:off x="586740" y="1640840"/>
            <a:ext cx="8968740" cy="5215785"/>
          </a:xfrm>
        </p:spPr>
        <p:txBody>
          <a:bodyPr/>
          <a:lstStyle>
            <a:lvl1pPr>
              <a:buClr>
                <a:schemeClr val="accent2"/>
              </a:buClr>
              <a:defRPr>
                <a:solidFill>
                  <a:schemeClr val="tx1">
                    <a:lumMod val="75000"/>
                    <a:lumOff val="25000"/>
                  </a:schemeClr>
                </a:solidFill>
              </a:defRPr>
            </a:lvl1pPr>
            <a:lvl2pPr>
              <a:buClr>
                <a:schemeClr val="accent2"/>
              </a:buClr>
              <a:defRPr>
                <a:solidFill>
                  <a:schemeClr val="tx1">
                    <a:lumMod val="75000"/>
                    <a:lumOff val="25000"/>
                  </a:schemeClr>
                </a:solidFill>
              </a:defRPr>
            </a:lvl2pPr>
            <a:lvl3pPr>
              <a:buClr>
                <a:schemeClr val="accent2"/>
              </a:buClr>
              <a:defRPr>
                <a:solidFill>
                  <a:schemeClr val="tx1">
                    <a:lumMod val="75000"/>
                    <a:lumOff val="25000"/>
                  </a:schemeClr>
                </a:solidFill>
              </a:defRPr>
            </a:lvl3pPr>
            <a:lvl4pPr>
              <a:buClr>
                <a:schemeClr val="accent2"/>
              </a:buClr>
              <a:defRPr>
                <a:solidFill>
                  <a:schemeClr val="tx1">
                    <a:lumMod val="75000"/>
                    <a:lumOff val="25000"/>
                  </a:schemeClr>
                </a:solidFill>
              </a:defRPr>
            </a:lvl4pPr>
            <a:lvl5pPr>
              <a:buClr>
                <a:schemeClr val="accent2"/>
              </a:buCl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292340" y="7167881"/>
            <a:ext cx="2346960" cy="327448"/>
          </a:xfrm>
        </p:spPr>
        <p:txBody>
          <a:bodyPr/>
          <a:lstStyle>
            <a:lvl1pPr>
              <a:defRPr baseline="0">
                <a:solidFill>
                  <a:schemeClr val="tx1"/>
                </a:solidFill>
              </a:defRPr>
            </a:lvl1pPr>
          </a:lstStyle>
          <a:p>
            <a:fld id="{3938A150-F9F1-4CB2-A71E-A08A11141CA3}" type="slidenum">
              <a:rPr lang="en-US" smtClean="0"/>
              <a:pPr/>
              <a:t>‹#›</a:t>
            </a:fld>
            <a:endParaRPr lang="en-US" dirty="0"/>
          </a:p>
        </p:txBody>
      </p:sp>
      <p:sp>
        <p:nvSpPr>
          <p:cNvPr id="9" name="Date Placeholder 3"/>
          <p:cNvSpPr>
            <a:spLocks noGrp="1"/>
          </p:cNvSpPr>
          <p:nvPr>
            <p:ph type="dt" sz="half" idx="10"/>
          </p:nvPr>
        </p:nvSpPr>
        <p:spPr>
          <a:xfrm>
            <a:off x="502920" y="7203864"/>
            <a:ext cx="2346960" cy="413808"/>
          </a:xfrm>
          <a:prstGeom prst="rect">
            <a:avLst/>
          </a:prstGeom>
        </p:spPr>
        <p:txBody>
          <a:bodyPr lIns="101882" tIns="50941" rIns="101882" bIns="50941"/>
          <a:lstStyle>
            <a:lvl1pPr>
              <a:defRPr>
                <a:solidFill>
                  <a:schemeClr val="tx1"/>
                </a:solidFill>
              </a:defRPr>
            </a:lvl1pPr>
          </a:lstStyle>
          <a:p>
            <a:r>
              <a:rPr lang="en-US"/>
              <a:t>For Interna Use Only/</a:t>
            </a:r>
            <a:endParaRPr lang="en-US"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w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9"/>
          <p:cNvSpPr>
            <a:spLocks noGrp="1"/>
          </p:cNvSpPr>
          <p:nvPr>
            <p:ph type="title"/>
          </p:nvPr>
        </p:nvSpPr>
        <p:spPr bwMode="auto">
          <a:xfrm>
            <a:off x="503238" y="274574"/>
            <a:ext cx="9051925" cy="90805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dirty="0"/>
              <a:t>Click to edit Master title style</a:t>
            </a:r>
          </a:p>
        </p:txBody>
      </p:sp>
      <p:sp>
        <p:nvSpPr>
          <p:cNvPr id="1027" name="Text Placeholder 10"/>
          <p:cNvSpPr>
            <a:spLocks noGrp="1"/>
          </p:cNvSpPr>
          <p:nvPr>
            <p:ph type="body" idx="1"/>
          </p:nvPr>
        </p:nvSpPr>
        <p:spPr bwMode="auto">
          <a:xfrm>
            <a:off x="503238" y="1597152"/>
            <a:ext cx="9051925" cy="534657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3" name="Footer Placeholder 12"/>
          <p:cNvSpPr>
            <a:spLocks noGrp="1"/>
          </p:cNvSpPr>
          <p:nvPr>
            <p:ph type="ftr" sz="quarter" idx="3"/>
          </p:nvPr>
        </p:nvSpPr>
        <p:spPr>
          <a:xfrm>
            <a:off x="849529" y="6977063"/>
            <a:ext cx="4114800" cy="490537"/>
          </a:xfrm>
          <a:prstGeom prst="rect">
            <a:avLst/>
          </a:prstGeom>
        </p:spPr>
        <p:txBody>
          <a:bodyPr vert="horz" wrap="square" lIns="91429" tIns="45715" rIns="91429" bIns="45715" numCol="1" anchor="ctr" anchorCtr="0" compatLnSpc="1">
            <a:prstTxWarp prst="textNoShape">
              <a:avLst/>
            </a:prstTxWarp>
          </a:bodyPr>
          <a:lstStyle>
            <a:lvl1pPr>
              <a:defRPr sz="1100" b="0" cap="all" baseline="0">
                <a:solidFill>
                  <a:schemeClr val="tx1">
                    <a:lumMod val="75000"/>
                    <a:lumOff val="25000"/>
                  </a:schemeClr>
                </a:solidFill>
                <a:latin typeface="PrudentialModern SemCond" pitchFamily="2" charset="0"/>
                <a:cs typeface="Arial" pitchFamily="34" charset="0"/>
              </a:defRPr>
            </a:lvl1pPr>
          </a:lstStyle>
          <a:p>
            <a:pPr>
              <a:defRPr/>
            </a:pPr>
            <a:r>
              <a:rPr lang="en-US" dirty="0"/>
              <a:t>NOT FOR CONSUMER USE.</a:t>
            </a:r>
          </a:p>
        </p:txBody>
      </p:sp>
      <p:sp>
        <p:nvSpPr>
          <p:cNvPr id="14" name="Slide Number Placeholder 13"/>
          <p:cNvSpPr>
            <a:spLocks noGrp="1"/>
          </p:cNvSpPr>
          <p:nvPr>
            <p:ph type="sldNum" sz="quarter" idx="4"/>
          </p:nvPr>
        </p:nvSpPr>
        <p:spPr>
          <a:xfrm>
            <a:off x="481013" y="6977063"/>
            <a:ext cx="409003" cy="490537"/>
          </a:xfrm>
          <a:prstGeom prst="rect">
            <a:avLst/>
          </a:prstGeom>
        </p:spPr>
        <p:txBody>
          <a:bodyPr vert="horz" wrap="square" lIns="91429" tIns="45715" rIns="91429" bIns="45715" numCol="1" anchor="ctr" anchorCtr="0" compatLnSpc="1">
            <a:prstTxWarp prst="textNoShape">
              <a:avLst/>
            </a:prstTxWarp>
          </a:bodyPr>
          <a:lstStyle>
            <a:lvl1pPr algn="l">
              <a:defRPr sz="1200" b="0">
                <a:solidFill>
                  <a:schemeClr val="tx1">
                    <a:lumMod val="75000"/>
                    <a:lumOff val="25000"/>
                  </a:schemeClr>
                </a:solidFill>
                <a:latin typeface="PrudentialModern SemCond" pitchFamily="2" charset="0"/>
                <a:cs typeface="Arial" pitchFamily="34" charset="0"/>
              </a:defRPr>
            </a:lvl1pPr>
          </a:lstStyle>
          <a:p>
            <a:pPr>
              <a:defRPr/>
            </a:pPr>
            <a:fld id="{AAA07EEE-029C-492D-A17B-6C02F33FAA6F}" type="slidenum">
              <a:rPr lang="en-US" smtClean="0"/>
              <a:pPr>
                <a:defRPr/>
              </a:pPr>
              <a:t>‹#›</a:t>
            </a:fld>
            <a:endParaRPr lang="en-US" dirty="0"/>
          </a:p>
        </p:txBody>
      </p:sp>
      <p:pic>
        <p:nvPicPr>
          <p:cNvPr id="10" name="Picture 9" descr="PruBYC_BlueBlack_SM.wmf"/>
          <p:cNvPicPr>
            <a:picLocks noChangeAspect="1"/>
          </p:cNvPicPr>
          <p:nvPr userDrawn="1"/>
        </p:nvPicPr>
        <p:blipFill>
          <a:blip r:embed="rId5" cstate="print"/>
          <a:stretch>
            <a:fillRect/>
          </a:stretch>
        </p:blipFill>
        <p:spPr>
          <a:xfrm>
            <a:off x="8144256" y="7061272"/>
            <a:ext cx="1487424" cy="441062"/>
          </a:xfrm>
          <a:prstGeom prst="rect">
            <a:avLst/>
          </a:prstGeom>
        </p:spPr>
      </p:pic>
      <p:sp>
        <p:nvSpPr>
          <p:cNvPr id="7" name="Footer Placeholder 2"/>
          <p:cNvSpPr txBox="1">
            <a:spLocks/>
          </p:cNvSpPr>
          <p:nvPr userDrawn="1"/>
        </p:nvSpPr>
        <p:spPr>
          <a:xfrm>
            <a:off x="6251921" y="18880"/>
            <a:ext cx="3587819" cy="398563"/>
          </a:xfrm>
          <a:prstGeom prst="rect">
            <a:avLst/>
          </a:prstGeom>
        </p:spPr>
        <p:txBody>
          <a:bodyPr vert="horz" wrap="square" lIns="91429" tIns="45715" rIns="91429" bIns="45715" numCol="1" anchor="ctr" anchorCtr="0" compatLnSpc="1">
            <a:prstTxWarp prst="textNoShape">
              <a:avLst/>
            </a:prstTxWarp>
          </a:bodyPr>
          <a:lstStyle>
            <a:lvl1pPr>
              <a:defRPr>
                <a:solidFill>
                  <a:schemeClr val="tx1">
                    <a:lumMod val="75000"/>
                    <a:lumOff val="25000"/>
                  </a:schemeClr>
                </a:solidFill>
                <a:latin typeface="PrudentialModern SemCond" pitchFamily="2"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tx1">
                    <a:lumMod val="75000"/>
                    <a:lumOff val="25000"/>
                  </a:schemeClr>
                </a:solidFill>
                <a:effectLst/>
                <a:uLnTx/>
                <a:uFillTx/>
                <a:latin typeface="PrudentialModern SemCond" pitchFamily="2" charset="0"/>
                <a:ea typeface="ＭＳ Ｐゴシック" charset="0"/>
                <a:cs typeface="Arial" pitchFamily="34" charset="0"/>
              </a:rPr>
              <a:t>CREATED EXCLUSIVELY FOR FINANCIAL PROFESSIONALS</a:t>
            </a:r>
          </a:p>
        </p:txBody>
      </p:sp>
    </p:spTree>
  </p:cSld>
  <p:clrMap bg1="lt1" tx1="dk1" bg2="lt2" tx2="dk2" accent1="accent1" accent2="accent2" accent3="accent3" accent4="accent4" accent5="accent5" accent6="accent6" hlink="hlink" folHlink="folHlink"/>
  <p:sldLayoutIdLst>
    <p:sldLayoutId id="2147484080" r:id="rId1"/>
    <p:sldLayoutId id="2147484085" r:id="rId2"/>
    <p:sldLayoutId id="2147484087" r:id="rId3"/>
  </p:sldLayoutIdLst>
  <p:hf hdr="0" dt="0"/>
  <p:txStyles>
    <p:titleStyle>
      <a:lvl1pPr algn="l" defTabSz="1016000" rtl="0" eaLnBrk="1" fontAlgn="base" hangingPunct="1">
        <a:spcBef>
          <a:spcPct val="0"/>
        </a:spcBef>
        <a:spcAft>
          <a:spcPct val="0"/>
        </a:spcAft>
        <a:defRPr sz="4000" b="0" kern="1200">
          <a:solidFill>
            <a:schemeClr val="bg1">
              <a:lumMod val="65000"/>
            </a:schemeClr>
          </a:solidFill>
          <a:latin typeface="PrudentialModern Med" pitchFamily="2" charset="0"/>
          <a:ea typeface="ヒラギノ角ゴ Pro W3" charset="-128"/>
          <a:cs typeface="Arial" pitchFamily="34" charset="0"/>
        </a:defRPr>
      </a:lvl1pPr>
      <a:lvl2pPr algn="l" defTabSz="1016000" rtl="0" eaLnBrk="1" fontAlgn="base" hangingPunct="1">
        <a:spcBef>
          <a:spcPct val="0"/>
        </a:spcBef>
        <a:spcAft>
          <a:spcPct val="0"/>
        </a:spcAft>
        <a:defRPr sz="3600" b="1">
          <a:solidFill>
            <a:schemeClr val="tx1"/>
          </a:solidFill>
          <a:latin typeface="Arial" charset="0"/>
          <a:ea typeface="ヒラギノ角ゴ Pro W3" charset="-128"/>
          <a:cs typeface="Arial" charset="0"/>
        </a:defRPr>
      </a:lvl2pPr>
      <a:lvl3pPr algn="l" defTabSz="1016000" rtl="0" eaLnBrk="1" fontAlgn="base" hangingPunct="1">
        <a:spcBef>
          <a:spcPct val="0"/>
        </a:spcBef>
        <a:spcAft>
          <a:spcPct val="0"/>
        </a:spcAft>
        <a:defRPr sz="3600" b="1">
          <a:solidFill>
            <a:schemeClr val="tx1"/>
          </a:solidFill>
          <a:latin typeface="Arial" charset="0"/>
          <a:ea typeface="ヒラギノ角ゴ Pro W3" charset="-128"/>
          <a:cs typeface="Arial" charset="0"/>
        </a:defRPr>
      </a:lvl3pPr>
      <a:lvl4pPr algn="l" defTabSz="1016000" rtl="0" eaLnBrk="1" fontAlgn="base" hangingPunct="1">
        <a:spcBef>
          <a:spcPct val="0"/>
        </a:spcBef>
        <a:spcAft>
          <a:spcPct val="0"/>
        </a:spcAft>
        <a:defRPr sz="3600" b="1">
          <a:solidFill>
            <a:schemeClr val="tx1"/>
          </a:solidFill>
          <a:latin typeface="Arial" charset="0"/>
          <a:ea typeface="ヒラギノ角ゴ Pro W3" charset="-128"/>
          <a:cs typeface="Arial" charset="0"/>
        </a:defRPr>
      </a:lvl4pPr>
      <a:lvl5pPr algn="l" defTabSz="1016000" rtl="0" eaLnBrk="1" fontAlgn="base" hangingPunct="1">
        <a:spcBef>
          <a:spcPct val="0"/>
        </a:spcBef>
        <a:spcAft>
          <a:spcPct val="0"/>
        </a:spcAft>
        <a:defRPr sz="3600" b="1">
          <a:solidFill>
            <a:schemeClr val="tx1"/>
          </a:solidFill>
          <a:latin typeface="Arial" charset="0"/>
          <a:ea typeface="ヒラギノ角ゴ Pro W3" charset="-128"/>
          <a:cs typeface="Arial" charset="0"/>
        </a:defRPr>
      </a:lvl5pPr>
      <a:lvl6pPr marL="457146" algn="l" defTabSz="1017468" rtl="0" eaLnBrk="1" fontAlgn="base" hangingPunct="1">
        <a:spcBef>
          <a:spcPct val="0"/>
        </a:spcBef>
        <a:spcAft>
          <a:spcPct val="0"/>
        </a:spcAft>
        <a:defRPr sz="3600" b="1">
          <a:solidFill>
            <a:schemeClr val="tx1"/>
          </a:solidFill>
          <a:latin typeface="Franklin Gothic Demi" pitchFamily="34" charset="0"/>
        </a:defRPr>
      </a:lvl6pPr>
      <a:lvl7pPr marL="914294" algn="l" defTabSz="1017468" rtl="0" eaLnBrk="1" fontAlgn="base" hangingPunct="1">
        <a:spcBef>
          <a:spcPct val="0"/>
        </a:spcBef>
        <a:spcAft>
          <a:spcPct val="0"/>
        </a:spcAft>
        <a:defRPr sz="3600" b="1">
          <a:solidFill>
            <a:schemeClr val="tx1"/>
          </a:solidFill>
          <a:latin typeface="Franklin Gothic Demi" pitchFamily="34" charset="0"/>
        </a:defRPr>
      </a:lvl7pPr>
      <a:lvl8pPr marL="1371440" algn="l" defTabSz="1017468" rtl="0" eaLnBrk="1" fontAlgn="base" hangingPunct="1">
        <a:spcBef>
          <a:spcPct val="0"/>
        </a:spcBef>
        <a:spcAft>
          <a:spcPct val="0"/>
        </a:spcAft>
        <a:defRPr sz="3600" b="1">
          <a:solidFill>
            <a:schemeClr val="tx1"/>
          </a:solidFill>
          <a:latin typeface="Franklin Gothic Demi" pitchFamily="34" charset="0"/>
        </a:defRPr>
      </a:lvl8pPr>
      <a:lvl9pPr marL="1828586" algn="l" defTabSz="1017468" rtl="0" eaLnBrk="1" fontAlgn="base" hangingPunct="1">
        <a:spcBef>
          <a:spcPct val="0"/>
        </a:spcBef>
        <a:spcAft>
          <a:spcPct val="0"/>
        </a:spcAft>
        <a:defRPr sz="3600" b="1">
          <a:solidFill>
            <a:schemeClr val="tx1"/>
          </a:solidFill>
          <a:latin typeface="Franklin Gothic Demi" pitchFamily="34" charset="0"/>
        </a:defRPr>
      </a:lvl9pPr>
    </p:titleStyle>
    <p:bodyStyle>
      <a:lvl1pPr marL="342900" indent="-685800" algn="l" defTabSz="1016000" rtl="0" eaLnBrk="1" fontAlgn="base" hangingPunct="1">
        <a:spcBef>
          <a:spcPct val="20000"/>
        </a:spcBef>
        <a:spcAft>
          <a:spcPct val="0"/>
        </a:spcAft>
        <a:buFont typeface="Arial" pitchFamily="34" charset="0"/>
        <a:defRPr sz="2800" b="1" kern="1200">
          <a:solidFill>
            <a:schemeClr val="bg2"/>
          </a:solidFill>
          <a:latin typeface="PrudentialModern" pitchFamily="2" charset="0"/>
          <a:ea typeface="ヒラギノ角ゴ Pro W3" charset="-128"/>
          <a:cs typeface="Arial" pitchFamily="34" charset="0"/>
        </a:defRPr>
      </a:lvl1pPr>
      <a:lvl2pPr algn="l" defTabSz="1016000" rtl="0" eaLnBrk="1" fontAlgn="base" hangingPunct="1">
        <a:spcBef>
          <a:spcPct val="20000"/>
        </a:spcBef>
        <a:spcAft>
          <a:spcPct val="0"/>
        </a:spcAft>
        <a:buFont typeface="Arial" pitchFamily="34" charset="0"/>
        <a:defRPr sz="2400" b="1" kern="1200">
          <a:solidFill>
            <a:schemeClr val="tx1"/>
          </a:solidFill>
          <a:latin typeface="PrudentialModern Med" pitchFamily="2" charset="0"/>
          <a:ea typeface="ヒラギノ角ゴ Pro W3" charset="-128"/>
          <a:cs typeface="Arial" pitchFamily="34" charset="0"/>
        </a:defRPr>
      </a:lvl2pPr>
      <a:lvl3pPr marL="288925" indent="-157163" algn="l" defTabSz="1016000" rtl="0" eaLnBrk="1" fontAlgn="base" hangingPunct="1">
        <a:spcBef>
          <a:spcPct val="20000"/>
        </a:spcBef>
        <a:spcAft>
          <a:spcPct val="0"/>
        </a:spcAft>
        <a:buFont typeface="Arial" pitchFamily="34" charset="0"/>
        <a:buChar char="•"/>
        <a:tabLst>
          <a:tab pos="365760" algn="l"/>
        </a:tabLst>
        <a:defRPr sz="2400" kern="1200">
          <a:solidFill>
            <a:schemeClr val="tx1"/>
          </a:solidFill>
          <a:latin typeface="PrudentialModern Med" pitchFamily="2" charset="0"/>
          <a:ea typeface="ヒラギノ角ゴ Pro W3" charset="-128"/>
          <a:cs typeface="Arial" pitchFamily="34" charset="0"/>
        </a:defRPr>
      </a:lvl3pPr>
      <a:lvl4pPr marL="517525" indent="-155575" algn="l" defTabSz="1016000" rtl="0" eaLnBrk="1" fontAlgn="base" hangingPunct="1">
        <a:spcBef>
          <a:spcPct val="20000"/>
        </a:spcBef>
        <a:spcAft>
          <a:spcPct val="0"/>
        </a:spcAft>
        <a:buFont typeface="Arial" pitchFamily="34" charset="0"/>
        <a:buChar char="•"/>
        <a:defRPr sz="2400" kern="1200">
          <a:solidFill>
            <a:schemeClr val="tx1"/>
          </a:solidFill>
          <a:latin typeface="PrudentialModern Med" pitchFamily="2" charset="0"/>
          <a:ea typeface="ヒラギノ角ゴ Pro W3" charset="-128"/>
          <a:cs typeface="Arial" pitchFamily="34" charset="0"/>
        </a:defRPr>
      </a:lvl4pPr>
      <a:lvl5pPr marL="746125" indent="-163513" algn="l" defTabSz="1016000" rtl="0" eaLnBrk="1" fontAlgn="base" hangingPunct="1">
        <a:spcBef>
          <a:spcPct val="20000"/>
        </a:spcBef>
        <a:spcAft>
          <a:spcPct val="0"/>
        </a:spcAft>
        <a:buFont typeface="Arial" pitchFamily="34" charset="0"/>
        <a:buChar char="•"/>
        <a:defRPr sz="2400" kern="1200">
          <a:solidFill>
            <a:schemeClr val="tx1"/>
          </a:solidFill>
          <a:latin typeface="PrudentialModern Med" pitchFamily="2" charset="0"/>
          <a:ea typeface="ヒラギノ角ゴ Pro W3" charset="-128"/>
          <a:cs typeface="Arial" pitchFamily="34" charset="0"/>
        </a:defRPr>
      </a:lvl5pPr>
      <a:lvl6pPr marL="971550" indent="-165100" algn="l" defTabSz="1018586" rtl="0" eaLnBrk="1" latinLnBrk="0" hangingPunct="1">
        <a:spcBef>
          <a:spcPct val="20000"/>
        </a:spcBef>
        <a:buFont typeface="Arial" pitchFamily="34" charset="0"/>
        <a:buChar char="•"/>
        <a:defRPr sz="2400" kern="1200" baseline="0">
          <a:solidFill>
            <a:schemeClr val="tx1"/>
          </a:solidFill>
          <a:latin typeface="PrudentialModern Med" pitchFamily="2" charset="0"/>
          <a:ea typeface="+mn-ea"/>
          <a:cs typeface="+mn-cs"/>
        </a:defRPr>
      </a:lvl6pPr>
      <a:lvl7pPr marL="3310406" indent="-254646" algn="l" defTabSz="1018586"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9698" indent="-254646" algn="l" defTabSz="1018586"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8992" indent="-254646" algn="l" defTabSz="1018586"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586" rtl="0" eaLnBrk="1" latinLnBrk="0" hangingPunct="1">
        <a:defRPr sz="2000" kern="1200">
          <a:solidFill>
            <a:schemeClr val="tx1"/>
          </a:solidFill>
          <a:latin typeface="+mn-lt"/>
          <a:ea typeface="+mn-ea"/>
          <a:cs typeface="+mn-cs"/>
        </a:defRPr>
      </a:lvl1pPr>
      <a:lvl2pPr marL="509292" algn="l" defTabSz="1018586" rtl="0" eaLnBrk="1" latinLnBrk="0" hangingPunct="1">
        <a:defRPr sz="2000" kern="1200">
          <a:solidFill>
            <a:schemeClr val="tx1"/>
          </a:solidFill>
          <a:latin typeface="+mn-lt"/>
          <a:ea typeface="+mn-ea"/>
          <a:cs typeface="+mn-cs"/>
        </a:defRPr>
      </a:lvl2pPr>
      <a:lvl3pPr marL="1018586" algn="l" defTabSz="1018586" rtl="0" eaLnBrk="1" latinLnBrk="0" hangingPunct="1">
        <a:defRPr sz="2000" kern="1200">
          <a:solidFill>
            <a:schemeClr val="tx1"/>
          </a:solidFill>
          <a:latin typeface="+mn-lt"/>
          <a:ea typeface="+mn-ea"/>
          <a:cs typeface="+mn-cs"/>
        </a:defRPr>
      </a:lvl3pPr>
      <a:lvl4pPr marL="1527879" algn="l" defTabSz="1018586" rtl="0" eaLnBrk="1" latinLnBrk="0" hangingPunct="1">
        <a:defRPr sz="2000" kern="1200">
          <a:solidFill>
            <a:schemeClr val="tx1"/>
          </a:solidFill>
          <a:latin typeface="+mn-lt"/>
          <a:ea typeface="+mn-ea"/>
          <a:cs typeface="+mn-cs"/>
        </a:defRPr>
      </a:lvl4pPr>
      <a:lvl5pPr marL="2037173" algn="l" defTabSz="1018586" rtl="0" eaLnBrk="1" latinLnBrk="0" hangingPunct="1">
        <a:defRPr sz="2000" kern="1200">
          <a:solidFill>
            <a:schemeClr val="tx1"/>
          </a:solidFill>
          <a:latin typeface="+mn-lt"/>
          <a:ea typeface="+mn-ea"/>
          <a:cs typeface="+mn-cs"/>
        </a:defRPr>
      </a:lvl5pPr>
      <a:lvl6pPr marL="2546466" algn="l" defTabSz="1018586" rtl="0" eaLnBrk="1" latinLnBrk="0" hangingPunct="1">
        <a:defRPr sz="2000" kern="1200">
          <a:solidFill>
            <a:schemeClr val="tx1"/>
          </a:solidFill>
          <a:latin typeface="+mn-lt"/>
          <a:ea typeface="+mn-ea"/>
          <a:cs typeface="+mn-cs"/>
        </a:defRPr>
      </a:lvl6pPr>
      <a:lvl7pPr marL="3055758" algn="l" defTabSz="1018586" rtl="0" eaLnBrk="1" latinLnBrk="0" hangingPunct="1">
        <a:defRPr sz="2000" kern="1200">
          <a:solidFill>
            <a:schemeClr val="tx1"/>
          </a:solidFill>
          <a:latin typeface="+mn-lt"/>
          <a:ea typeface="+mn-ea"/>
          <a:cs typeface="+mn-cs"/>
        </a:defRPr>
      </a:lvl7pPr>
      <a:lvl8pPr marL="3565052" algn="l" defTabSz="1018586" rtl="0" eaLnBrk="1" latinLnBrk="0" hangingPunct="1">
        <a:defRPr sz="2000" kern="1200">
          <a:solidFill>
            <a:schemeClr val="tx1"/>
          </a:solidFill>
          <a:latin typeface="+mn-lt"/>
          <a:ea typeface="+mn-ea"/>
          <a:cs typeface="+mn-cs"/>
        </a:defRPr>
      </a:lvl8pPr>
      <a:lvl9pPr marL="4074344" algn="l" defTabSz="101858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2.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emf"/><Relationship Id="rId10" Type="http://schemas.openxmlformats.org/officeDocument/2006/relationships/image" Target="../media/image10.wmf"/><Relationship Id="rId4" Type="http://schemas.openxmlformats.org/officeDocument/2006/relationships/oleObject" Target="../embeddings/oleObject1.bin"/><Relationship Id="rId9"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6.xml"/><Relationship Id="rId7"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9.wmf"/><Relationship Id="rId10" Type="http://schemas.openxmlformats.org/officeDocument/2006/relationships/image" Target="../media/image10.wmf"/><Relationship Id="rId4" Type="http://schemas.openxmlformats.org/officeDocument/2006/relationships/oleObject" Target="../embeddings/oleObject4.bin"/><Relationship Id="rId9" Type="http://schemas.openxmlformats.org/officeDocument/2006/relationships/image" Target="../media/image12.e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4.emf"/><Relationship Id="rId4" Type="http://schemas.openxmlformats.org/officeDocument/2006/relationships/oleObject" Target="../embeddings/oleObject8.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1"/>
          <p:cNvSpPr>
            <a:spLocks noGrp="1"/>
          </p:cNvSpPr>
          <p:nvPr>
            <p:ph type="body" sz="quarter" idx="14"/>
          </p:nvPr>
        </p:nvSpPr>
        <p:spPr/>
        <p:txBody>
          <a:bodyPr/>
          <a:lstStyle/>
          <a:p>
            <a:r>
              <a:rPr lang="en-US" dirty="0">
                <a:solidFill>
                  <a:srgbClr val="FFCC00"/>
                </a:solidFill>
              </a:rPr>
              <a:t>Business Continuation</a:t>
            </a:r>
            <a:endParaRPr lang="en-US" dirty="0"/>
          </a:p>
        </p:txBody>
      </p:sp>
      <p:sp>
        <p:nvSpPr>
          <p:cNvPr id="7" name="Footer Placeholder 6"/>
          <p:cNvSpPr>
            <a:spLocks noGrp="1"/>
          </p:cNvSpPr>
          <p:nvPr>
            <p:ph type="ftr" sz="quarter" idx="16"/>
          </p:nvPr>
        </p:nvSpPr>
        <p:spPr>
          <a:xfrm>
            <a:off x="384520" y="7062407"/>
            <a:ext cx="3348031" cy="490537"/>
          </a:xfrm>
        </p:spPr>
        <p:txBody>
          <a:bodyPr/>
          <a:lstStyle/>
          <a:p>
            <a:r>
              <a:rPr lang="en-US" dirty="0"/>
              <a:t>Not for Consumer Use.</a:t>
            </a:r>
          </a:p>
          <a:p>
            <a:r>
              <a:rPr lang="en-US" dirty="0"/>
              <a:t>1010761-00002-00  Ed. 10/2018  Exp. 04/31/2020</a:t>
            </a:r>
          </a:p>
          <a:p>
            <a:endParaRPr lang="en-US" dirty="0"/>
          </a:p>
        </p:txBody>
      </p:sp>
      <p:sp>
        <p:nvSpPr>
          <p:cNvPr id="6" name="TextBox 5"/>
          <p:cNvSpPr txBox="1"/>
          <p:nvPr/>
        </p:nvSpPr>
        <p:spPr>
          <a:xfrm>
            <a:off x="1212005" y="2894530"/>
            <a:ext cx="5296496" cy="3101536"/>
          </a:xfrm>
          <a:prstGeom prst="rect">
            <a:avLst/>
          </a:prstGeom>
          <a:noFill/>
        </p:spPr>
        <p:txBody>
          <a:bodyPr wrap="square" lIns="0" tIns="0" rIns="0" bIns="0" rtlCol="0">
            <a:noAutofit/>
          </a:bodyPr>
          <a:lstStyle/>
          <a:p>
            <a:r>
              <a:rPr lang="en-US" sz="1600" b="0" cap="all" dirty="0">
                <a:solidFill>
                  <a:schemeClr val="bg1">
                    <a:lumMod val="50000"/>
                  </a:schemeClr>
                </a:solidFill>
                <a:latin typeface="PrudentialModern Med" pitchFamily="2" charset="0"/>
              </a:rPr>
              <a:t>[Presented by: </a:t>
            </a:r>
          </a:p>
          <a:p>
            <a:endParaRPr lang="en-US" sz="1600" dirty="0">
              <a:latin typeface="PrudentialModern Med" pitchFamily="2" charset="0"/>
            </a:endParaRPr>
          </a:p>
          <a:p>
            <a:r>
              <a:rPr lang="en-US" sz="1600" dirty="0">
                <a:latin typeface="PrudentialModern Med" pitchFamily="2" charset="0"/>
              </a:rPr>
              <a:t>[Joe Sample], </a:t>
            </a:r>
            <a:r>
              <a:rPr lang="en-US" sz="1600" b="0" dirty="0">
                <a:latin typeface="PrudentialModern Med" pitchFamily="2" charset="0"/>
              </a:rPr>
              <a:t>[Designations per field stationery guidelines]</a:t>
            </a:r>
          </a:p>
          <a:p>
            <a:r>
              <a:rPr lang="en-US" sz="1600" b="0" dirty="0">
                <a:latin typeface="PrudentialModern Med" pitchFamily="2" charset="0"/>
              </a:rPr>
              <a:t>[Company Approved Title]</a:t>
            </a:r>
          </a:p>
          <a:p>
            <a:r>
              <a:rPr lang="en-US" sz="1600" b="0" dirty="0">
                <a:latin typeface="PrudentialModern Med" pitchFamily="2" charset="0"/>
              </a:rPr>
              <a:t>[Firm Name]</a:t>
            </a:r>
          </a:p>
          <a:p>
            <a:r>
              <a:rPr lang="en-US" sz="1600" b="0" dirty="0">
                <a:latin typeface="PrudentialModern Med" pitchFamily="2" charset="0"/>
              </a:rPr>
              <a:t>[The Prudential Insurance Company of America]</a:t>
            </a:r>
          </a:p>
          <a:p>
            <a:r>
              <a:rPr lang="en-US" sz="1600" b="0" dirty="0">
                <a:latin typeface="PrudentialModern Med" pitchFamily="2" charset="0"/>
              </a:rPr>
              <a:t>[1234 Main Street, Suite 1, Floor 10]</a:t>
            </a:r>
          </a:p>
          <a:p>
            <a:r>
              <a:rPr lang="en-US" sz="1600" b="0" dirty="0">
                <a:latin typeface="PrudentialModern Med" pitchFamily="2" charset="0"/>
              </a:rPr>
              <a:t>[Anywhere], [ST] [12345]</a:t>
            </a:r>
          </a:p>
          <a:p>
            <a:r>
              <a:rPr lang="en-US" sz="1600" b="0" dirty="0">
                <a:latin typeface="PrudentialModern Med" pitchFamily="2" charset="0"/>
              </a:rPr>
              <a:t>[in required states] [&lt;ST&gt; Insurance License Number &lt;1234567890&gt;]</a:t>
            </a:r>
          </a:p>
          <a:p>
            <a:r>
              <a:rPr lang="en-US" sz="1600" b="0" dirty="0">
                <a:latin typeface="PrudentialModern Med" pitchFamily="2" charset="0"/>
              </a:rPr>
              <a:t>[Phone] [123-123-1234] Fax [123-123-1245] </a:t>
            </a:r>
          </a:p>
          <a:p>
            <a:r>
              <a:rPr lang="en-US" sz="1600" b="0" dirty="0">
                <a:latin typeface="PrudentialModern Med" pitchFamily="2" charset="0"/>
              </a:rPr>
              <a:t>[joe.sample@prudential.com]]</a:t>
            </a:r>
          </a:p>
          <a:p>
            <a:endParaRPr lang="en-US" sz="1200" b="0" dirty="0">
              <a:latin typeface="PrudentialModern Med" pitchFamily="2" charset="0"/>
            </a:endParaRPr>
          </a:p>
        </p:txBody>
      </p:sp>
      <p:pic>
        <p:nvPicPr>
          <p:cNvPr id="2" name="Picture 1"/>
          <p:cNvPicPr>
            <a:picLocks noChangeAspect="1"/>
          </p:cNvPicPr>
          <p:nvPr/>
        </p:nvPicPr>
        <p:blipFill>
          <a:blip r:embed="rId3"/>
          <a:stretch>
            <a:fillRect/>
          </a:stretch>
        </p:blipFill>
        <p:spPr>
          <a:xfrm>
            <a:off x="7384586" y="3408445"/>
            <a:ext cx="1585097" cy="1585097"/>
          </a:xfrm>
          <a:prstGeom prst="rect">
            <a:avLst/>
          </a:prstGeom>
        </p:spPr>
      </p:pic>
      <p:pic>
        <p:nvPicPr>
          <p:cNvPr id="3" name="Picture 2"/>
          <p:cNvPicPr>
            <a:picLocks noChangeAspect="1"/>
          </p:cNvPicPr>
          <p:nvPr/>
        </p:nvPicPr>
        <p:blipFill>
          <a:blip r:embed="rId4"/>
          <a:stretch>
            <a:fillRect/>
          </a:stretch>
        </p:blipFill>
        <p:spPr>
          <a:xfrm>
            <a:off x="8985489" y="4549896"/>
            <a:ext cx="341406" cy="32311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10</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10" name="Rectangle 2"/>
          <p:cNvSpPr>
            <a:spLocks noChangeArrowheads="1"/>
          </p:cNvSpPr>
          <p:nvPr/>
        </p:nvSpPr>
        <p:spPr bwMode="auto">
          <a:xfrm>
            <a:off x="1371600" y="2362200"/>
            <a:ext cx="6324600" cy="1752600"/>
          </a:xfrm>
          <a:prstGeom prst="rect">
            <a:avLst/>
          </a:prstGeom>
          <a:noFill/>
          <a:ln w="9525">
            <a:noFill/>
            <a:miter lim="800000"/>
            <a:headEnd/>
            <a:tailEnd/>
          </a:ln>
          <a:effectLst/>
        </p:spPr>
        <p:txBody>
          <a:bodyPr lIns="92075" tIns="46038" rIns="92075" bIns="46038" anchor="ctr"/>
          <a:lstStyle/>
          <a:p>
            <a:pPr algn="ctr" eaLnBrk="0" hangingPunct="0">
              <a:lnSpc>
                <a:spcPct val="90000"/>
              </a:lnSpc>
            </a:pPr>
            <a:r>
              <a:rPr lang="en-US" sz="4800" dirty="0">
                <a:ea typeface="ＭＳ Ｐゴシック"/>
                <a:cs typeface="ＭＳ Ｐゴシック"/>
              </a:rPr>
              <a:t>Selecting a Plan</a:t>
            </a:r>
          </a:p>
        </p:txBody>
      </p:sp>
      <p:sp>
        <p:nvSpPr>
          <p:cNvPr id="11" name="Rectangle 3"/>
          <p:cNvSpPr>
            <a:spLocks noGrp="1" noChangeArrowheads="1"/>
          </p:cNvSpPr>
          <p:nvPr>
            <p:ph type="title"/>
          </p:nvPr>
        </p:nvSpPr>
        <p:spPr bwMode="gray">
          <a:xfrm>
            <a:off x="457200" y="228600"/>
            <a:ext cx="8229600" cy="685800"/>
          </a:xfrm>
          <a:noFill/>
          <a:ln/>
        </p:spPr>
        <p:txBody>
          <a:bodyPr lIns="0" tIns="0" rIns="0" bIns="0" anchor="b"/>
          <a:lstStyle/>
          <a:p>
            <a:pPr algn="l"/>
            <a:r>
              <a:rPr lang="en-US" sz="4000" b="1" dirty="0"/>
              <a:t>Which Plan is the Right Plan?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11</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3"/>
          <p:cNvSpPr>
            <a:spLocks noGrp="1" noChangeArrowheads="1"/>
          </p:cNvSpPr>
          <p:nvPr>
            <p:ph type="body" idx="4294967295"/>
          </p:nvPr>
        </p:nvSpPr>
        <p:spPr>
          <a:xfrm>
            <a:off x="838200" y="1524000"/>
            <a:ext cx="8229600" cy="5029200"/>
          </a:xfrm>
          <a:prstGeom prst="rect">
            <a:avLst/>
          </a:prstGeom>
        </p:spPr>
        <p:txBody>
          <a:bodyPr/>
          <a:lstStyle/>
          <a:p>
            <a:pPr>
              <a:buFont typeface="Arial" pitchFamily="34" charset="0"/>
              <a:buChar char="•"/>
            </a:pPr>
            <a:r>
              <a:rPr lang="en-US" dirty="0"/>
              <a:t>Cross-Purchase</a:t>
            </a:r>
          </a:p>
          <a:p>
            <a:pPr>
              <a:buFont typeface="Arial" pitchFamily="34" charset="0"/>
              <a:buChar char="•"/>
            </a:pPr>
            <a:endParaRPr lang="en-US" sz="1000" dirty="0"/>
          </a:p>
          <a:p>
            <a:pPr>
              <a:buFont typeface="Arial" pitchFamily="34" charset="0"/>
              <a:buChar char="•"/>
            </a:pPr>
            <a:r>
              <a:rPr lang="en-US" dirty="0"/>
              <a:t>Entity Purchase</a:t>
            </a:r>
            <a:br>
              <a:rPr lang="en-US" dirty="0"/>
            </a:br>
            <a:endParaRPr lang="en-US" dirty="0"/>
          </a:p>
        </p:txBody>
      </p:sp>
      <p:pic>
        <p:nvPicPr>
          <p:cNvPr id="7" name="Picture 4" descr="form"/>
          <p:cNvPicPr>
            <a:picLocks noChangeAspect="1" noChangeArrowheads="1"/>
          </p:cNvPicPr>
          <p:nvPr/>
        </p:nvPicPr>
        <p:blipFill>
          <a:blip r:embed="rId3" cstate="print"/>
          <a:srcRect/>
          <a:stretch>
            <a:fillRect/>
          </a:stretch>
        </p:blipFill>
        <p:spPr bwMode="auto">
          <a:xfrm>
            <a:off x="2895600" y="3733800"/>
            <a:ext cx="3429000" cy="2257425"/>
          </a:xfrm>
          <a:prstGeom prst="rect">
            <a:avLst/>
          </a:prstGeom>
          <a:noFill/>
          <a:effectLst>
            <a:outerShdw dist="71842" dir="8100000" algn="ctr" rotWithShape="0">
              <a:schemeClr val="bg2"/>
            </a:outerShdw>
          </a:effectLst>
        </p:spPr>
      </p:pic>
      <p:sp>
        <p:nvSpPr>
          <p:cNvPr id="8" name="Rectangle 2"/>
          <p:cNvSpPr>
            <a:spLocks noGrp="1" noChangeArrowheads="1"/>
          </p:cNvSpPr>
          <p:nvPr>
            <p:ph type="title"/>
          </p:nvPr>
        </p:nvSpPr>
        <p:spPr>
          <a:xfrm>
            <a:off x="457200" y="76200"/>
            <a:ext cx="8229600" cy="1143000"/>
          </a:xfrm>
        </p:spPr>
        <p:txBody>
          <a:bodyPr/>
          <a:lstStyle/>
          <a:p>
            <a:pPr algn="l"/>
            <a:r>
              <a:rPr lang="en-US" sz="4000" b="1" dirty="0"/>
              <a:t>Two Types of Buy-Sell Agreements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12</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3"/>
          <p:cNvSpPr>
            <a:spLocks noChangeArrowheads="1"/>
          </p:cNvSpPr>
          <p:nvPr/>
        </p:nvSpPr>
        <p:spPr bwMode="auto">
          <a:xfrm>
            <a:off x="914400" y="1690688"/>
            <a:ext cx="1333500"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b="1" dirty="0">
                <a:latin typeface="Garamond" pitchFamily="2" charset="0"/>
                <a:ea typeface="ＭＳ Ｐゴシック"/>
                <a:cs typeface="ＭＳ Ｐゴシック"/>
              </a:rPr>
              <a:t>Owner A</a:t>
            </a:r>
          </a:p>
        </p:txBody>
      </p:sp>
      <p:sp>
        <p:nvSpPr>
          <p:cNvPr id="7" name="Rectangle 6"/>
          <p:cNvSpPr>
            <a:spLocks noChangeArrowheads="1"/>
          </p:cNvSpPr>
          <p:nvPr/>
        </p:nvSpPr>
        <p:spPr bwMode="auto">
          <a:xfrm>
            <a:off x="3901190" y="1477078"/>
            <a:ext cx="1620838" cy="457200"/>
          </a:xfrm>
          <a:prstGeom prst="rect">
            <a:avLst/>
          </a:prstGeom>
          <a:noFill/>
          <a:ln w="9525">
            <a:noFill/>
            <a:miter lim="800000"/>
            <a:headEnd/>
            <a:tailEnd/>
          </a:ln>
          <a:effectLst/>
        </p:spPr>
        <p:txBody>
          <a:bodyPr lIns="92075" tIns="46038" rIns="92075" bIns="46038">
            <a:spAutoFit/>
          </a:bodyPr>
          <a:lstStyle/>
          <a:p>
            <a:pPr eaLnBrk="0" hangingPunct="0"/>
            <a:r>
              <a:rPr lang="en-US" sz="2400" b="1" dirty="0">
                <a:latin typeface="Garamond" pitchFamily="2" charset="0"/>
                <a:ea typeface="ＭＳ Ｐゴシック"/>
                <a:cs typeface="ＭＳ Ｐゴシック"/>
              </a:rPr>
              <a:t>Agreement</a:t>
            </a:r>
            <a:endParaRPr lang="en-US" sz="2000" b="1" dirty="0">
              <a:latin typeface="Garamond" pitchFamily="2" charset="0"/>
              <a:ea typeface="ＭＳ Ｐゴシック"/>
              <a:cs typeface="ＭＳ Ｐゴシック"/>
            </a:endParaRPr>
          </a:p>
        </p:txBody>
      </p:sp>
      <p:sp>
        <p:nvSpPr>
          <p:cNvPr id="8" name="Line 5"/>
          <p:cNvSpPr>
            <a:spLocks noChangeShapeType="1"/>
          </p:cNvSpPr>
          <p:nvPr/>
        </p:nvSpPr>
        <p:spPr bwMode="auto">
          <a:xfrm>
            <a:off x="3048000" y="1919288"/>
            <a:ext cx="3352800" cy="0"/>
          </a:xfrm>
          <a:prstGeom prst="line">
            <a:avLst/>
          </a:prstGeom>
          <a:noFill/>
          <a:ln w="12700">
            <a:solidFill>
              <a:schemeClr val="tx1"/>
            </a:solidFill>
            <a:round/>
            <a:headEnd type="triangle" w="lg" len="lg"/>
            <a:tailEnd type="triangle" w="lg" len="lg"/>
          </a:ln>
          <a:effectLst/>
        </p:spPr>
        <p:txBody>
          <a:bodyPr wrap="none" anchor="ctr"/>
          <a:lstStyle/>
          <a:p>
            <a:endParaRPr lang="en-US"/>
          </a:p>
        </p:txBody>
      </p:sp>
      <p:sp>
        <p:nvSpPr>
          <p:cNvPr id="9" name="Rectangle 4"/>
          <p:cNvSpPr>
            <a:spLocks noChangeArrowheads="1"/>
          </p:cNvSpPr>
          <p:nvPr/>
        </p:nvSpPr>
        <p:spPr bwMode="auto">
          <a:xfrm>
            <a:off x="7194550" y="1690688"/>
            <a:ext cx="1339850"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b="1" dirty="0">
                <a:latin typeface="Garamond" pitchFamily="2" charset="0"/>
                <a:ea typeface="ＭＳ Ｐゴシック"/>
                <a:cs typeface="ＭＳ Ｐゴシック"/>
              </a:rPr>
              <a:t>Owner B</a:t>
            </a:r>
          </a:p>
        </p:txBody>
      </p:sp>
      <p:graphicFrame>
        <p:nvGraphicFramePr>
          <p:cNvPr id="1026" name="Object 2"/>
          <p:cNvGraphicFramePr>
            <a:graphicFrameLocks noChangeAspect="1"/>
          </p:cNvGraphicFramePr>
          <p:nvPr/>
        </p:nvGraphicFramePr>
        <p:xfrm>
          <a:off x="1143000" y="2224088"/>
          <a:ext cx="723900" cy="1947862"/>
        </p:xfrm>
        <a:graphic>
          <a:graphicData uri="http://schemas.openxmlformats.org/presentationml/2006/ole">
            <mc:AlternateContent xmlns:mc="http://schemas.openxmlformats.org/markup-compatibility/2006">
              <mc:Choice xmlns:v="urn:schemas-microsoft-com:vml" Requires="v">
                <p:oleObj spid="_x0000_s1083" name="Clip" r:id="rId4" imgW="725040" imgH="1948320" progId="">
                  <p:embed/>
                </p:oleObj>
              </mc:Choice>
              <mc:Fallback>
                <p:oleObj name="Clip" r:id="rId4" imgW="725040" imgH="194832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black">
                      <a:xfrm>
                        <a:off x="1143000" y="2224088"/>
                        <a:ext cx="723900" cy="1947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7391400" y="2224088"/>
          <a:ext cx="771525" cy="1939925"/>
        </p:xfrm>
        <a:graphic>
          <a:graphicData uri="http://schemas.openxmlformats.org/presentationml/2006/ole">
            <mc:AlternateContent xmlns:mc="http://schemas.openxmlformats.org/markup-compatibility/2006">
              <mc:Choice xmlns:v="urn:schemas-microsoft-com:vml" Requires="v">
                <p:oleObj spid="_x0000_s1084" name="Clip" r:id="rId6" imgW="771480" imgH="1940040" progId="">
                  <p:embed/>
                </p:oleObj>
              </mc:Choice>
              <mc:Fallback>
                <p:oleObj name="Clip" r:id="rId6" imgW="771480" imgH="194004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black">
                      <a:xfrm>
                        <a:off x="7391400" y="2224088"/>
                        <a:ext cx="771525" cy="1939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nvGraphicFramePr>
        <p:xfrm>
          <a:off x="3757613" y="2246313"/>
          <a:ext cx="1881187" cy="1882775"/>
        </p:xfrm>
        <a:graphic>
          <a:graphicData uri="http://schemas.openxmlformats.org/presentationml/2006/ole">
            <mc:AlternateContent xmlns:mc="http://schemas.openxmlformats.org/markup-compatibility/2006">
              <mc:Choice xmlns:v="urn:schemas-microsoft-com:vml" Requires="v">
                <p:oleObj spid="_x0000_s1085" name="Clip" r:id="rId8" imgW="1881720" imgH="1883520" progId="">
                  <p:embed/>
                </p:oleObj>
              </mc:Choice>
              <mc:Fallback>
                <p:oleObj name="Clip" r:id="rId8" imgW="1881720" imgH="1883520"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57613" y="2246313"/>
                        <a:ext cx="1881187" cy="188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 name="Picture 16" descr="j0150663"/>
          <p:cNvPicPr>
            <a:picLocks noChangeAspect="1" noChangeArrowheads="1"/>
          </p:cNvPicPr>
          <p:nvPr/>
        </p:nvPicPr>
        <p:blipFill>
          <a:blip r:embed="rId10" cstate="print"/>
          <a:srcRect/>
          <a:stretch>
            <a:fillRect/>
          </a:stretch>
        </p:blipFill>
        <p:spPr bwMode="auto">
          <a:xfrm>
            <a:off x="3886200" y="4129088"/>
            <a:ext cx="1905000" cy="2133600"/>
          </a:xfrm>
          <a:prstGeom prst="rect">
            <a:avLst/>
          </a:prstGeom>
          <a:noFill/>
        </p:spPr>
      </p:pic>
      <p:sp>
        <p:nvSpPr>
          <p:cNvPr id="12" name="Line 10"/>
          <p:cNvSpPr>
            <a:spLocks noChangeShapeType="1"/>
          </p:cNvSpPr>
          <p:nvPr/>
        </p:nvSpPr>
        <p:spPr bwMode="auto">
          <a:xfrm flipH="1">
            <a:off x="1143000" y="5605463"/>
            <a:ext cx="2209800" cy="0"/>
          </a:xfrm>
          <a:prstGeom prst="line">
            <a:avLst/>
          </a:prstGeom>
          <a:noFill/>
          <a:ln w="12700">
            <a:solidFill>
              <a:schemeClr val="tx1"/>
            </a:solidFill>
            <a:round/>
            <a:headEnd type="triangle" w="lg" len="lg"/>
            <a:tailEnd type="none" w="sm" len="sm"/>
          </a:ln>
          <a:effectLst/>
        </p:spPr>
        <p:txBody>
          <a:bodyPr wrap="none" anchor="ctr"/>
          <a:lstStyle/>
          <a:p>
            <a:endParaRPr lang="en-US"/>
          </a:p>
        </p:txBody>
      </p:sp>
      <p:sp>
        <p:nvSpPr>
          <p:cNvPr id="13" name="Line 11"/>
          <p:cNvSpPr>
            <a:spLocks noChangeShapeType="1"/>
          </p:cNvSpPr>
          <p:nvPr/>
        </p:nvSpPr>
        <p:spPr bwMode="auto">
          <a:xfrm rot="6401416">
            <a:off x="780256" y="5061744"/>
            <a:ext cx="1106488" cy="76200"/>
          </a:xfrm>
          <a:prstGeom prst="line">
            <a:avLst/>
          </a:prstGeom>
          <a:noFill/>
          <a:ln w="12700">
            <a:solidFill>
              <a:schemeClr val="tx1"/>
            </a:solidFill>
            <a:round/>
            <a:headEnd type="none" w="lg" len="lg"/>
            <a:tailEnd type="none" w="sm" len="sm"/>
          </a:ln>
          <a:effectLst/>
        </p:spPr>
        <p:txBody>
          <a:bodyPr wrap="none" anchor="ctr"/>
          <a:lstStyle/>
          <a:p>
            <a:endParaRPr lang="en-US"/>
          </a:p>
        </p:txBody>
      </p:sp>
      <p:sp>
        <p:nvSpPr>
          <p:cNvPr id="14" name="Rectangle 8"/>
          <p:cNvSpPr>
            <a:spLocks noChangeArrowheads="1"/>
          </p:cNvSpPr>
          <p:nvPr/>
        </p:nvSpPr>
        <p:spPr bwMode="auto">
          <a:xfrm>
            <a:off x="1447800" y="5195888"/>
            <a:ext cx="1514475" cy="822325"/>
          </a:xfrm>
          <a:prstGeom prst="rect">
            <a:avLst/>
          </a:prstGeom>
          <a:noFill/>
          <a:ln w="9525">
            <a:noFill/>
            <a:miter lim="800000"/>
            <a:headEnd/>
            <a:tailEnd/>
          </a:ln>
          <a:effectLst/>
        </p:spPr>
        <p:txBody>
          <a:bodyPr wrap="none" lIns="92075" tIns="46038" rIns="92075" bIns="46038">
            <a:spAutoFit/>
          </a:bodyPr>
          <a:lstStyle/>
          <a:p>
            <a:pPr eaLnBrk="0" hangingPunct="0"/>
            <a:r>
              <a:rPr lang="en-US" sz="2400" b="1" dirty="0">
                <a:latin typeface="Garamond" pitchFamily="2" charset="0"/>
                <a:ea typeface="ＭＳ Ｐゴシック"/>
                <a:cs typeface="ＭＳ Ｐゴシック"/>
              </a:rPr>
              <a:t>Policy</a:t>
            </a:r>
          </a:p>
          <a:p>
            <a:pPr eaLnBrk="0" hangingPunct="0"/>
            <a:r>
              <a:rPr lang="en-US" sz="2400" b="1" dirty="0">
                <a:latin typeface="Garamond" pitchFamily="2" charset="0"/>
                <a:ea typeface="ＭＳ Ｐゴシック"/>
                <a:cs typeface="ＭＳ Ｐゴシック"/>
              </a:rPr>
              <a:t>Premiums</a:t>
            </a:r>
            <a:endParaRPr lang="en-US" sz="2000" b="1" dirty="0">
              <a:latin typeface="Garamond" pitchFamily="2" charset="0"/>
              <a:ea typeface="ＭＳ Ｐゴシック"/>
              <a:cs typeface="ＭＳ Ｐゴシック"/>
            </a:endParaRPr>
          </a:p>
        </p:txBody>
      </p:sp>
      <p:sp>
        <p:nvSpPr>
          <p:cNvPr id="15" name="Rectangle 9"/>
          <p:cNvSpPr>
            <a:spLocks noChangeArrowheads="1"/>
          </p:cNvSpPr>
          <p:nvPr/>
        </p:nvSpPr>
        <p:spPr bwMode="auto">
          <a:xfrm>
            <a:off x="6629400" y="5195888"/>
            <a:ext cx="1514475" cy="822325"/>
          </a:xfrm>
          <a:prstGeom prst="rect">
            <a:avLst/>
          </a:prstGeom>
          <a:noFill/>
          <a:ln w="9525">
            <a:noFill/>
            <a:miter lim="800000"/>
            <a:headEnd/>
            <a:tailEnd/>
          </a:ln>
          <a:effectLst/>
        </p:spPr>
        <p:txBody>
          <a:bodyPr wrap="none" lIns="92075" tIns="46038" rIns="92075" bIns="46038">
            <a:spAutoFit/>
          </a:bodyPr>
          <a:lstStyle/>
          <a:p>
            <a:pPr eaLnBrk="0" hangingPunct="0"/>
            <a:r>
              <a:rPr lang="en-US" sz="2400" b="1" dirty="0">
                <a:latin typeface="Garamond" pitchFamily="2" charset="0"/>
                <a:ea typeface="ＭＳ Ｐゴシック"/>
                <a:cs typeface="ＭＳ Ｐゴシック"/>
              </a:rPr>
              <a:t>Policy</a:t>
            </a:r>
          </a:p>
          <a:p>
            <a:pPr eaLnBrk="0" hangingPunct="0"/>
            <a:r>
              <a:rPr lang="en-US" sz="2400" b="1" dirty="0">
                <a:latin typeface="Garamond" pitchFamily="2" charset="0"/>
                <a:ea typeface="ＭＳ Ｐゴシック"/>
                <a:cs typeface="ＭＳ Ｐゴシック"/>
              </a:rPr>
              <a:t>Premiums</a:t>
            </a:r>
            <a:endParaRPr lang="en-US" sz="2000" b="1" dirty="0">
              <a:latin typeface="Garamond" pitchFamily="2" charset="0"/>
              <a:ea typeface="ＭＳ Ｐゴシック"/>
              <a:cs typeface="ＭＳ Ｐゴシック"/>
            </a:endParaRPr>
          </a:p>
        </p:txBody>
      </p:sp>
      <p:sp>
        <p:nvSpPr>
          <p:cNvPr id="16" name="Line 7"/>
          <p:cNvSpPr>
            <a:spLocks noChangeShapeType="1"/>
          </p:cNvSpPr>
          <p:nvPr/>
        </p:nvSpPr>
        <p:spPr bwMode="auto">
          <a:xfrm>
            <a:off x="6096000" y="5613400"/>
            <a:ext cx="2209800" cy="0"/>
          </a:xfrm>
          <a:prstGeom prst="line">
            <a:avLst/>
          </a:prstGeom>
          <a:noFill/>
          <a:ln w="12700">
            <a:solidFill>
              <a:schemeClr val="tx1"/>
            </a:solidFill>
            <a:round/>
            <a:headEnd type="triangle" w="lg" len="lg"/>
            <a:tailEnd type="none" w="sm" len="sm"/>
          </a:ln>
          <a:effectLst/>
        </p:spPr>
        <p:txBody>
          <a:bodyPr wrap="none" anchor="ctr"/>
          <a:lstStyle/>
          <a:p>
            <a:endParaRPr lang="en-US"/>
          </a:p>
        </p:txBody>
      </p:sp>
      <p:sp>
        <p:nvSpPr>
          <p:cNvPr id="17" name="Line 12"/>
          <p:cNvSpPr>
            <a:spLocks noChangeShapeType="1"/>
          </p:cNvSpPr>
          <p:nvPr/>
        </p:nvSpPr>
        <p:spPr bwMode="auto">
          <a:xfrm rot="15198584" flipH="1">
            <a:off x="7562056" y="5061744"/>
            <a:ext cx="1106488" cy="76200"/>
          </a:xfrm>
          <a:prstGeom prst="line">
            <a:avLst/>
          </a:prstGeom>
          <a:noFill/>
          <a:ln w="12700">
            <a:solidFill>
              <a:schemeClr val="tx1"/>
            </a:solidFill>
            <a:round/>
            <a:headEnd type="none" w="lg" len="lg"/>
            <a:tailEnd type="none" w="sm" len="sm"/>
          </a:ln>
          <a:effectLst/>
        </p:spPr>
        <p:txBody>
          <a:bodyPr wrap="none" anchor="ctr"/>
          <a:lstStyle/>
          <a:p>
            <a:endParaRPr lang="en-US"/>
          </a:p>
        </p:txBody>
      </p:sp>
      <p:sp>
        <p:nvSpPr>
          <p:cNvPr id="18" name="Rectangle 2"/>
          <p:cNvSpPr>
            <a:spLocks noGrp="1" noChangeArrowheads="1"/>
          </p:cNvSpPr>
          <p:nvPr>
            <p:ph type="title"/>
          </p:nvPr>
        </p:nvSpPr>
        <p:spPr>
          <a:xfrm>
            <a:off x="457200" y="76200"/>
            <a:ext cx="8229600" cy="1143000"/>
          </a:xfrm>
        </p:spPr>
        <p:txBody>
          <a:bodyPr/>
          <a:lstStyle/>
          <a:p>
            <a:pPr algn="l"/>
            <a:r>
              <a:rPr lang="en-US" sz="4000" b="1" dirty="0"/>
              <a:t>Cross-Purchase Agreement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13</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3"/>
          <p:cNvSpPr>
            <a:spLocks noChangeArrowheads="1"/>
          </p:cNvSpPr>
          <p:nvPr/>
        </p:nvSpPr>
        <p:spPr bwMode="auto">
          <a:xfrm>
            <a:off x="1419225" y="1905000"/>
            <a:ext cx="1333500"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b="1" dirty="0">
                <a:solidFill>
                  <a:srgbClr val="333399"/>
                </a:solidFill>
                <a:latin typeface="Garamond" pitchFamily="2" charset="0"/>
                <a:ea typeface="ＭＳ Ｐゴシック"/>
                <a:cs typeface="ＭＳ Ｐゴシック"/>
              </a:rPr>
              <a:t>Owner A</a:t>
            </a:r>
          </a:p>
        </p:txBody>
      </p:sp>
      <p:sp>
        <p:nvSpPr>
          <p:cNvPr id="7" name="Line 4"/>
          <p:cNvSpPr>
            <a:spLocks noChangeShapeType="1"/>
          </p:cNvSpPr>
          <p:nvPr/>
        </p:nvSpPr>
        <p:spPr bwMode="auto">
          <a:xfrm>
            <a:off x="2895600" y="2133600"/>
            <a:ext cx="3352800" cy="0"/>
          </a:xfrm>
          <a:prstGeom prst="line">
            <a:avLst/>
          </a:prstGeom>
          <a:noFill/>
          <a:ln w="12700">
            <a:solidFill>
              <a:schemeClr val="tx1"/>
            </a:solidFill>
            <a:round/>
            <a:headEnd type="triangle" w="lg" len="lg"/>
            <a:tailEnd type="triangle" w="lg" len="lg"/>
          </a:ln>
          <a:effectLst/>
        </p:spPr>
        <p:txBody>
          <a:bodyPr wrap="none" anchor="ctr"/>
          <a:lstStyle/>
          <a:p>
            <a:endParaRPr lang="en-US"/>
          </a:p>
        </p:txBody>
      </p:sp>
      <p:sp>
        <p:nvSpPr>
          <p:cNvPr id="8" name="Rectangle 5"/>
          <p:cNvSpPr>
            <a:spLocks noChangeArrowheads="1"/>
          </p:cNvSpPr>
          <p:nvPr/>
        </p:nvSpPr>
        <p:spPr bwMode="auto">
          <a:xfrm>
            <a:off x="3733800" y="1676400"/>
            <a:ext cx="1620838" cy="457200"/>
          </a:xfrm>
          <a:prstGeom prst="rect">
            <a:avLst/>
          </a:prstGeom>
          <a:noFill/>
          <a:ln w="9525">
            <a:noFill/>
            <a:miter lim="800000"/>
            <a:headEnd/>
            <a:tailEnd/>
          </a:ln>
          <a:effectLst/>
        </p:spPr>
        <p:txBody>
          <a:bodyPr lIns="92075" tIns="46038" rIns="92075" bIns="46038">
            <a:spAutoFit/>
          </a:bodyPr>
          <a:lstStyle/>
          <a:p>
            <a:pPr eaLnBrk="0" hangingPunct="0"/>
            <a:r>
              <a:rPr lang="en-US" sz="2400" b="1" dirty="0">
                <a:latin typeface="Garamond" pitchFamily="2" charset="0"/>
                <a:ea typeface="ＭＳ Ｐゴシック"/>
                <a:cs typeface="ＭＳ Ｐゴシック"/>
              </a:rPr>
              <a:t>Agreement</a:t>
            </a:r>
          </a:p>
        </p:txBody>
      </p:sp>
      <p:sp>
        <p:nvSpPr>
          <p:cNvPr id="9" name="AutoShape 20"/>
          <p:cNvSpPr>
            <a:spLocks noChangeArrowheads="1"/>
          </p:cNvSpPr>
          <p:nvPr/>
        </p:nvSpPr>
        <p:spPr bwMode="auto">
          <a:xfrm>
            <a:off x="6248400" y="1800225"/>
            <a:ext cx="1524000" cy="685800"/>
          </a:xfrm>
          <a:custGeom>
            <a:avLst/>
            <a:gdLst>
              <a:gd name="G0" fmla="+- 12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999" y="17150"/>
                </a:moveTo>
                <a:cubicBezTo>
                  <a:pt x="19546" y="15397"/>
                  <a:pt x="20400" y="13138"/>
                  <a:pt x="20400" y="10800"/>
                </a:cubicBezTo>
                <a:cubicBezTo>
                  <a:pt x="20400" y="5498"/>
                  <a:pt x="16101" y="1200"/>
                  <a:pt x="10800" y="1200"/>
                </a:cubicBezTo>
                <a:cubicBezTo>
                  <a:pt x="8461" y="1199"/>
                  <a:pt x="6202" y="2053"/>
                  <a:pt x="4449" y="3600"/>
                </a:cubicBezTo>
                <a:close/>
                <a:moveTo>
                  <a:pt x="3600" y="4449"/>
                </a:moveTo>
                <a:cubicBezTo>
                  <a:pt x="2053" y="6202"/>
                  <a:pt x="1200" y="8461"/>
                  <a:pt x="1200" y="10799"/>
                </a:cubicBezTo>
                <a:cubicBezTo>
                  <a:pt x="1200" y="16101"/>
                  <a:pt x="5498" y="20400"/>
                  <a:pt x="10800" y="20400"/>
                </a:cubicBezTo>
                <a:cubicBezTo>
                  <a:pt x="13138" y="20400"/>
                  <a:pt x="15397" y="19546"/>
                  <a:pt x="17150" y="17999"/>
                </a:cubicBezTo>
                <a:close/>
              </a:path>
            </a:pathLst>
          </a:custGeom>
          <a:solidFill>
            <a:srgbClr val="E93315"/>
          </a:solidFill>
          <a:ln w="12700">
            <a:noFill/>
            <a:miter lim="800000"/>
            <a:headEnd type="none" w="sm" len="sm"/>
            <a:tailEnd type="none" w="sm" len="sm"/>
          </a:ln>
          <a:effectLst/>
        </p:spPr>
        <p:txBody>
          <a:bodyPr wrap="none" anchor="ctr"/>
          <a:lstStyle/>
          <a:p>
            <a:endParaRPr lang="en-US"/>
          </a:p>
        </p:txBody>
      </p:sp>
      <p:sp>
        <p:nvSpPr>
          <p:cNvPr id="10" name="Rectangle 18"/>
          <p:cNvSpPr>
            <a:spLocks noChangeArrowheads="1"/>
          </p:cNvSpPr>
          <p:nvPr/>
        </p:nvSpPr>
        <p:spPr bwMode="auto">
          <a:xfrm>
            <a:off x="6399213" y="1905000"/>
            <a:ext cx="1339850"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b="1" dirty="0">
                <a:solidFill>
                  <a:srgbClr val="333399"/>
                </a:solidFill>
                <a:latin typeface="Garamond" pitchFamily="2" charset="0"/>
                <a:ea typeface="ＭＳ Ｐゴシック"/>
                <a:cs typeface="ＭＳ Ｐゴシック"/>
              </a:rPr>
              <a:t>Owner B</a:t>
            </a:r>
          </a:p>
        </p:txBody>
      </p:sp>
      <p:sp>
        <p:nvSpPr>
          <p:cNvPr id="11" name="Line 9"/>
          <p:cNvSpPr>
            <a:spLocks noChangeShapeType="1"/>
          </p:cNvSpPr>
          <p:nvPr/>
        </p:nvSpPr>
        <p:spPr bwMode="auto">
          <a:xfrm flipH="1">
            <a:off x="1371600" y="4114800"/>
            <a:ext cx="2209800" cy="0"/>
          </a:xfrm>
          <a:prstGeom prst="line">
            <a:avLst/>
          </a:prstGeom>
          <a:noFill/>
          <a:ln w="12700">
            <a:solidFill>
              <a:schemeClr val="tx1"/>
            </a:solidFill>
            <a:round/>
            <a:headEnd type="triangle" w="lg" len="lg"/>
            <a:tailEnd type="none" w="sm" len="sm"/>
          </a:ln>
          <a:effectLst/>
        </p:spPr>
        <p:txBody>
          <a:bodyPr wrap="none" anchor="ctr"/>
          <a:lstStyle/>
          <a:p>
            <a:endParaRPr lang="en-US"/>
          </a:p>
        </p:txBody>
      </p:sp>
      <p:sp>
        <p:nvSpPr>
          <p:cNvPr id="12" name="Line 10"/>
          <p:cNvSpPr>
            <a:spLocks noChangeShapeType="1"/>
          </p:cNvSpPr>
          <p:nvPr/>
        </p:nvSpPr>
        <p:spPr bwMode="auto">
          <a:xfrm rot="6401416">
            <a:off x="863600" y="3316288"/>
            <a:ext cx="1589088" cy="138112"/>
          </a:xfrm>
          <a:prstGeom prst="line">
            <a:avLst/>
          </a:prstGeom>
          <a:noFill/>
          <a:ln w="12700">
            <a:solidFill>
              <a:schemeClr val="tx1"/>
            </a:solidFill>
            <a:round/>
            <a:headEnd type="none" w="lg" len="lg"/>
            <a:tailEnd type="none" w="sm" len="sm"/>
          </a:ln>
          <a:effectLst/>
        </p:spPr>
        <p:txBody>
          <a:bodyPr wrap="none" anchor="ctr"/>
          <a:lstStyle/>
          <a:p>
            <a:endParaRPr lang="en-US"/>
          </a:p>
        </p:txBody>
      </p:sp>
      <p:sp>
        <p:nvSpPr>
          <p:cNvPr id="13" name="Line 6"/>
          <p:cNvSpPr>
            <a:spLocks noChangeShapeType="1"/>
          </p:cNvSpPr>
          <p:nvPr/>
        </p:nvSpPr>
        <p:spPr bwMode="auto">
          <a:xfrm>
            <a:off x="5715000" y="4114800"/>
            <a:ext cx="2209800" cy="0"/>
          </a:xfrm>
          <a:prstGeom prst="line">
            <a:avLst/>
          </a:prstGeom>
          <a:noFill/>
          <a:ln w="12700">
            <a:solidFill>
              <a:schemeClr val="tx1"/>
            </a:solidFill>
            <a:round/>
            <a:headEnd type="triangle" w="lg" len="lg"/>
            <a:tailEnd type="none" w="sm" len="sm"/>
          </a:ln>
          <a:effectLst/>
        </p:spPr>
        <p:txBody>
          <a:bodyPr wrap="none" anchor="ctr"/>
          <a:lstStyle/>
          <a:p>
            <a:endParaRPr lang="en-US"/>
          </a:p>
        </p:txBody>
      </p:sp>
      <p:sp>
        <p:nvSpPr>
          <p:cNvPr id="14" name="Line 11"/>
          <p:cNvSpPr>
            <a:spLocks noChangeShapeType="1"/>
          </p:cNvSpPr>
          <p:nvPr/>
        </p:nvSpPr>
        <p:spPr bwMode="auto">
          <a:xfrm rot="15198584" flipH="1">
            <a:off x="6838156" y="3302794"/>
            <a:ext cx="1577975" cy="160338"/>
          </a:xfrm>
          <a:prstGeom prst="line">
            <a:avLst/>
          </a:prstGeom>
          <a:noFill/>
          <a:ln w="12700">
            <a:solidFill>
              <a:schemeClr val="tx1"/>
            </a:solidFill>
            <a:round/>
            <a:headEnd type="none" w="lg" len="lg"/>
            <a:tailEnd type="none" w="sm" len="sm"/>
          </a:ln>
          <a:effectLst/>
        </p:spPr>
        <p:txBody>
          <a:bodyPr wrap="none" anchor="ctr"/>
          <a:lstStyle/>
          <a:p>
            <a:endParaRPr lang="en-US"/>
          </a:p>
        </p:txBody>
      </p:sp>
      <p:pic>
        <p:nvPicPr>
          <p:cNvPr id="15" name="Picture 19" descr="j0150663"/>
          <p:cNvPicPr>
            <a:picLocks noChangeAspect="1" noChangeArrowheads="1"/>
          </p:cNvPicPr>
          <p:nvPr/>
        </p:nvPicPr>
        <p:blipFill>
          <a:blip r:embed="rId3" cstate="print"/>
          <a:srcRect/>
          <a:stretch>
            <a:fillRect/>
          </a:stretch>
        </p:blipFill>
        <p:spPr bwMode="auto">
          <a:xfrm>
            <a:off x="3733800" y="2743200"/>
            <a:ext cx="1905000" cy="2133600"/>
          </a:xfrm>
          <a:prstGeom prst="rect">
            <a:avLst/>
          </a:prstGeom>
          <a:noFill/>
        </p:spPr>
      </p:pic>
      <p:sp>
        <p:nvSpPr>
          <p:cNvPr id="16" name="Rectangle 7"/>
          <p:cNvSpPr>
            <a:spLocks noChangeArrowheads="1"/>
          </p:cNvSpPr>
          <p:nvPr/>
        </p:nvSpPr>
        <p:spPr bwMode="auto">
          <a:xfrm>
            <a:off x="1600200" y="3733800"/>
            <a:ext cx="1514475" cy="822325"/>
          </a:xfrm>
          <a:prstGeom prst="rect">
            <a:avLst/>
          </a:prstGeom>
          <a:noFill/>
          <a:ln w="9525">
            <a:noFill/>
            <a:miter lim="800000"/>
            <a:headEnd/>
            <a:tailEnd/>
          </a:ln>
          <a:effectLst/>
        </p:spPr>
        <p:txBody>
          <a:bodyPr wrap="none" lIns="92075" tIns="46038" rIns="92075" bIns="46038">
            <a:spAutoFit/>
          </a:bodyPr>
          <a:lstStyle/>
          <a:p>
            <a:pPr eaLnBrk="0" hangingPunct="0"/>
            <a:r>
              <a:rPr lang="en-US" sz="2400" b="1" dirty="0">
                <a:latin typeface="Garamond" pitchFamily="2" charset="0"/>
                <a:ea typeface="ＭＳ Ｐゴシック"/>
                <a:cs typeface="ＭＳ Ｐゴシック"/>
              </a:rPr>
              <a:t>Policy</a:t>
            </a:r>
          </a:p>
          <a:p>
            <a:pPr eaLnBrk="0" hangingPunct="0"/>
            <a:r>
              <a:rPr lang="en-US" sz="2400" b="1" dirty="0">
                <a:latin typeface="Garamond" pitchFamily="2" charset="0"/>
                <a:ea typeface="ＭＳ Ｐゴシック"/>
                <a:cs typeface="ＭＳ Ｐゴシック"/>
              </a:rPr>
              <a:t>Premiums</a:t>
            </a:r>
          </a:p>
        </p:txBody>
      </p:sp>
      <p:sp>
        <p:nvSpPr>
          <p:cNvPr id="17" name="Rectangle 8"/>
          <p:cNvSpPr>
            <a:spLocks noChangeArrowheads="1"/>
          </p:cNvSpPr>
          <p:nvPr/>
        </p:nvSpPr>
        <p:spPr bwMode="auto">
          <a:xfrm>
            <a:off x="6248400" y="3733800"/>
            <a:ext cx="1514475" cy="822325"/>
          </a:xfrm>
          <a:prstGeom prst="rect">
            <a:avLst/>
          </a:prstGeom>
          <a:noFill/>
          <a:ln w="9525">
            <a:noFill/>
            <a:miter lim="800000"/>
            <a:headEnd/>
            <a:tailEnd/>
          </a:ln>
          <a:effectLst/>
        </p:spPr>
        <p:txBody>
          <a:bodyPr wrap="none" lIns="92075" tIns="46038" rIns="92075" bIns="46038">
            <a:spAutoFit/>
          </a:bodyPr>
          <a:lstStyle/>
          <a:p>
            <a:pPr eaLnBrk="0" hangingPunct="0"/>
            <a:r>
              <a:rPr lang="en-US" sz="2400" b="1" dirty="0">
                <a:latin typeface="Garamond" pitchFamily="2" charset="0"/>
                <a:ea typeface="ＭＳ Ｐゴシック"/>
                <a:cs typeface="ＭＳ Ｐゴシック"/>
              </a:rPr>
              <a:t>Policy</a:t>
            </a:r>
          </a:p>
          <a:p>
            <a:pPr eaLnBrk="0" hangingPunct="0"/>
            <a:r>
              <a:rPr lang="en-US" sz="2400" b="1" dirty="0">
                <a:latin typeface="Garamond" pitchFamily="2" charset="0"/>
                <a:ea typeface="ＭＳ Ｐゴシック"/>
                <a:cs typeface="ＭＳ Ｐゴシック"/>
              </a:rPr>
              <a:t>Premiums</a:t>
            </a:r>
          </a:p>
        </p:txBody>
      </p:sp>
      <p:sp>
        <p:nvSpPr>
          <p:cNvPr id="18" name="Rectangle 15"/>
          <p:cNvSpPr>
            <a:spLocks noChangeArrowheads="1"/>
          </p:cNvSpPr>
          <p:nvPr/>
        </p:nvSpPr>
        <p:spPr bwMode="auto">
          <a:xfrm>
            <a:off x="3581400" y="4953000"/>
            <a:ext cx="1620838" cy="457200"/>
          </a:xfrm>
          <a:prstGeom prst="rect">
            <a:avLst/>
          </a:prstGeom>
          <a:noFill/>
          <a:ln w="9525">
            <a:noFill/>
            <a:miter lim="800000"/>
            <a:headEnd/>
            <a:tailEnd/>
          </a:ln>
          <a:effectLst/>
        </p:spPr>
        <p:txBody>
          <a:bodyPr lIns="92075" tIns="46038" rIns="92075" bIns="46038">
            <a:spAutoFit/>
          </a:bodyPr>
          <a:lstStyle/>
          <a:p>
            <a:pPr algn="ctr" eaLnBrk="0" hangingPunct="0"/>
            <a:r>
              <a:rPr lang="en-US" sz="2400" b="1" dirty="0">
                <a:latin typeface="Garamond" pitchFamily="2" charset="0"/>
                <a:ea typeface="ＭＳ Ｐゴシック"/>
                <a:cs typeface="ＭＳ Ｐゴシック"/>
              </a:rPr>
              <a:t>Cash</a:t>
            </a:r>
          </a:p>
        </p:txBody>
      </p:sp>
      <p:sp>
        <p:nvSpPr>
          <p:cNvPr id="20" name="Line 13"/>
          <p:cNvSpPr>
            <a:spLocks noChangeShapeType="1"/>
          </p:cNvSpPr>
          <p:nvPr/>
        </p:nvSpPr>
        <p:spPr bwMode="auto">
          <a:xfrm>
            <a:off x="3124200" y="5334000"/>
            <a:ext cx="2743200" cy="0"/>
          </a:xfrm>
          <a:prstGeom prst="line">
            <a:avLst/>
          </a:prstGeom>
          <a:noFill/>
          <a:ln w="12700">
            <a:solidFill>
              <a:schemeClr val="tx1"/>
            </a:solidFill>
            <a:round/>
            <a:headEnd type="triangle" w="lg" len="lg"/>
            <a:tailEnd type="none" w="sm" len="sm"/>
          </a:ln>
          <a:effectLst/>
        </p:spPr>
        <p:txBody>
          <a:bodyPr wrap="none" anchor="ctr"/>
          <a:lstStyle/>
          <a:p>
            <a:endParaRPr lang="en-US"/>
          </a:p>
        </p:txBody>
      </p:sp>
      <p:sp>
        <p:nvSpPr>
          <p:cNvPr id="21" name="Line 14"/>
          <p:cNvSpPr>
            <a:spLocks noChangeShapeType="1"/>
          </p:cNvSpPr>
          <p:nvPr/>
        </p:nvSpPr>
        <p:spPr bwMode="auto">
          <a:xfrm flipH="1">
            <a:off x="3124200" y="5791200"/>
            <a:ext cx="2743200" cy="0"/>
          </a:xfrm>
          <a:prstGeom prst="line">
            <a:avLst/>
          </a:prstGeom>
          <a:noFill/>
          <a:ln w="12700">
            <a:solidFill>
              <a:schemeClr val="tx1"/>
            </a:solidFill>
            <a:round/>
            <a:headEnd type="triangle" w="lg" len="lg"/>
            <a:tailEnd type="none" w="sm" len="sm"/>
          </a:ln>
          <a:effectLst/>
        </p:spPr>
        <p:txBody>
          <a:bodyPr wrap="none" anchor="ctr"/>
          <a:lstStyle/>
          <a:p>
            <a:endParaRPr lang="en-US"/>
          </a:p>
        </p:txBody>
      </p:sp>
      <p:sp>
        <p:nvSpPr>
          <p:cNvPr id="22" name="Rectangle 16"/>
          <p:cNvSpPr>
            <a:spLocks noChangeArrowheads="1"/>
          </p:cNvSpPr>
          <p:nvPr/>
        </p:nvSpPr>
        <p:spPr bwMode="auto">
          <a:xfrm>
            <a:off x="3048000" y="5715000"/>
            <a:ext cx="2743200" cy="457200"/>
          </a:xfrm>
          <a:prstGeom prst="rect">
            <a:avLst/>
          </a:prstGeom>
          <a:noFill/>
          <a:ln w="9525">
            <a:noFill/>
            <a:miter lim="800000"/>
            <a:headEnd/>
            <a:tailEnd/>
          </a:ln>
          <a:effectLst/>
        </p:spPr>
        <p:txBody>
          <a:bodyPr lIns="92075" tIns="46038" rIns="92075" bIns="46038">
            <a:spAutoFit/>
          </a:bodyPr>
          <a:lstStyle/>
          <a:p>
            <a:pPr algn="ctr" eaLnBrk="0" hangingPunct="0"/>
            <a:r>
              <a:rPr lang="en-US" sz="2400" b="1" dirty="0">
                <a:latin typeface="Garamond" pitchFamily="2" charset="0"/>
                <a:ea typeface="ＭＳ Ｐゴシック"/>
                <a:cs typeface="ＭＳ Ｐゴシック"/>
              </a:rPr>
              <a:t>Ownership Interest</a:t>
            </a:r>
          </a:p>
        </p:txBody>
      </p:sp>
      <p:sp>
        <p:nvSpPr>
          <p:cNvPr id="23" name="Rectangle 17"/>
          <p:cNvSpPr>
            <a:spLocks noChangeArrowheads="1"/>
          </p:cNvSpPr>
          <p:nvPr/>
        </p:nvSpPr>
        <p:spPr bwMode="auto">
          <a:xfrm>
            <a:off x="1455738" y="5195888"/>
            <a:ext cx="1543050" cy="749300"/>
          </a:xfrm>
          <a:prstGeom prst="rect">
            <a:avLst/>
          </a:prstGeom>
          <a:solidFill>
            <a:srgbClr val="FFFF99"/>
          </a:solidFill>
          <a:ln w="9525">
            <a:noFill/>
            <a:miter lim="800000"/>
            <a:headEnd/>
            <a:tailEnd/>
          </a:ln>
          <a:effectLst/>
        </p:spPr>
        <p:txBody>
          <a:bodyPr wrap="none" lIns="92075" tIns="46038" rIns="92075" bIns="46038">
            <a:spAutoFit/>
          </a:bodyPr>
          <a:lstStyle/>
          <a:p>
            <a:pPr algn="ctr" eaLnBrk="0" hangingPunct="0">
              <a:lnSpc>
                <a:spcPct val="90000"/>
              </a:lnSpc>
            </a:pPr>
            <a:r>
              <a:rPr lang="en-US" sz="2400" b="1">
                <a:solidFill>
                  <a:srgbClr val="333399"/>
                </a:solidFill>
                <a:latin typeface="Garamond" pitchFamily="2" charset="0"/>
                <a:ea typeface="ＭＳ Ｐゴシック"/>
                <a:cs typeface="ＭＳ Ｐゴシック"/>
              </a:rPr>
              <a:t>Owner B’s</a:t>
            </a:r>
          </a:p>
          <a:p>
            <a:pPr algn="ctr" eaLnBrk="0" hangingPunct="0">
              <a:lnSpc>
                <a:spcPct val="90000"/>
              </a:lnSpc>
            </a:pPr>
            <a:r>
              <a:rPr lang="en-US" sz="2400" b="1">
                <a:solidFill>
                  <a:srgbClr val="333399"/>
                </a:solidFill>
                <a:latin typeface="Garamond" pitchFamily="2" charset="0"/>
                <a:ea typeface="ＭＳ Ｐゴシック"/>
                <a:cs typeface="ＭＳ Ｐゴシック"/>
              </a:rPr>
              <a:t>Family</a:t>
            </a:r>
          </a:p>
        </p:txBody>
      </p:sp>
      <p:sp>
        <p:nvSpPr>
          <p:cNvPr id="24" name="Rectangle 12"/>
          <p:cNvSpPr>
            <a:spLocks noChangeArrowheads="1"/>
          </p:cNvSpPr>
          <p:nvPr/>
        </p:nvSpPr>
        <p:spPr bwMode="auto">
          <a:xfrm>
            <a:off x="5929313" y="5149850"/>
            <a:ext cx="1793875" cy="749300"/>
          </a:xfrm>
          <a:prstGeom prst="rect">
            <a:avLst/>
          </a:prstGeom>
          <a:solidFill>
            <a:srgbClr val="FFFF99"/>
          </a:solidFill>
          <a:ln w="9525">
            <a:noFill/>
            <a:miter lim="800000"/>
            <a:headEnd/>
            <a:tailEnd/>
          </a:ln>
          <a:effectLst/>
        </p:spPr>
        <p:txBody>
          <a:bodyPr wrap="none" lIns="92075" tIns="46038" rIns="92075" bIns="46038">
            <a:spAutoFit/>
          </a:bodyPr>
          <a:lstStyle/>
          <a:p>
            <a:pPr algn="ctr" eaLnBrk="0" hangingPunct="0">
              <a:lnSpc>
                <a:spcPct val="90000"/>
              </a:lnSpc>
            </a:pPr>
            <a:r>
              <a:rPr lang="en-US" sz="2400" b="1">
                <a:solidFill>
                  <a:srgbClr val="333399"/>
                </a:solidFill>
                <a:latin typeface="Garamond" pitchFamily="2" charset="0"/>
                <a:ea typeface="ＭＳ Ｐゴシック"/>
                <a:cs typeface="ＭＳ Ｐゴシック"/>
              </a:rPr>
              <a:t>Owner A</a:t>
            </a:r>
          </a:p>
          <a:p>
            <a:pPr algn="ctr" eaLnBrk="0" hangingPunct="0">
              <a:lnSpc>
                <a:spcPct val="90000"/>
              </a:lnSpc>
            </a:pPr>
            <a:r>
              <a:rPr lang="en-US" sz="2400" b="1">
                <a:solidFill>
                  <a:srgbClr val="333399"/>
                </a:solidFill>
                <a:latin typeface="Garamond" pitchFamily="2" charset="0"/>
                <a:ea typeface="ＭＳ Ｐゴシック"/>
                <a:cs typeface="ＭＳ Ｐゴシック"/>
              </a:rPr>
              <a:t>100% Owner</a:t>
            </a:r>
          </a:p>
        </p:txBody>
      </p:sp>
      <p:sp>
        <p:nvSpPr>
          <p:cNvPr id="25" name="Rectangle 2"/>
          <p:cNvSpPr>
            <a:spLocks noGrp="1" noChangeArrowheads="1"/>
          </p:cNvSpPr>
          <p:nvPr>
            <p:ph type="title"/>
          </p:nvPr>
        </p:nvSpPr>
        <p:spPr>
          <a:xfrm>
            <a:off x="457200" y="76200"/>
            <a:ext cx="8229600" cy="1143000"/>
          </a:xfrm>
        </p:spPr>
        <p:txBody>
          <a:bodyPr/>
          <a:lstStyle/>
          <a:p>
            <a:pPr algn="l"/>
            <a:r>
              <a:rPr lang="en-US" sz="4000" b="1" dirty="0"/>
              <a:t>Cross-Purchase Agreement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14</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Text Box 4"/>
          <p:cNvSpPr txBox="1">
            <a:spLocks noChangeArrowheads="1"/>
          </p:cNvSpPr>
          <p:nvPr/>
        </p:nvSpPr>
        <p:spPr bwMode="auto">
          <a:xfrm>
            <a:off x="1040567" y="1645170"/>
            <a:ext cx="5105400" cy="457200"/>
          </a:xfrm>
          <a:prstGeom prst="rect">
            <a:avLst/>
          </a:prstGeom>
          <a:solidFill>
            <a:srgbClr val="000066"/>
          </a:solidFill>
          <a:ln w="9525">
            <a:noFill/>
            <a:miter lim="800000"/>
            <a:headEnd/>
            <a:tailEnd/>
          </a:ln>
          <a:effectLst/>
        </p:spPr>
        <p:txBody>
          <a:bodyPr lIns="92075" tIns="46038" rIns="92075" bIns="46038">
            <a:spAutoFit/>
          </a:bodyPr>
          <a:lstStyle/>
          <a:p>
            <a:pPr algn="ctr" eaLnBrk="0" hangingPunct="0">
              <a:spcBef>
                <a:spcPct val="50000"/>
              </a:spcBef>
              <a:buClr>
                <a:srgbClr val="BDA68F"/>
              </a:buClr>
            </a:pPr>
            <a:r>
              <a:rPr lang="en-US" sz="2400" dirty="0">
                <a:solidFill>
                  <a:schemeClr val="bg1"/>
                </a:solidFill>
                <a:ea typeface="ＭＳ Ｐゴシック"/>
                <a:cs typeface="ＭＳ Ｐゴシック"/>
              </a:rPr>
              <a:t>ADVANTAGES</a:t>
            </a:r>
          </a:p>
        </p:txBody>
      </p:sp>
      <p:sp>
        <p:nvSpPr>
          <p:cNvPr id="7" name="Rectangle 2"/>
          <p:cNvSpPr>
            <a:spLocks noGrp="1" noChangeArrowheads="1"/>
          </p:cNvSpPr>
          <p:nvPr>
            <p:ph type="title"/>
          </p:nvPr>
        </p:nvSpPr>
        <p:spPr>
          <a:xfrm>
            <a:off x="457200" y="76200"/>
            <a:ext cx="8229600" cy="1143000"/>
          </a:xfrm>
        </p:spPr>
        <p:txBody>
          <a:bodyPr/>
          <a:lstStyle/>
          <a:p>
            <a:pPr algn="l"/>
            <a:r>
              <a:rPr lang="en-US" sz="4000" b="1" dirty="0"/>
              <a:t>Cross-Purchase Agreement</a:t>
            </a:r>
          </a:p>
        </p:txBody>
      </p:sp>
      <p:sp>
        <p:nvSpPr>
          <p:cNvPr id="8" name="Rectangle 3"/>
          <p:cNvSpPr>
            <a:spLocks noGrp="1" noChangeArrowheads="1"/>
          </p:cNvSpPr>
          <p:nvPr>
            <p:ph type="body" idx="4294967295"/>
          </p:nvPr>
        </p:nvSpPr>
        <p:spPr>
          <a:xfrm>
            <a:off x="1055558" y="2464633"/>
            <a:ext cx="8229600" cy="3124200"/>
          </a:xfrm>
          <a:prstGeom prst="rect">
            <a:avLst/>
          </a:prstGeom>
        </p:spPr>
        <p:txBody>
          <a:bodyPr/>
          <a:lstStyle/>
          <a:p>
            <a:pPr>
              <a:buFont typeface="Arial" pitchFamily="34" charset="0"/>
              <a:buChar char="•"/>
            </a:pPr>
            <a:r>
              <a:rPr lang="en-US" dirty="0"/>
              <a:t>Stepped-up basis</a:t>
            </a:r>
          </a:p>
          <a:p>
            <a:endParaRPr lang="en-US" sz="1000" dirty="0"/>
          </a:p>
          <a:p>
            <a:pPr>
              <a:buFont typeface="Arial" pitchFamily="34" charset="0"/>
              <a:buChar char="•"/>
            </a:pPr>
            <a:r>
              <a:rPr lang="en-US" dirty="0"/>
              <a:t>Life insurance policies not subject to</a:t>
            </a:r>
            <a:br>
              <a:rPr lang="en-US" dirty="0"/>
            </a:br>
            <a:r>
              <a:rPr lang="en-US" dirty="0"/>
              <a:t>   claims of corporate creditors</a:t>
            </a:r>
          </a:p>
          <a:p>
            <a:endParaRPr lang="en-US" sz="1000" dirty="0"/>
          </a:p>
          <a:p>
            <a:pPr>
              <a:buFont typeface="Arial" pitchFamily="34" charset="0"/>
              <a:buChar char="•"/>
            </a:pPr>
            <a:r>
              <a:rPr lang="en-US" dirty="0"/>
              <a:t>Avoids problems that may exist when</a:t>
            </a:r>
            <a:br>
              <a:rPr lang="en-US" dirty="0"/>
            </a:br>
            <a:r>
              <a:rPr lang="en-US" dirty="0"/>
              <a:t>   a stock redemption arrangement is used</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15</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2"/>
          <p:cNvSpPr>
            <a:spLocks noGrp="1" noChangeArrowheads="1"/>
          </p:cNvSpPr>
          <p:nvPr>
            <p:ph type="title"/>
          </p:nvPr>
        </p:nvSpPr>
        <p:spPr>
          <a:xfrm>
            <a:off x="457200" y="76200"/>
            <a:ext cx="8229600" cy="1143000"/>
          </a:xfrm>
        </p:spPr>
        <p:txBody>
          <a:bodyPr/>
          <a:lstStyle/>
          <a:p>
            <a:pPr algn="l"/>
            <a:r>
              <a:rPr lang="en-US" sz="4000" b="1" dirty="0"/>
              <a:t>Cross-Purchase Agreement</a:t>
            </a:r>
          </a:p>
        </p:txBody>
      </p:sp>
      <p:sp>
        <p:nvSpPr>
          <p:cNvPr id="7" name="Text Box 4"/>
          <p:cNvSpPr txBox="1">
            <a:spLocks noChangeArrowheads="1"/>
          </p:cNvSpPr>
          <p:nvPr/>
        </p:nvSpPr>
        <p:spPr bwMode="auto">
          <a:xfrm>
            <a:off x="381000" y="1371600"/>
            <a:ext cx="5105400" cy="457200"/>
          </a:xfrm>
          <a:prstGeom prst="rect">
            <a:avLst/>
          </a:prstGeom>
          <a:solidFill>
            <a:srgbClr val="000066"/>
          </a:solidFill>
          <a:ln w="9525">
            <a:noFill/>
            <a:miter lim="800000"/>
            <a:headEnd/>
            <a:tailEnd/>
          </a:ln>
          <a:effectLst/>
        </p:spPr>
        <p:txBody>
          <a:bodyPr lIns="92075" tIns="46038" rIns="92075" bIns="46038">
            <a:spAutoFit/>
          </a:bodyPr>
          <a:lstStyle/>
          <a:p>
            <a:pPr algn="ctr" eaLnBrk="0" hangingPunct="0">
              <a:spcBef>
                <a:spcPct val="50000"/>
              </a:spcBef>
              <a:buClr>
                <a:srgbClr val="BDA68F"/>
              </a:buClr>
            </a:pPr>
            <a:r>
              <a:rPr lang="en-US" sz="2400" dirty="0">
                <a:solidFill>
                  <a:schemeClr val="bg1"/>
                </a:solidFill>
                <a:ea typeface="ＭＳ Ｐゴシック"/>
                <a:cs typeface="ＭＳ Ｐゴシック"/>
              </a:rPr>
              <a:t>DISADVANTAGES</a:t>
            </a:r>
          </a:p>
        </p:txBody>
      </p:sp>
      <p:sp>
        <p:nvSpPr>
          <p:cNvPr id="8" name="Rectangle 3"/>
          <p:cNvSpPr>
            <a:spLocks noGrp="1" noChangeArrowheads="1"/>
          </p:cNvSpPr>
          <p:nvPr>
            <p:ph type="body" idx="4294967295"/>
          </p:nvPr>
        </p:nvSpPr>
        <p:spPr>
          <a:xfrm>
            <a:off x="457200" y="2057400"/>
            <a:ext cx="8229600" cy="3352800"/>
          </a:xfrm>
          <a:prstGeom prst="rect">
            <a:avLst/>
          </a:prstGeom>
        </p:spPr>
        <p:txBody>
          <a:bodyPr/>
          <a:lstStyle/>
          <a:p>
            <a:pPr>
              <a:buFont typeface="Arial" pitchFamily="34" charset="0"/>
              <a:buChar char="•"/>
            </a:pPr>
            <a:r>
              <a:rPr lang="en-US" dirty="0"/>
              <a:t>Multiple policies</a:t>
            </a:r>
          </a:p>
          <a:p>
            <a:endParaRPr lang="en-US" sz="500" dirty="0"/>
          </a:p>
          <a:p>
            <a:pPr lvl="1"/>
            <a:r>
              <a:rPr lang="en-US" dirty="0"/>
              <a:t>        -Each shareholder owns a policy </a:t>
            </a:r>
            <a:br>
              <a:rPr lang="en-US" dirty="0"/>
            </a:br>
            <a:r>
              <a:rPr lang="en-US" dirty="0"/>
              <a:t>          on each of the other shareholders</a:t>
            </a:r>
          </a:p>
          <a:p>
            <a:pPr lvl="1"/>
            <a:endParaRPr lang="en-US" sz="1200" dirty="0"/>
          </a:p>
          <a:p>
            <a:pPr>
              <a:buFont typeface="Arial" pitchFamily="34" charset="0"/>
              <a:buChar char="•"/>
            </a:pPr>
            <a:r>
              <a:rPr lang="en-US" dirty="0"/>
              <a:t>Shareholders pay premiums</a:t>
            </a:r>
          </a:p>
          <a:p>
            <a:pPr>
              <a:buFont typeface="Arial" pitchFamily="34" charset="0"/>
              <a:buChar char="•"/>
            </a:pPr>
            <a:endParaRPr lang="en-US" sz="500" dirty="0"/>
          </a:p>
          <a:p>
            <a:pPr>
              <a:buFont typeface="Arial" pitchFamily="34" charset="0"/>
              <a:buChar char="•"/>
            </a:pPr>
            <a:r>
              <a:rPr lang="en-US" dirty="0"/>
              <a:t>Individually owned policies are subject to the   </a:t>
            </a:r>
          </a:p>
          <a:p>
            <a:r>
              <a:rPr lang="en-US" dirty="0"/>
              <a:t>       owner’s creditors</a:t>
            </a:r>
            <a:endParaRPr lang="en-US" sz="500" dirty="0"/>
          </a:p>
          <a:p>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16</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2"/>
          <p:cNvSpPr>
            <a:spLocks noGrp="1" noChangeArrowheads="1"/>
          </p:cNvSpPr>
          <p:nvPr>
            <p:ph type="title"/>
          </p:nvPr>
        </p:nvSpPr>
        <p:spPr>
          <a:xfrm>
            <a:off x="457200" y="76200"/>
            <a:ext cx="8229600" cy="1143000"/>
          </a:xfrm>
        </p:spPr>
        <p:txBody>
          <a:bodyPr/>
          <a:lstStyle/>
          <a:p>
            <a:pPr algn="l"/>
            <a:r>
              <a:rPr lang="en-US" sz="4000" b="1" dirty="0"/>
              <a:t>Entity Purchase Agreement</a:t>
            </a:r>
          </a:p>
        </p:txBody>
      </p:sp>
      <p:graphicFrame>
        <p:nvGraphicFramePr>
          <p:cNvPr id="2050" name="Object 2"/>
          <p:cNvGraphicFramePr>
            <a:graphicFrameLocks noChangeAspect="1"/>
          </p:cNvGraphicFramePr>
          <p:nvPr/>
        </p:nvGraphicFramePr>
        <p:xfrm>
          <a:off x="1066800" y="2133600"/>
          <a:ext cx="1881188" cy="1882775"/>
        </p:xfrm>
        <a:graphic>
          <a:graphicData uri="http://schemas.openxmlformats.org/presentationml/2006/ole">
            <mc:AlternateContent xmlns:mc="http://schemas.openxmlformats.org/markup-compatibility/2006">
              <mc:Choice xmlns:v="urn:schemas-microsoft-com:vml" Requires="v">
                <p:oleObj spid="_x0000_s2107" name="Clip" r:id="rId4" imgW="1881720" imgH="1883520" progId="">
                  <p:embed/>
                </p:oleObj>
              </mc:Choice>
              <mc:Fallback>
                <p:oleObj name="Clip" r:id="rId4" imgW="1881720" imgH="188352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133600"/>
                        <a:ext cx="1881188" cy="188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a:spLocks noChangeArrowheads="1"/>
          </p:cNvSpPr>
          <p:nvPr/>
        </p:nvSpPr>
        <p:spPr bwMode="auto">
          <a:xfrm>
            <a:off x="3505200" y="1752600"/>
            <a:ext cx="1620838" cy="457200"/>
          </a:xfrm>
          <a:prstGeom prst="rect">
            <a:avLst/>
          </a:prstGeom>
          <a:noFill/>
          <a:ln w="9525">
            <a:noFill/>
            <a:miter lim="800000"/>
            <a:headEnd/>
            <a:tailEnd/>
          </a:ln>
          <a:effectLst/>
        </p:spPr>
        <p:txBody>
          <a:bodyPr lIns="92075" tIns="46038" rIns="92075" bIns="46038">
            <a:spAutoFit/>
          </a:bodyPr>
          <a:lstStyle/>
          <a:p>
            <a:pPr eaLnBrk="0" hangingPunct="0"/>
            <a:r>
              <a:rPr lang="en-US" sz="2400" b="1" dirty="0">
                <a:latin typeface="Garamond" pitchFamily="2" charset="0"/>
                <a:ea typeface="ＭＳ Ｐゴシック"/>
                <a:cs typeface="ＭＳ Ｐゴシック"/>
              </a:rPr>
              <a:t>Agreement</a:t>
            </a:r>
            <a:endParaRPr lang="en-US" sz="2000" b="1" dirty="0">
              <a:latin typeface="Garamond" pitchFamily="2" charset="0"/>
              <a:ea typeface="ＭＳ Ｐゴシック"/>
              <a:cs typeface="ＭＳ Ｐゴシック"/>
            </a:endParaRPr>
          </a:p>
        </p:txBody>
      </p:sp>
      <p:sp>
        <p:nvSpPr>
          <p:cNvPr id="8" name="Rectangle 3"/>
          <p:cNvSpPr>
            <a:spLocks noChangeArrowheads="1"/>
          </p:cNvSpPr>
          <p:nvPr/>
        </p:nvSpPr>
        <p:spPr bwMode="auto">
          <a:xfrm>
            <a:off x="5372100" y="1752600"/>
            <a:ext cx="1333500"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b="1" dirty="0">
                <a:latin typeface="Garamond" pitchFamily="2" charset="0"/>
                <a:ea typeface="ＭＳ Ｐゴシック"/>
                <a:cs typeface="ＭＳ Ｐゴシック"/>
              </a:rPr>
              <a:t>Owner A</a:t>
            </a:r>
          </a:p>
        </p:txBody>
      </p:sp>
      <p:sp>
        <p:nvSpPr>
          <p:cNvPr id="9" name="Rectangle 4"/>
          <p:cNvSpPr>
            <a:spLocks noChangeArrowheads="1"/>
          </p:cNvSpPr>
          <p:nvPr/>
        </p:nvSpPr>
        <p:spPr bwMode="auto">
          <a:xfrm>
            <a:off x="6813550" y="1752600"/>
            <a:ext cx="1339850"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b="1" dirty="0">
                <a:latin typeface="Garamond" pitchFamily="2" charset="0"/>
                <a:ea typeface="ＭＳ Ｐゴシック"/>
                <a:cs typeface="ＭＳ Ｐゴシック"/>
              </a:rPr>
              <a:t>Owner B</a:t>
            </a:r>
          </a:p>
        </p:txBody>
      </p:sp>
      <p:sp>
        <p:nvSpPr>
          <p:cNvPr id="10" name="Line 5"/>
          <p:cNvSpPr>
            <a:spLocks noChangeShapeType="1"/>
          </p:cNvSpPr>
          <p:nvPr/>
        </p:nvSpPr>
        <p:spPr bwMode="auto">
          <a:xfrm>
            <a:off x="3581400" y="2514600"/>
            <a:ext cx="1447800" cy="0"/>
          </a:xfrm>
          <a:prstGeom prst="line">
            <a:avLst/>
          </a:prstGeom>
          <a:noFill/>
          <a:ln w="12700">
            <a:solidFill>
              <a:schemeClr val="tx1"/>
            </a:solidFill>
            <a:round/>
            <a:headEnd type="triangle" w="lg" len="lg"/>
            <a:tailEnd type="triangle" w="lg" len="lg"/>
          </a:ln>
          <a:effectLst/>
        </p:spPr>
        <p:txBody>
          <a:bodyPr wrap="none" anchor="ctr"/>
          <a:lstStyle/>
          <a:p>
            <a:endParaRPr lang="en-US"/>
          </a:p>
        </p:txBody>
      </p:sp>
      <p:graphicFrame>
        <p:nvGraphicFramePr>
          <p:cNvPr id="2051" name="Object 3"/>
          <p:cNvGraphicFramePr>
            <a:graphicFrameLocks noChangeAspect="1"/>
          </p:cNvGraphicFramePr>
          <p:nvPr/>
        </p:nvGraphicFramePr>
        <p:xfrm>
          <a:off x="5676900" y="2362200"/>
          <a:ext cx="723900" cy="1947863"/>
        </p:xfrm>
        <a:graphic>
          <a:graphicData uri="http://schemas.openxmlformats.org/presentationml/2006/ole">
            <mc:AlternateContent xmlns:mc="http://schemas.openxmlformats.org/markup-compatibility/2006">
              <mc:Choice xmlns:v="urn:schemas-microsoft-com:vml" Requires="v">
                <p:oleObj spid="_x0000_s2108" name="Clip" r:id="rId6" imgW="725040" imgH="1948320" progId="">
                  <p:embed/>
                </p:oleObj>
              </mc:Choice>
              <mc:Fallback>
                <p:oleObj name="Clip" r:id="rId6" imgW="725040" imgH="194832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black">
                      <a:xfrm>
                        <a:off x="5676900" y="2362200"/>
                        <a:ext cx="723900" cy="1947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4"/>
          <p:cNvGraphicFramePr>
            <a:graphicFrameLocks noChangeAspect="1"/>
          </p:cNvGraphicFramePr>
          <p:nvPr/>
        </p:nvGraphicFramePr>
        <p:xfrm>
          <a:off x="7162800" y="2362200"/>
          <a:ext cx="771525" cy="1939925"/>
        </p:xfrm>
        <a:graphic>
          <a:graphicData uri="http://schemas.openxmlformats.org/presentationml/2006/ole">
            <mc:AlternateContent xmlns:mc="http://schemas.openxmlformats.org/markup-compatibility/2006">
              <mc:Choice xmlns:v="urn:schemas-microsoft-com:vml" Requires="v">
                <p:oleObj spid="_x0000_s2109" name="Clip" r:id="rId8" imgW="771480" imgH="1940040" progId="">
                  <p:embed/>
                </p:oleObj>
              </mc:Choice>
              <mc:Fallback>
                <p:oleObj name="Clip" r:id="rId8" imgW="771480" imgH="1940040"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black">
                      <a:xfrm>
                        <a:off x="7162800" y="2362200"/>
                        <a:ext cx="771525" cy="1939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Line 8"/>
          <p:cNvSpPr>
            <a:spLocks noChangeShapeType="1"/>
          </p:cNvSpPr>
          <p:nvPr/>
        </p:nvSpPr>
        <p:spPr bwMode="auto">
          <a:xfrm rot="-8494241">
            <a:off x="2819400" y="4572000"/>
            <a:ext cx="1143000" cy="136525"/>
          </a:xfrm>
          <a:prstGeom prst="line">
            <a:avLst/>
          </a:prstGeom>
          <a:noFill/>
          <a:ln w="12700">
            <a:solidFill>
              <a:schemeClr val="tx1"/>
            </a:solidFill>
            <a:round/>
            <a:headEnd type="triangle" w="lg" len="lg"/>
            <a:tailEnd type="none" w="sm" len="sm"/>
          </a:ln>
          <a:effectLst/>
        </p:spPr>
        <p:txBody>
          <a:bodyPr wrap="none" anchor="ctr"/>
          <a:lstStyle/>
          <a:p>
            <a:endParaRPr lang="en-US"/>
          </a:p>
        </p:txBody>
      </p:sp>
      <p:sp>
        <p:nvSpPr>
          <p:cNvPr id="13" name="Rectangle 7"/>
          <p:cNvSpPr>
            <a:spLocks noChangeArrowheads="1"/>
          </p:cNvSpPr>
          <p:nvPr/>
        </p:nvSpPr>
        <p:spPr bwMode="auto">
          <a:xfrm>
            <a:off x="1828800" y="4495800"/>
            <a:ext cx="1514475" cy="822325"/>
          </a:xfrm>
          <a:prstGeom prst="rect">
            <a:avLst/>
          </a:prstGeom>
          <a:noFill/>
          <a:ln w="9525">
            <a:noFill/>
            <a:miter lim="800000"/>
            <a:headEnd/>
            <a:tailEnd/>
          </a:ln>
          <a:effectLst/>
        </p:spPr>
        <p:txBody>
          <a:bodyPr wrap="none" lIns="92075" tIns="46038" rIns="92075" bIns="46038">
            <a:spAutoFit/>
          </a:bodyPr>
          <a:lstStyle/>
          <a:p>
            <a:pPr eaLnBrk="0" hangingPunct="0"/>
            <a:r>
              <a:rPr lang="en-US" sz="2400" b="1" dirty="0">
                <a:latin typeface="Garamond" pitchFamily="2" charset="0"/>
                <a:ea typeface="ＭＳ Ｐゴシック"/>
                <a:cs typeface="ＭＳ Ｐゴシック"/>
              </a:rPr>
              <a:t>Policy</a:t>
            </a:r>
          </a:p>
          <a:p>
            <a:pPr eaLnBrk="0" hangingPunct="0"/>
            <a:r>
              <a:rPr lang="en-US" sz="2400" b="1" dirty="0">
                <a:latin typeface="Garamond" pitchFamily="2" charset="0"/>
                <a:ea typeface="ＭＳ Ｐゴシック"/>
                <a:cs typeface="ＭＳ Ｐゴシック"/>
              </a:rPr>
              <a:t>Premiums</a:t>
            </a:r>
          </a:p>
        </p:txBody>
      </p:sp>
      <p:pic>
        <p:nvPicPr>
          <p:cNvPr id="14" name="Picture 12" descr="j0150663"/>
          <p:cNvPicPr>
            <a:picLocks noChangeAspect="1" noChangeArrowheads="1"/>
          </p:cNvPicPr>
          <p:nvPr/>
        </p:nvPicPr>
        <p:blipFill>
          <a:blip r:embed="rId10" cstate="print"/>
          <a:srcRect/>
          <a:stretch>
            <a:fillRect/>
          </a:stretch>
        </p:blipFill>
        <p:spPr bwMode="auto">
          <a:xfrm>
            <a:off x="3886200" y="4129088"/>
            <a:ext cx="1905000" cy="2133600"/>
          </a:xfrm>
          <a:prstGeom prst="rect">
            <a:avLst/>
          </a:prstGeom>
          <a:noFill/>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17</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2"/>
          <p:cNvSpPr>
            <a:spLocks noGrp="1" noChangeArrowheads="1"/>
          </p:cNvSpPr>
          <p:nvPr>
            <p:ph type="title"/>
          </p:nvPr>
        </p:nvSpPr>
        <p:spPr>
          <a:xfrm>
            <a:off x="457200" y="76200"/>
            <a:ext cx="8229600" cy="1143000"/>
          </a:xfrm>
        </p:spPr>
        <p:txBody>
          <a:bodyPr/>
          <a:lstStyle/>
          <a:p>
            <a:pPr algn="l"/>
            <a:r>
              <a:rPr lang="en-US" sz="4000" b="1" dirty="0"/>
              <a:t>Entity Purchase Agreement</a:t>
            </a:r>
          </a:p>
        </p:txBody>
      </p:sp>
      <p:graphicFrame>
        <p:nvGraphicFramePr>
          <p:cNvPr id="3074" name="Object 2"/>
          <p:cNvGraphicFramePr>
            <a:graphicFrameLocks noChangeAspect="1"/>
          </p:cNvGraphicFramePr>
          <p:nvPr/>
        </p:nvGraphicFramePr>
        <p:xfrm>
          <a:off x="457200" y="1676400"/>
          <a:ext cx="1881188" cy="1882775"/>
        </p:xfrm>
        <a:graphic>
          <a:graphicData uri="http://schemas.openxmlformats.org/presentationml/2006/ole">
            <mc:AlternateContent xmlns:mc="http://schemas.openxmlformats.org/markup-compatibility/2006">
              <mc:Choice xmlns:v="urn:schemas-microsoft-com:vml" Requires="v">
                <p:oleObj spid="_x0000_s3093" name="Clip" r:id="rId4" imgW="1881720" imgH="1883520" progId="">
                  <p:embed/>
                </p:oleObj>
              </mc:Choice>
              <mc:Fallback>
                <p:oleObj name="Clip" r:id="rId4" imgW="1881720" imgH="188352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676400"/>
                        <a:ext cx="1881188" cy="188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Line 11"/>
          <p:cNvSpPr>
            <a:spLocks noChangeShapeType="1"/>
          </p:cNvSpPr>
          <p:nvPr/>
        </p:nvSpPr>
        <p:spPr bwMode="auto">
          <a:xfrm>
            <a:off x="2944813" y="1905000"/>
            <a:ext cx="1855787" cy="0"/>
          </a:xfrm>
          <a:prstGeom prst="line">
            <a:avLst/>
          </a:prstGeom>
          <a:noFill/>
          <a:ln w="12700">
            <a:solidFill>
              <a:schemeClr val="tx1"/>
            </a:solidFill>
            <a:round/>
            <a:headEnd type="triangle" w="lg" len="lg"/>
            <a:tailEnd type="triangle" w="lg" len="lg"/>
          </a:ln>
          <a:effectLst/>
        </p:spPr>
        <p:txBody>
          <a:bodyPr wrap="none" anchor="ctr"/>
          <a:lstStyle/>
          <a:p>
            <a:endParaRPr lang="en-US"/>
          </a:p>
        </p:txBody>
      </p:sp>
      <p:sp>
        <p:nvSpPr>
          <p:cNvPr id="8" name="Line 20"/>
          <p:cNvSpPr>
            <a:spLocks noChangeShapeType="1"/>
          </p:cNvSpPr>
          <p:nvPr/>
        </p:nvSpPr>
        <p:spPr bwMode="auto">
          <a:xfrm>
            <a:off x="2895600" y="2667000"/>
            <a:ext cx="2590800" cy="0"/>
          </a:xfrm>
          <a:prstGeom prst="line">
            <a:avLst/>
          </a:prstGeom>
          <a:noFill/>
          <a:ln w="12700">
            <a:solidFill>
              <a:schemeClr val="tx1"/>
            </a:solidFill>
            <a:round/>
            <a:headEnd type="none" w="lg" len="lg"/>
            <a:tailEnd type="triangle" w="lg" len="lg"/>
          </a:ln>
          <a:effectLst/>
        </p:spPr>
        <p:txBody>
          <a:bodyPr wrap="none" anchor="ctr"/>
          <a:lstStyle/>
          <a:p>
            <a:endParaRPr lang="en-US"/>
          </a:p>
        </p:txBody>
      </p:sp>
      <p:sp>
        <p:nvSpPr>
          <p:cNvPr id="9" name="Line 10"/>
          <p:cNvSpPr>
            <a:spLocks noChangeShapeType="1"/>
          </p:cNvSpPr>
          <p:nvPr/>
        </p:nvSpPr>
        <p:spPr bwMode="auto">
          <a:xfrm flipH="1">
            <a:off x="2819400" y="3048000"/>
            <a:ext cx="2667000" cy="0"/>
          </a:xfrm>
          <a:prstGeom prst="line">
            <a:avLst/>
          </a:prstGeom>
          <a:noFill/>
          <a:ln w="12700">
            <a:solidFill>
              <a:schemeClr val="tx1"/>
            </a:solidFill>
            <a:round/>
            <a:headEnd type="none" w="lg" len="lg"/>
            <a:tailEnd type="triangle" w="lg" len="lg"/>
          </a:ln>
          <a:effectLst/>
        </p:spPr>
        <p:txBody>
          <a:bodyPr wrap="none" anchor="ctr"/>
          <a:lstStyle/>
          <a:p>
            <a:endParaRPr lang="en-US"/>
          </a:p>
        </p:txBody>
      </p:sp>
      <p:sp>
        <p:nvSpPr>
          <p:cNvPr id="10" name="Rectangle 4"/>
          <p:cNvSpPr>
            <a:spLocks noChangeArrowheads="1"/>
          </p:cNvSpPr>
          <p:nvPr/>
        </p:nvSpPr>
        <p:spPr bwMode="auto">
          <a:xfrm>
            <a:off x="3124200" y="1524000"/>
            <a:ext cx="1620838" cy="457200"/>
          </a:xfrm>
          <a:prstGeom prst="rect">
            <a:avLst/>
          </a:prstGeom>
          <a:noFill/>
          <a:ln w="9525">
            <a:noFill/>
            <a:miter lim="800000"/>
            <a:headEnd/>
            <a:tailEnd/>
          </a:ln>
          <a:effectLst/>
        </p:spPr>
        <p:txBody>
          <a:bodyPr lIns="92075" tIns="46038" rIns="92075" bIns="46038">
            <a:spAutoFit/>
          </a:bodyPr>
          <a:lstStyle/>
          <a:p>
            <a:pPr eaLnBrk="0" hangingPunct="0"/>
            <a:r>
              <a:rPr lang="en-US" sz="2400" b="1" dirty="0">
                <a:latin typeface="Garamond" pitchFamily="2" charset="0"/>
                <a:ea typeface="ＭＳ Ｐゴシック"/>
                <a:cs typeface="ＭＳ Ｐゴシック"/>
              </a:rPr>
              <a:t>Agreement</a:t>
            </a:r>
            <a:endParaRPr lang="en-US" sz="2000" b="1" dirty="0">
              <a:latin typeface="Garamond" pitchFamily="2" charset="0"/>
              <a:ea typeface="ＭＳ Ｐゴシック"/>
              <a:cs typeface="ＭＳ Ｐゴシック"/>
            </a:endParaRPr>
          </a:p>
        </p:txBody>
      </p:sp>
      <p:sp>
        <p:nvSpPr>
          <p:cNvPr id="11" name="Rectangle 5"/>
          <p:cNvSpPr>
            <a:spLocks noChangeArrowheads="1"/>
          </p:cNvSpPr>
          <p:nvPr/>
        </p:nvSpPr>
        <p:spPr bwMode="auto">
          <a:xfrm>
            <a:off x="2971800" y="2286000"/>
            <a:ext cx="2387600"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b="1" dirty="0">
                <a:latin typeface="Garamond" pitchFamily="2" charset="0"/>
                <a:ea typeface="ＭＳ Ｐゴシック"/>
                <a:cs typeface="ＭＳ Ｐゴシック"/>
              </a:rPr>
              <a:t>Policy Premiums</a:t>
            </a:r>
          </a:p>
        </p:txBody>
      </p:sp>
      <p:sp>
        <p:nvSpPr>
          <p:cNvPr id="12" name="Rectangle 12"/>
          <p:cNvSpPr>
            <a:spLocks noChangeArrowheads="1"/>
          </p:cNvSpPr>
          <p:nvPr/>
        </p:nvSpPr>
        <p:spPr bwMode="auto">
          <a:xfrm>
            <a:off x="2743200" y="2971800"/>
            <a:ext cx="2971800" cy="457200"/>
          </a:xfrm>
          <a:prstGeom prst="rect">
            <a:avLst/>
          </a:prstGeom>
          <a:noFill/>
          <a:ln w="9525">
            <a:noFill/>
            <a:miter lim="800000"/>
            <a:headEnd/>
            <a:tailEnd/>
          </a:ln>
          <a:effectLst/>
        </p:spPr>
        <p:txBody>
          <a:bodyPr lIns="92075" tIns="46038" rIns="92075" bIns="46038">
            <a:spAutoFit/>
          </a:bodyPr>
          <a:lstStyle/>
          <a:p>
            <a:pPr algn="ctr" eaLnBrk="0" hangingPunct="0"/>
            <a:r>
              <a:rPr lang="en-US" sz="2400" b="1" dirty="0">
                <a:latin typeface="Garamond" pitchFamily="2" charset="0"/>
                <a:ea typeface="ＭＳ Ｐゴシック"/>
                <a:cs typeface="ＭＳ Ｐゴシック"/>
              </a:rPr>
              <a:t>Death Benefit</a:t>
            </a:r>
            <a:endParaRPr lang="en-US" sz="2000" b="1" dirty="0">
              <a:latin typeface="Garamond" pitchFamily="2" charset="0"/>
              <a:ea typeface="ＭＳ Ｐゴシック"/>
              <a:cs typeface="ＭＳ Ｐゴシック"/>
            </a:endParaRPr>
          </a:p>
        </p:txBody>
      </p:sp>
      <p:sp>
        <p:nvSpPr>
          <p:cNvPr id="13" name="Oval 2"/>
          <p:cNvSpPr>
            <a:spLocks noChangeArrowheads="1"/>
          </p:cNvSpPr>
          <p:nvPr/>
        </p:nvSpPr>
        <p:spPr bwMode="auto">
          <a:xfrm>
            <a:off x="5105400" y="1600200"/>
            <a:ext cx="1447800" cy="609600"/>
          </a:xfrm>
          <a:prstGeom prst="ellipse">
            <a:avLst/>
          </a:prstGeom>
          <a:solidFill>
            <a:srgbClr val="ECE1C2"/>
          </a:solidFill>
          <a:ln w="12700">
            <a:noFill/>
            <a:round/>
            <a:headEnd type="none" w="sm" len="sm"/>
            <a:tailEnd type="none" w="sm" len="sm"/>
          </a:ln>
          <a:effectLst>
            <a:outerShdw dist="63500" dir="7612194" algn="ctr" rotWithShape="0">
              <a:srgbClr val="5F5F5F"/>
            </a:outerShdw>
          </a:effectLst>
        </p:spPr>
        <p:txBody>
          <a:bodyPr wrap="none" anchor="ctr"/>
          <a:lstStyle/>
          <a:p>
            <a:pPr algn="ctr" eaLnBrk="0" hangingPunct="0"/>
            <a:r>
              <a:rPr lang="en-US" sz="1600">
                <a:solidFill>
                  <a:srgbClr val="FFFF99"/>
                </a:solidFill>
                <a:ea typeface="ＭＳ Ｐゴシック"/>
                <a:cs typeface="ＭＳ Ｐゴシック"/>
              </a:rPr>
              <a:t> </a:t>
            </a:r>
          </a:p>
        </p:txBody>
      </p:sp>
      <p:sp>
        <p:nvSpPr>
          <p:cNvPr id="14" name="Rectangle 7"/>
          <p:cNvSpPr>
            <a:spLocks noChangeArrowheads="1"/>
          </p:cNvSpPr>
          <p:nvPr/>
        </p:nvSpPr>
        <p:spPr bwMode="auto">
          <a:xfrm>
            <a:off x="5181600" y="1676400"/>
            <a:ext cx="1333500"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b="1" dirty="0">
                <a:solidFill>
                  <a:srgbClr val="333399"/>
                </a:solidFill>
                <a:latin typeface="Garamond" pitchFamily="2" charset="0"/>
                <a:ea typeface="ＭＳ Ｐゴシック"/>
                <a:cs typeface="ＭＳ Ｐゴシック"/>
              </a:rPr>
              <a:t>Owner A</a:t>
            </a:r>
          </a:p>
        </p:txBody>
      </p:sp>
      <p:sp>
        <p:nvSpPr>
          <p:cNvPr id="15" name="AutoShape 6"/>
          <p:cNvSpPr>
            <a:spLocks noChangeArrowheads="1"/>
          </p:cNvSpPr>
          <p:nvPr/>
        </p:nvSpPr>
        <p:spPr bwMode="auto">
          <a:xfrm>
            <a:off x="6705600" y="1600200"/>
            <a:ext cx="1524000" cy="685800"/>
          </a:xfrm>
          <a:custGeom>
            <a:avLst/>
            <a:gdLst>
              <a:gd name="G0" fmla="+- 12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999" y="17150"/>
                </a:moveTo>
                <a:cubicBezTo>
                  <a:pt x="19546" y="15397"/>
                  <a:pt x="20400" y="13138"/>
                  <a:pt x="20400" y="10800"/>
                </a:cubicBezTo>
                <a:cubicBezTo>
                  <a:pt x="20400" y="5498"/>
                  <a:pt x="16101" y="1200"/>
                  <a:pt x="10800" y="1200"/>
                </a:cubicBezTo>
                <a:cubicBezTo>
                  <a:pt x="8461" y="1199"/>
                  <a:pt x="6202" y="2053"/>
                  <a:pt x="4449" y="3600"/>
                </a:cubicBezTo>
                <a:close/>
                <a:moveTo>
                  <a:pt x="3600" y="4449"/>
                </a:moveTo>
                <a:cubicBezTo>
                  <a:pt x="2053" y="6202"/>
                  <a:pt x="1200" y="8461"/>
                  <a:pt x="1200" y="10799"/>
                </a:cubicBezTo>
                <a:cubicBezTo>
                  <a:pt x="1200" y="16101"/>
                  <a:pt x="5498" y="20400"/>
                  <a:pt x="10800" y="20400"/>
                </a:cubicBezTo>
                <a:cubicBezTo>
                  <a:pt x="13138" y="20400"/>
                  <a:pt x="15397" y="19546"/>
                  <a:pt x="17150" y="17999"/>
                </a:cubicBezTo>
                <a:close/>
              </a:path>
            </a:pathLst>
          </a:custGeom>
          <a:solidFill>
            <a:srgbClr val="E93315"/>
          </a:solidFill>
          <a:ln w="12700">
            <a:noFill/>
            <a:miter lim="800000"/>
            <a:headEnd type="none" w="sm" len="sm"/>
            <a:tailEnd type="none" w="sm" len="sm"/>
          </a:ln>
          <a:effectLst/>
        </p:spPr>
        <p:txBody>
          <a:bodyPr wrap="none" anchor="ctr"/>
          <a:lstStyle/>
          <a:p>
            <a:endParaRPr lang="en-US"/>
          </a:p>
        </p:txBody>
      </p:sp>
      <p:sp>
        <p:nvSpPr>
          <p:cNvPr id="16" name="Rectangle 23"/>
          <p:cNvSpPr>
            <a:spLocks noChangeArrowheads="1"/>
          </p:cNvSpPr>
          <p:nvPr/>
        </p:nvSpPr>
        <p:spPr bwMode="auto">
          <a:xfrm>
            <a:off x="6813550" y="1676400"/>
            <a:ext cx="1339850"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b="1" dirty="0">
                <a:solidFill>
                  <a:srgbClr val="333399"/>
                </a:solidFill>
                <a:latin typeface="Garamond" pitchFamily="2" charset="0"/>
                <a:ea typeface="ＭＳ Ｐゴシック"/>
                <a:cs typeface="ＭＳ Ｐゴシック"/>
              </a:rPr>
              <a:t>Owner B</a:t>
            </a:r>
          </a:p>
        </p:txBody>
      </p:sp>
      <p:pic>
        <p:nvPicPr>
          <p:cNvPr id="17" name="Picture 22" descr="j0150663"/>
          <p:cNvPicPr>
            <a:picLocks noChangeAspect="1" noChangeArrowheads="1"/>
          </p:cNvPicPr>
          <p:nvPr/>
        </p:nvPicPr>
        <p:blipFill>
          <a:blip r:embed="rId6" cstate="print"/>
          <a:srcRect/>
          <a:stretch>
            <a:fillRect/>
          </a:stretch>
        </p:blipFill>
        <p:spPr bwMode="auto">
          <a:xfrm>
            <a:off x="6096000" y="2438400"/>
            <a:ext cx="1905000" cy="2133600"/>
          </a:xfrm>
          <a:prstGeom prst="rect">
            <a:avLst/>
          </a:prstGeom>
          <a:noFill/>
        </p:spPr>
      </p:pic>
      <p:sp>
        <p:nvSpPr>
          <p:cNvPr id="18" name="Line 21"/>
          <p:cNvSpPr>
            <a:spLocks noChangeShapeType="1"/>
          </p:cNvSpPr>
          <p:nvPr/>
        </p:nvSpPr>
        <p:spPr bwMode="auto">
          <a:xfrm rot="8494241">
            <a:off x="3525838" y="2673350"/>
            <a:ext cx="1347787" cy="3614738"/>
          </a:xfrm>
          <a:prstGeom prst="line">
            <a:avLst/>
          </a:prstGeom>
          <a:noFill/>
          <a:ln w="12700">
            <a:solidFill>
              <a:schemeClr val="tx1"/>
            </a:solidFill>
            <a:round/>
            <a:headEnd type="triangle" w="lg" len="lg"/>
            <a:tailEnd type="none" w="sm" len="sm"/>
          </a:ln>
          <a:effectLst/>
        </p:spPr>
        <p:txBody>
          <a:bodyPr wrap="none" anchor="ctr"/>
          <a:lstStyle/>
          <a:p>
            <a:endParaRPr lang="en-US"/>
          </a:p>
        </p:txBody>
      </p:sp>
      <p:sp>
        <p:nvSpPr>
          <p:cNvPr id="19" name="Line 13"/>
          <p:cNvSpPr>
            <a:spLocks noChangeShapeType="1"/>
          </p:cNvSpPr>
          <p:nvPr/>
        </p:nvSpPr>
        <p:spPr bwMode="auto">
          <a:xfrm rot="8494241" flipH="1" flipV="1">
            <a:off x="2444750" y="3321050"/>
            <a:ext cx="60325" cy="1949450"/>
          </a:xfrm>
          <a:prstGeom prst="line">
            <a:avLst/>
          </a:prstGeom>
          <a:noFill/>
          <a:ln w="12700">
            <a:solidFill>
              <a:schemeClr val="tx1"/>
            </a:solidFill>
            <a:round/>
            <a:headEnd type="triangle" w="lg" len="lg"/>
            <a:tailEnd type="none" w="sm" len="sm"/>
          </a:ln>
          <a:effectLst/>
        </p:spPr>
        <p:txBody>
          <a:bodyPr wrap="none" anchor="ctr"/>
          <a:lstStyle/>
          <a:p>
            <a:endParaRPr lang="en-US"/>
          </a:p>
        </p:txBody>
      </p:sp>
      <p:sp>
        <p:nvSpPr>
          <p:cNvPr id="20" name="Line 15"/>
          <p:cNvSpPr>
            <a:spLocks noChangeShapeType="1"/>
          </p:cNvSpPr>
          <p:nvPr/>
        </p:nvSpPr>
        <p:spPr bwMode="auto">
          <a:xfrm rot="8494241">
            <a:off x="1922463" y="3397250"/>
            <a:ext cx="101600" cy="2173288"/>
          </a:xfrm>
          <a:prstGeom prst="line">
            <a:avLst/>
          </a:prstGeom>
          <a:noFill/>
          <a:ln w="12700">
            <a:solidFill>
              <a:schemeClr val="tx1"/>
            </a:solidFill>
            <a:round/>
            <a:headEnd type="triangle" w="lg" len="lg"/>
            <a:tailEnd type="none" w="sm" len="sm"/>
          </a:ln>
          <a:effectLst/>
        </p:spPr>
        <p:txBody>
          <a:bodyPr wrap="none" anchor="ctr"/>
          <a:lstStyle/>
          <a:p>
            <a:endParaRPr lang="en-US"/>
          </a:p>
        </p:txBody>
      </p:sp>
      <p:sp>
        <p:nvSpPr>
          <p:cNvPr id="21" name="Rectangle 16"/>
          <p:cNvSpPr>
            <a:spLocks noChangeArrowheads="1"/>
          </p:cNvSpPr>
          <p:nvPr/>
        </p:nvSpPr>
        <p:spPr bwMode="auto">
          <a:xfrm>
            <a:off x="2743200" y="4267200"/>
            <a:ext cx="1219200" cy="457200"/>
          </a:xfrm>
          <a:prstGeom prst="rect">
            <a:avLst/>
          </a:prstGeom>
          <a:noFill/>
          <a:ln w="9525">
            <a:noFill/>
            <a:miter lim="800000"/>
            <a:headEnd/>
            <a:tailEnd/>
          </a:ln>
          <a:effectLst/>
        </p:spPr>
        <p:txBody>
          <a:bodyPr lIns="92075" tIns="46038" rIns="92075" bIns="46038">
            <a:spAutoFit/>
          </a:bodyPr>
          <a:lstStyle/>
          <a:p>
            <a:pPr algn="ctr" eaLnBrk="0" hangingPunct="0"/>
            <a:r>
              <a:rPr lang="en-US" sz="2400" b="1" dirty="0">
                <a:latin typeface="Garamond" pitchFamily="2" charset="0"/>
                <a:ea typeface="ＭＳ Ｐゴシック"/>
                <a:cs typeface="ＭＳ Ｐゴシック"/>
              </a:rPr>
              <a:t>Stock</a:t>
            </a:r>
            <a:endParaRPr lang="en-US" sz="2000" b="1" dirty="0">
              <a:latin typeface="Garamond" pitchFamily="2" charset="0"/>
              <a:ea typeface="ＭＳ Ｐゴシック"/>
              <a:cs typeface="ＭＳ Ｐゴシック"/>
            </a:endParaRPr>
          </a:p>
        </p:txBody>
      </p:sp>
      <p:sp>
        <p:nvSpPr>
          <p:cNvPr id="22" name="Rectangle 14"/>
          <p:cNvSpPr>
            <a:spLocks noChangeArrowheads="1"/>
          </p:cNvSpPr>
          <p:nvPr/>
        </p:nvSpPr>
        <p:spPr bwMode="auto">
          <a:xfrm>
            <a:off x="914400" y="4648200"/>
            <a:ext cx="1219200" cy="457200"/>
          </a:xfrm>
          <a:prstGeom prst="rect">
            <a:avLst/>
          </a:prstGeom>
          <a:noFill/>
          <a:ln w="9525">
            <a:noFill/>
            <a:miter lim="800000"/>
            <a:headEnd/>
            <a:tailEnd/>
          </a:ln>
          <a:effectLst/>
        </p:spPr>
        <p:txBody>
          <a:bodyPr lIns="92075" tIns="46038" rIns="92075" bIns="46038">
            <a:spAutoFit/>
          </a:bodyPr>
          <a:lstStyle/>
          <a:p>
            <a:pPr algn="ctr" eaLnBrk="0" hangingPunct="0"/>
            <a:r>
              <a:rPr lang="en-US" sz="2400" b="1" dirty="0">
                <a:latin typeface="Garamond" pitchFamily="2" charset="0"/>
                <a:ea typeface="ＭＳ Ｐゴシック"/>
                <a:cs typeface="ＭＳ Ｐゴシック"/>
              </a:rPr>
              <a:t>Cash</a:t>
            </a:r>
            <a:endParaRPr lang="en-US" sz="2000" b="1" dirty="0">
              <a:latin typeface="Garamond" pitchFamily="2" charset="0"/>
              <a:ea typeface="ＭＳ Ｐゴシック"/>
              <a:cs typeface="ＭＳ Ｐゴシック"/>
            </a:endParaRPr>
          </a:p>
        </p:txBody>
      </p:sp>
      <p:sp>
        <p:nvSpPr>
          <p:cNvPr id="23" name="Oval 17"/>
          <p:cNvSpPr>
            <a:spLocks noChangeArrowheads="1"/>
          </p:cNvSpPr>
          <p:nvPr/>
        </p:nvSpPr>
        <p:spPr bwMode="auto">
          <a:xfrm>
            <a:off x="2819400" y="5029200"/>
            <a:ext cx="2057400" cy="914400"/>
          </a:xfrm>
          <a:prstGeom prst="ellipse">
            <a:avLst/>
          </a:prstGeom>
          <a:solidFill>
            <a:srgbClr val="ECE1C2"/>
          </a:solidFill>
          <a:ln w="12700">
            <a:noFill/>
            <a:round/>
            <a:headEnd type="none" w="sm" len="sm"/>
            <a:tailEnd type="none" w="sm" len="sm"/>
          </a:ln>
          <a:effectLst>
            <a:outerShdw dist="63500" dir="8587806" algn="ctr" rotWithShape="0">
              <a:srgbClr val="5F5F5F"/>
            </a:outerShdw>
          </a:effectLst>
        </p:spPr>
        <p:txBody>
          <a:bodyPr wrap="none" anchor="ctr"/>
          <a:lstStyle/>
          <a:p>
            <a:pPr algn="ctr" eaLnBrk="0" hangingPunct="0"/>
            <a:r>
              <a:rPr lang="en-US" sz="1600">
                <a:solidFill>
                  <a:srgbClr val="FFFF99"/>
                </a:solidFill>
                <a:ea typeface="ＭＳ Ｐゴシック"/>
                <a:cs typeface="ＭＳ Ｐゴシック"/>
              </a:rPr>
              <a:t> </a:t>
            </a:r>
          </a:p>
        </p:txBody>
      </p:sp>
      <p:sp>
        <p:nvSpPr>
          <p:cNvPr id="24" name="Oval 8"/>
          <p:cNvSpPr>
            <a:spLocks noChangeArrowheads="1"/>
          </p:cNvSpPr>
          <p:nvPr/>
        </p:nvSpPr>
        <p:spPr bwMode="auto">
          <a:xfrm>
            <a:off x="5791200" y="5257800"/>
            <a:ext cx="2057400" cy="914400"/>
          </a:xfrm>
          <a:prstGeom prst="ellipse">
            <a:avLst/>
          </a:prstGeom>
          <a:solidFill>
            <a:srgbClr val="ECE1C2"/>
          </a:solidFill>
          <a:ln w="12700">
            <a:noFill/>
            <a:round/>
            <a:headEnd type="none" w="sm" len="sm"/>
            <a:tailEnd type="none" w="sm" len="sm"/>
          </a:ln>
          <a:effectLst>
            <a:outerShdw dist="63500" dir="7612194" algn="ctr" rotWithShape="0">
              <a:srgbClr val="5F5F5F"/>
            </a:outerShdw>
          </a:effectLst>
        </p:spPr>
        <p:txBody>
          <a:bodyPr wrap="none" anchor="ctr"/>
          <a:lstStyle/>
          <a:p>
            <a:pPr algn="ctr" eaLnBrk="0" hangingPunct="0"/>
            <a:r>
              <a:rPr lang="en-US" sz="1600">
                <a:solidFill>
                  <a:srgbClr val="FFFF99"/>
                </a:solidFill>
                <a:ea typeface="ＭＳ Ｐゴシック"/>
                <a:cs typeface="ＭＳ Ｐゴシック"/>
              </a:rPr>
              <a:t> </a:t>
            </a:r>
          </a:p>
        </p:txBody>
      </p:sp>
      <p:sp>
        <p:nvSpPr>
          <p:cNvPr id="25" name="Rectangle 18"/>
          <p:cNvSpPr>
            <a:spLocks noChangeArrowheads="1"/>
          </p:cNvSpPr>
          <p:nvPr/>
        </p:nvSpPr>
        <p:spPr bwMode="auto">
          <a:xfrm>
            <a:off x="3048000" y="5105400"/>
            <a:ext cx="1543050" cy="749300"/>
          </a:xfrm>
          <a:prstGeom prst="rect">
            <a:avLst/>
          </a:prstGeom>
          <a:noFill/>
          <a:ln w="9525">
            <a:noFill/>
            <a:miter lim="800000"/>
            <a:headEnd/>
            <a:tailEnd/>
          </a:ln>
          <a:effectLst/>
        </p:spPr>
        <p:txBody>
          <a:bodyPr wrap="none" lIns="92075" tIns="46038" rIns="92075" bIns="46038">
            <a:spAutoFit/>
          </a:bodyPr>
          <a:lstStyle/>
          <a:p>
            <a:pPr algn="ctr" eaLnBrk="0" hangingPunct="0">
              <a:lnSpc>
                <a:spcPct val="90000"/>
              </a:lnSpc>
            </a:pPr>
            <a:r>
              <a:rPr lang="en-US" sz="2400" b="1" dirty="0">
                <a:solidFill>
                  <a:srgbClr val="333399"/>
                </a:solidFill>
                <a:latin typeface="Garamond" pitchFamily="2" charset="0"/>
                <a:ea typeface="ＭＳ Ｐゴシック"/>
                <a:cs typeface="ＭＳ Ｐゴシック"/>
              </a:rPr>
              <a:t>Owner B’s</a:t>
            </a:r>
          </a:p>
          <a:p>
            <a:pPr algn="ctr" eaLnBrk="0" hangingPunct="0">
              <a:lnSpc>
                <a:spcPct val="90000"/>
              </a:lnSpc>
            </a:pPr>
            <a:r>
              <a:rPr lang="en-US" sz="2400" b="1" dirty="0">
                <a:solidFill>
                  <a:srgbClr val="333399"/>
                </a:solidFill>
                <a:latin typeface="Garamond" pitchFamily="2" charset="0"/>
                <a:ea typeface="ＭＳ Ｐゴシック"/>
                <a:cs typeface="ＭＳ Ｐゴシック"/>
              </a:rPr>
              <a:t>Family</a:t>
            </a:r>
          </a:p>
        </p:txBody>
      </p:sp>
      <p:sp>
        <p:nvSpPr>
          <p:cNvPr id="26" name="Rectangle 9"/>
          <p:cNvSpPr>
            <a:spLocks noChangeArrowheads="1"/>
          </p:cNvSpPr>
          <p:nvPr/>
        </p:nvSpPr>
        <p:spPr bwMode="auto">
          <a:xfrm>
            <a:off x="5943600" y="5257800"/>
            <a:ext cx="1793875" cy="749300"/>
          </a:xfrm>
          <a:prstGeom prst="rect">
            <a:avLst/>
          </a:prstGeom>
          <a:noFill/>
          <a:ln w="9525">
            <a:noFill/>
            <a:miter lim="800000"/>
            <a:headEnd/>
            <a:tailEnd/>
          </a:ln>
          <a:effectLst/>
        </p:spPr>
        <p:txBody>
          <a:bodyPr wrap="none" lIns="92075" tIns="46038" rIns="92075" bIns="46038">
            <a:spAutoFit/>
          </a:bodyPr>
          <a:lstStyle/>
          <a:p>
            <a:pPr algn="ctr" eaLnBrk="0" hangingPunct="0">
              <a:lnSpc>
                <a:spcPct val="90000"/>
              </a:lnSpc>
            </a:pPr>
            <a:r>
              <a:rPr lang="en-US" sz="2400" b="1" dirty="0">
                <a:solidFill>
                  <a:srgbClr val="333399"/>
                </a:solidFill>
                <a:latin typeface="Garamond" pitchFamily="2" charset="0"/>
                <a:ea typeface="ＭＳ Ｐゴシック"/>
                <a:cs typeface="ＭＳ Ｐゴシック"/>
              </a:rPr>
              <a:t>Owner A</a:t>
            </a:r>
          </a:p>
          <a:p>
            <a:pPr algn="ctr" eaLnBrk="0" hangingPunct="0">
              <a:lnSpc>
                <a:spcPct val="90000"/>
              </a:lnSpc>
            </a:pPr>
            <a:r>
              <a:rPr lang="en-US" sz="2400" b="1" dirty="0">
                <a:solidFill>
                  <a:srgbClr val="333399"/>
                </a:solidFill>
                <a:latin typeface="Garamond" pitchFamily="2" charset="0"/>
                <a:ea typeface="ＭＳ Ｐゴシック"/>
                <a:cs typeface="ＭＳ Ｐゴシック"/>
              </a:rPr>
              <a:t>100% Owner</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18</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2"/>
          <p:cNvSpPr>
            <a:spLocks noGrp="1" noChangeArrowheads="1"/>
          </p:cNvSpPr>
          <p:nvPr>
            <p:ph type="title"/>
          </p:nvPr>
        </p:nvSpPr>
        <p:spPr>
          <a:xfrm>
            <a:off x="457200" y="76200"/>
            <a:ext cx="8229600" cy="1143000"/>
          </a:xfrm>
        </p:spPr>
        <p:txBody>
          <a:bodyPr/>
          <a:lstStyle/>
          <a:p>
            <a:pPr algn="l"/>
            <a:r>
              <a:rPr lang="en-US" sz="4000" b="1" dirty="0"/>
              <a:t>Employer Owned Life Insurance</a:t>
            </a:r>
          </a:p>
        </p:txBody>
      </p:sp>
      <p:sp>
        <p:nvSpPr>
          <p:cNvPr id="7" name="Rectangle 3"/>
          <p:cNvSpPr>
            <a:spLocks noGrp="1" noChangeArrowheads="1"/>
          </p:cNvSpPr>
          <p:nvPr>
            <p:ph type="body" idx="4294967295"/>
          </p:nvPr>
        </p:nvSpPr>
        <p:spPr>
          <a:xfrm>
            <a:off x="397480" y="1422656"/>
            <a:ext cx="4654446" cy="5555650"/>
          </a:xfrm>
          <a:prstGeom prst="rect">
            <a:avLst/>
          </a:prstGeom>
          <a:noFill/>
          <a:ln/>
        </p:spPr>
        <p:txBody>
          <a:bodyPr lIns="0" tIns="0" rIns="0" bIns="0"/>
          <a:lstStyle/>
          <a:p>
            <a:pPr marL="495300" indent="-495300">
              <a:lnSpc>
                <a:spcPct val="75000"/>
              </a:lnSpc>
              <a:buFont typeface="Arial" pitchFamily="34" charset="0"/>
              <a:buChar char="•"/>
            </a:pPr>
            <a:r>
              <a:rPr lang="en-US" sz="1450" b="1" dirty="0"/>
              <a:t>Internal Revenue Code Section 101(j) states: </a:t>
            </a:r>
            <a:endParaRPr lang="en-US" sz="1450" dirty="0"/>
          </a:p>
          <a:p>
            <a:pPr marL="869950" lvl="1" indent="-412750"/>
            <a:r>
              <a:rPr lang="en-US" sz="1400" dirty="0">
                <a:latin typeface="Verdana" pitchFamily="34" charset="0"/>
                <a:ea typeface="Verdana" pitchFamily="34" charset="0"/>
                <a:cs typeface="Verdana" pitchFamily="34" charset="0"/>
              </a:rPr>
              <a:t>     -Death benefits from an “employer- owned life insurance contract” are subject to federal income tax in excess of premiums and other amounts paid,</a:t>
            </a:r>
          </a:p>
          <a:p>
            <a:pPr marL="869950" lvl="1" indent="-412750"/>
            <a:r>
              <a:rPr lang="en-US" sz="1400" dirty="0">
                <a:latin typeface="Verdana" pitchFamily="34" charset="0"/>
                <a:ea typeface="Verdana" pitchFamily="34" charset="0"/>
                <a:cs typeface="Verdana" pitchFamily="34" charset="0"/>
              </a:rPr>
              <a:t>    - Unless the notice and consent requirements of section 101(j)(4) are satisfied and an exception under section 101(j)(2) applies.  </a:t>
            </a:r>
          </a:p>
          <a:p>
            <a:pPr marL="495300" indent="-495300">
              <a:lnSpc>
                <a:spcPct val="75000"/>
              </a:lnSpc>
            </a:pPr>
            <a:endParaRPr lang="en-US" sz="1450" b="1" dirty="0"/>
          </a:p>
          <a:p>
            <a:pPr marL="495300" indent="-495300">
              <a:lnSpc>
                <a:spcPct val="75000"/>
              </a:lnSpc>
              <a:buFont typeface="Arial" pitchFamily="34" charset="0"/>
              <a:buChar char="•"/>
            </a:pPr>
            <a:r>
              <a:rPr lang="en-US" sz="1450" b="1" dirty="0"/>
              <a:t>An “employer-owned life insurance contract” is a contract that: </a:t>
            </a:r>
          </a:p>
          <a:p>
            <a:pPr marL="869950" lvl="1" indent="-412750"/>
            <a:r>
              <a:rPr lang="en-US" sz="1450" b="0" dirty="0">
                <a:latin typeface="Verdana" pitchFamily="34" charset="0"/>
                <a:ea typeface="Verdana" pitchFamily="34" charset="0"/>
                <a:cs typeface="Verdana" pitchFamily="34" charset="0"/>
              </a:rPr>
              <a:t>     </a:t>
            </a:r>
            <a:r>
              <a:rPr lang="en-US" sz="1350" b="0" dirty="0">
                <a:latin typeface="Verdana" pitchFamily="34" charset="0"/>
                <a:ea typeface="Verdana" pitchFamily="34" charset="0"/>
                <a:cs typeface="Verdana" pitchFamily="34" charset="0"/>
              </a:rPr>
              <a:t>- I</a:t>
            </a:r>
            <a:r>
              <a:rPr lang="en-US" sz="1350" dirty="0">
                <a:latin typeface="Verdana" pitchFamily="34" charset="0"/>
                <a:ea typeface="Verdana" pitchFamily="34" charset="0"/>
                <a:cs typeface="Verdana" pitchFamily="34" charset="0"/>
              </a:rPr>
              <a:t>s owned by a person engaged in a trade or business (“policyholder”) under which the policyholder (or a related person) is directly or indirectly a beneficiary under the contract, and </a:t>
            </a:r>
          </a:p>
          <a:p>
            <a:pPr marL="869950" lvl="1" indent="-412750"/>
            <a:r>
              <a:rPr lang="en-US" sz="1350" dirty="0">
                <a:latin typeface="Verdana" pitchFamily="34" charset="0"/>
                <a:ea typeface="Verdana" pitchFamily="34" charset="0"/>
                <a:cs typeface="Verdana" pitchFamily="34" charset="0"/>
              </a:rPr>
              <a:t>    - Covers the life of an insured who is an employee with respect to the trade or business of the policyholder.  For these purposes, the term “employee” means all employees, including officers and highly compensated employees, as well as directors.</a:t>
            </a:r>
          </a:p>
        </p:txBody>
      </p:sp>
      <p:sp>
        <p:nvSpPr>
          <p:cNvPr id="8" name="Rectangle 4"/>
          <p:cNvSpPr>
            <a:spLocks noChangeArrowheads="1"/>
          </p:cNvSpPr>
          <p:nvPr/>
        </p:nvSpPr>
        <p:spPr bwMode="auto">
          <a:xfrm>
            <a:off x="5442679" y="1422656"/>
            <a:ext cx="4450830" cy="4698168"/>
          </a:xfrm>
          <a:prstGeom prst="rect">
            <a:avLst/>
          </a:prstGeom>
          <a:noFill/>
          <a:ln w="9525">
            <a:noFill/>
            <a:miter lim="800000"/>
            <a:headEnd/>
            <a:tailEnd/>
          </a:ln>
          <a:effectLst/>
        </p:spPr>
        <p:txBody>
          <a:bodyPr lIns="92075" tIns="46038" rIns="92075" bIns="46038"/>
          <a:lstStyle/>
          <a:p>
            <a:pPr>
              <a:spcBef>
                <a:spcPct val="20000"/>
              </a:spcBef>
            </a:pPr>
            <a:r>
              <a:rPr lang="en-US" sz="1450" b="1" dirty="0">
                <a:cs typeface="Times New Roman" pitchFamily="18" charset="0"/>
              </a:rPr>
              <a:t>Notice and consent is generally satisfied if, </a:t>
            </a:r>
            <a:r>
              <a:rPr lang="en-US" sz="1450" b="1" u="sng" dirty="0">
                <a:cs typeface="Times New Roman" pitchFamily="18" charset="0"/>
              </a:rPr>
              <a:t>before the contract is issued</a:t>
            </a:r>
            <a:r>
              <a:rPr lang="en-US" sz="1450" b="1" dirty="0">
                <a:cs typeface="Times New Roman" pitchFamily="18" charset="0"/>
              </a:rPr>
              <a:t>, the employee</a:t>
            </a:r>
          </a:p>
          <a:p>
            <a:pPr>
              <a:spcBef>
                <a:spcPct val="20000"/>
              </a:spcBef>
            </a:pPr>
            <a:endParaRPr lang="en-US" sz="1450" b="0" dirty="0">
              <a:cs typeface="Times New Roman" pitchFamily="18" charset="0"/>
            </a:endParaRPr>
          </a:p>
          <a:p>
            <a:pPr>
              <a:spcBef>
                <a:spcPct val="20000"/>
              </a:spcBef>
              <a:buFontTx/>
              <a:buAutoNum type="romanLcPeriod"/>
            </a:pPr>
            <a:r>
              <a:rPr lang="en-US" sz="1350" dirty="0">
                <a:latin typeface="Verdana" pitchFamily="34" charset="0"/>
                <a:ea typeface="Verdana" pitchFamily="34" charset="0"/>
                <a:cs typeface="Verdana" pitchFamily="34" charset="0"/>
              </a:rPr>
              <a:t>is notified in writing that the policyholder intends to insure the employee’s life and the maximum face amount for which the employee could be insured at the time the contract was issued,</a:t>
            </a:r>
          </a:p>
          <a:p>
            <a:pPr>
              <a:spcBef>
                <a:spcPct val="20000"/>
              </a:spcBef>
              <a:buFontTx/>
              <a:buAutoNum type="romanLcPeriod"/>
            </a:pPr>
            <a:endParaRPr lang="en-US" sz="1350" dirty="0">
              <a:cs typeface="Times New Roman" pitchFamily="18" charset="0"/>
            </a:endParaRPr>
          </a:p>
          <a:p>
            <a:pPr>
              <a:spcBef>
                <a:spcPct val="20000"/>
              </a:spcBef>
              <a:buFontTx/>
              <a:buAutoNum type="romanLcPeriod"/>
            </a:pPr>
            <a:r>
              <a:rPr lang="en-US" sz="1350" dirty="0">
                <a:latin typeface="Verdana" pitchFamily="34" charset="0"/>
                <a:ea typeface="Verdana" pitchFamily="34" charset="0"/>
                <a:cs typeface="Verdana" pitchFamily="34" charset="0"/>
              </a:rPr>
              <a:t>provides written consent to being insured under the contract and that such coverage may continue after the insured terminates employment, and</a:t>
            </a:r>
          </a:p>
          <a:p>
            <a:pPr>
              <a:spcBef>
                <a:spcPct val="20000"/>
              </a:spcBef>
              <a:buFontTx/>
              <a:buAutoNum type="romanLcPeriod"/>
            </a:pPr>
            <a:endParaRPr lang="en-US" sz="1350" dirty="0">
              <a:cs typeface="Times New Roman" pitchFamily="18" charset="0"/>
            </a:endParaRPr>
          </a:p>
          <a:p>
            <a:pPr>
              <a:spcBef>
                <a:spcPct val="20000"/>
              </a:spcBef>
              <a:buFontTx/>
              <a:buAutoNum type="romanLcPeriod"/>
            </a:pPr>
            <a:r>
              <a:rPr lang="en-US" sz="1350" dirty="0">
                <a:latin typeface="Verdana" pitchFamily="34" charset="0"/>
                <a:ea typeface="Verdana" pitchFamily="34" charset="0"/>
                <a:cs typeface="Verdana" pitchFamily="34" charset="0"/>
              </a:rPr>
              <a:t>is informed in writing that the policyholder (or a related party) will be a beneficiary of any proceeds payable upon the death of the employee</a:t>
            </a:r>
            <a:r>
              <a:rPr lang="en-US" sz="1350" b="0" dirty="0">
                <a:latin typeface="Verdana" pitchFamily="34" charset="0"/>
                <a:ea typeface="Verdana" pitchFamily="34" charset="0"/>
                <a:cs typeface="Verdana" pitchFamily="34" charset="0"/>
              </a:rPr>
              <a: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19</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2"/>
          <p:cNvSpPr>
            <a:spLocks noGrp="1" noChangeArrowheads="1"/>
          </p:cNvSpPr>
          <p:nvPr>
            <p:ph type="title"/>
          </p:nvPr>
        </p:nvSpPr>
        <p:spPr>
          <a:xfrm>
            <a:off x="457200" y="76200"/>
            <a:ext cx="8229600" cy="1143000"/>
          </a:xfrm>
        </p:spPr>
        <p:txBody>
          <a:bodyPr/>
          <a:lstStyle/>
          <a:p>
            <a:pPr algn="l"/>
            <a:r>
              <a:rPr lang="en-US" sz="4000" b="1" dirty="0"/>
              <a:t>Employer Owned Life Insurance</a:t>
            </a:r>
          </a:p>
        </p:txBody>
      </p:sp>
      <p:sp>
        <p:nvSpPr>
          <p:cNvPr id="7" name="Rectangle 3"/>
          <p:cNvSpPr>
            <a:spLocks noChangeArrowheads="1"/>
          </p:cNvSpPr>
          <p:nvPr/>
        </p:nvSpPr>
        <p:spPr bwMode="auto">
          <a:xfrm>
            <a:off x="533400" y="1524000"/>
            <a:ext cx="8077200" cy="5356485"/>
          </a:xfrm>
          <a:prstGeom prst="rect">
            <a:avLst/>
          </a:prstGeom>
          <a:noFill/>
          <a:ln w="9525">
            <a:noFill/>
            <a:miter lim="800000"/>
            <a:headEnd/>
            <a:tailEnd/>
          </a:ln>
          <a:effectLst/>
        </p:spPr>
        <p:txBody>
          <a:bodyPr lIns="92075" tIns="46038" rIns="92075" bIns="46038"/>
          <a:lstStyle/>
          <a:p>
            <a:pPr>
              <a:lnSpc>
                <a:spcPct val="90000"/>
              </a:lnSpc>
              <a:spcBef>
                <a:spcPct val="20000"/>
              </a:spcBef>
            </a:pPr>
            <a:r>
              <a:rPr lang="en-US" sz="1600" b="1" dirty="0">
                <a:cs typeface="Times New Roman" pitchFamily="18" charset="0"/>
              </a:rPr>
              <a:t>After the notice and consent requirements have been met, the death benefit of an employer-owned life insurance contract will not be taxable provided that: </a:t>
            </a:r>
            <a:r>
              <a:rPr lang="en-US" sz="1600" b="1" dirty="0">
                <a:solidFill>
                  <a:srgbClr val="000000"/>
                </a:solidFill>
                <a:cs typeface="Times New Roman" pitchFamily="18" charset="0"/>
              </a:rPr>
              <a:t> </a:t>
            </a:r>
          </a:p>
          <a:p>
            <a:pPr>
              <a:lnSpc>
                <a:spcPct val="90000"/>
              </a:lnSpc>
              <a:spcBef>
                <a:spcPct val="20000"/>
              </a:spcBef>
            </a:pPr>
            <a:endParaRPr lang="en-US" sz="1600" b="1" dirty="0">
              <a:cs typeface="Times New Roman" pitchFamily="18" charset="0"/>
            </a:endParaRPr>
          </a:p>
          <a:p>
            <a:pPr marL="1785938" lvl="2" indent="-457200">
              <a:lnSpc>
                <a:spcPct val="90000"/>
              </a:lnSpc>
              <a:spcBef>
                <a:spcPct val="20000"/>
              </a:spcBef>
            </a:pPr>
            <a:r>
              <a:rPr lang="en-US" sz="1600" dirty="0">
                <a:cs typeface="Times New Roman" pitchFamily="18" charset="0"/>
              </a:rPr>
              <a:t>(A)	(i) The insured was an employee, with respect to the policyholder at any time during the 12-month period before the insured's death, or </a:t>
            </a:r>
          </a:p>
          <a:p>
            <a:pPr marL="1785938" lvl="2" indent="-457200">
              <a:lnSpc>
                <a:spcPct val="90000"/>
              </a:lnSpc>
              <a:spcBef>
                <a:spcPct val="20000"/>
              </a:spcBef>
            </a:pPr>
            <a:r>
              <a:rPr lang="en-US" sz="1600" dirty="0">
                <a:cs typeface="Times New Roman" pitchFamily="18" charset="0"/>
              </a:rPr>
              <a:t>	(ii) The insured is, at the time the contract is issued— </a:t>
            </a:r>
          </a:p>
          <a:p>
            <a:pPr marL="2776538" lvl="4" indent="-381000">
              <a:lnSpc>
                <a:spcPct val="90000"/>
              </a:lnSpc>
              <a:spcBef>
                <a:spcPct val="20000"/>
              </a:spcBef>
              <a:buFontTx/>
              <a:buAutoNum type="arabicPeriod"/>
            </a:pPr>
            <a:r>
              <a:rPr lang="en-US" sz="1600" dirty="0">
                <a:cs typeface="Times New Roman" pitchFamily="18" charset="0"/>
              </a:rPr>
              <a:t>A</a:t>
            </a:r>
            <a:r>
              <a:rPr lang="en-US" sz="1600" b="1" dirty="0">
                <a:cs typeface="Times New Roman" pitchFamily="18" charset="0"/>
              </a:rPr>
              <a:t> director, </a:t>
            </a:r>
          </a:p>
          <a:p>
            <a:pPr marL="2776538" lvl="4" indent="-381000">
              <a:lnSpc>
                <a:spcPct val="90000"/>
              </a:lnSpc>
              <a:spcBef>
                <a:spcPct val="20000"/>
              </a:spcBef>
              <a:buFontTx/>
              <a:buAutoNum type="arabicPeriod"/>
            </a:pPr>
            <a:r>
              <a:rPr lang="en-US" sz="1600" dirty="0">
                <a:cs typeface="Times New Roman" pitchFamily="18" charset="0"/>
              </a:rPr>
              <a:t>A</a:t>
            </a:r>
            <a:r>
              <a:rPr lang="en-US" sz="1600" b="1" dirty="0">
                <a:cs typeface="Times New Roman" pitchFamily="18" charset="0"/>
              </a:rPr>
              <a:t> highly compensated employee within the meaning of Section 414(q) (without regard to paragraph (1)(B)(ii) thereof), or </a:t>
            </a:r>
          </a:p>
          <a:p>
            <a:pPr marL="2776538" lvl="4" indent="-381000">
              <a:lnSpc>
                <a:spcPct val="90000"/>
              </a:lnSpc>
              <a:spcBef>
                <a:spcPct val="20000"/>
              </a:spcBef>
              <a:buFontTx/>
              <a:buAutoNum type="arabicPeriod"/>
            </a:pPr>
            <a:r>
              <a:rPr lang="en-US" sz="1600" b="1" dirty="0">
                <a:cs typeface="Times New Roman" pitchFamily="18" charset="0"/>
              </a:rPr>
              <a:t>A highly compensated individual within the meaning of Section 105(h)(5), except that “35 percent” shall be substituted for “25 percent” in subparagraph (C) thereof.</a:t>
            </a:r>
            <a:r>
              <a:rPr lang="en-US" sz="1600" dirty="0">
                <a:cs typeface="Times New Roman" pitchFamily="18" charset="0"/>
              </a:rPr>
              <a:t> </a:t>
            </a:r>
          </a:p>
          <a:p>
            <a:pPr marL="1785938" lvl="2" indent="-457200">
              <a:lnSpc>
                <a:spcPct val="90000"/>
              </a:lnSpc>
              <a:spcBef>
                <a:spcPct val="20000"/>
              </a:spcBef>
            </a:pPr>
            <a:r>
              <a:rPr lang="en-US" sz="1600" dirty="0">
                <a:cs typeface="Times New Roman" pitchFamily="18" charset="0"/>
              </a:rPr>
              <a:t>(B) The death proceeds paid to insured's heirs as contemplated under IRC Section 101(j)(2)(B).</a:t>
            </a:r>
          </a:p>
          <a:p>
            <a:pPr marL="1785938" lvl="2" indent="-457200">
              <a:lnSpc>
                <a:spcPct val="90000"/>
              </a:lnSpc>
              <a:spcBef>
                <a:spcPct val="20000"/>
              </a:spcBef>
            </a:pPr>
            <a:r>
              <a:rPr lang="en-US" sz="1600" dirty="0">
                <a:cs typeface="Times New Roman" pitchFamily="18" charset="0"/>
              </a:rPr>
              <a:t>(C) The death proceeds are used to purchase an equity (or capital or profits) interest in the applicable policyholder from certain of the insured’ heirs</a:t>
            </a:r>
          </a:p>
          <a:p>
            <a:pPr marL="1785938" lvl="2" indent="-457200">
              <a:lnSpc>
                <a:spcPct val="90000"/>
              </a:lnSpc>
              <a:spcBef>
                <a:spcPct val="20000"/>
              </a:spcBef>
            </a:pPr>
            <a:endParaRPr lang="en-US" sz="1600" dirty="0">
              <a:cs typeface="Times New Roman" pitchFamily="18" charset="0"/>
            </a:endParaRPr>
          </a:p>
          <a:p>
            <a:pPr>
              <a:lnSpc>
                <a:spcPct val="90000"/>
              </a:lnSpc>
              <a:spcBef>
                <a:spcPct val="20000"/>
              </a:spcBef>
            </a:pPr>
            <a:r>
              <a:rPr lang="en-US" sz="1600" b="1" dirty="0">
                <a:cs typeface="Times New Roman" pitchFamily="18" charset="0"/>
              </a:rPr>
              <a:t>IRC Section 6039I also imposes annual reporting and record keeping requirements on employers that own one or more employer-owned life insurance contracts.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The Market</a:t>
            </a:r>
          </a:p>
        </p:txBody>
      </p:sp>
      <p:sp>
        <p:nvSpPr>
          <p:cNvPr id="8" name="Slide Number Placeholder 7"/>
          <p:cNvSpPr>
            <a:spLocks noGrp="1"/>
          </p:cNvSpPr>
          <p:nvPr>
            <p:ph type="sldNum" sz="quarter" idx="16"/>
          </p:nvPr>
        </p:nvSpPr>
        <p:spPr/>
        <p:txBody>
          <a:bodyPr/>
          <a:lstStyle/>
          <a:p>
            <a:fld id="{3938A150-F9F1-4CB2-A71E-A08A11141CA3}" type="slidenum">
              <a:rPr lang="en-US" smtClean="0"/>
              <a:pPr/>
              <a:t>2</a:t>
            </a:fld>
            <a:endParaRPr lang="en-US" dirty="0"/>
          </a:p>
        </p:txBody>
      </p:sp>
      <p:sp>
        <p:nvSpPr>
          <p:cNvPr id="9"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11" name="Rectangle 3"/>
          <p:cNvSpPr>
            <a:spLocks noGrp="1" noChangeArrowheads="1"/>
          </p:cNvSpPr>
          <p:nvPr>
            <p:ph type="body" idx="4294967295"/>
          </p:nvPr>
        </p:nvSpPr>
        <p:spPr>
          <a:xfrm>
            <a:off x="838200" y="1524000"/>
            <a:ext cx="8229600" cy="3505200"/>
          </a:xfrm>
          <a:prstGeom prst="rect">
            <a:avLst/>
          </a:prstGeom>
        </p:spPr>
        <p:txBody>
          <a:bodyPr/>
          <a:lstStyle/>
          <a:p>
            <a:pPr>
              <a:buFont typeface="Arial" pitchFamily="34" charset="0"/>
              <a:buChar char="•"/>
            </a:pPr>
            <a:r>
              <a:rPr lang="en-US" dirty="0"/>
              <a:t>45- to 75-year-old owner of small, closely-held                        </a:t>
            </a:r>
          </a:p>
          <a:p>
            <a:r>
              <a:rPr lang="en-US" dirty="0"/>
              <a:t>       business (500 or fewer employees)</a:t>
            </a:r>
          </a:p>
          <a:p>
            <a:pPr>
              <a:buFont typeface="Arial" pitchFamily="34" charset="0"/>
              <a:buChar char="•"/>
            </a:pPr>
            <a:endParaRPr lang="en-US" sz="1000" dirty="0"/>
          </a:p>
          <a:p>
            <a:pPr>
              <a:buFont typeface="Arial" pitchFamily="34" charset="0"/>
              <a:buChar char="•"/>
            </a:pPr>
            <a:r>
              <a:rPr lang="en-US" dirty="0"/>
              <a:t>Cares about what happens to business after </a:t>
            </a:r>
          </a:p>
          <a:p>
            <a:r>
              <a:rPr lang="en-US" dirty="0"/>
              <a:t>       death</a:t>
            </a:r>
          </a:p>
          <a:p>
            <a:pPr>
              <a:buFont typeface="Arial" pitchFamily="34" charset="0"/>
              <a:buChar char="•"/>
            </a:pPr>
            <a:endParaRPr lang="en-US" sz="1000" dirty="0"/>
          </a:p>
          <a:p>
            <a:pPr>
              <a:buFont typeface="Arial" pitchFamily="34" charset="0"/>
              <a:buChar char="•"/>
            </a:pPr>
            <a:r>
              <a:rPr lang="en-US" dirty="0"/>
              <a:t>Wants a fair payment to his/her estate for </a:t>
            </a:r>
          </a:p>
          <a:p>
            <a:r>
              <a:rPr lang="en-US" dirty="0"/>
              <a:t>       his/her interest in the business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20</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2"/>
          <p:cNvSpPr>
            <a:spLocks noGrp="1" noChangeArrowheads="1"/>
          </p:cNvSpPr>
          <p:nvPr>
            <p:ph type="title"/>
          </p:nvPr>
        </p:nvSpPr>
        <p:spPr>
          <a:xfrm>
            <a:off x="457200" y="76200"/>
            <a:ext cx="8229600" cy="1143000"/>
          </a:xfrm>
        </p:spPr>
        <p:txBody>
          <a:bodyPr/>
          <a:lstStyle/>
          <a:p>
            <a:pPr algn="l"/>
            <a:r>
              <a:rPr lang="en-US" sz="4000" b="1" dirty="0"/>
              <a:t>Entity Purchase Agreement</a:t>
            </a:r>
          </a:p>
        </p:txBody>
      </p:sp>
      <p:sp>
        <p:nvSpPr>
          <p:cNvPr id="7" name="Text Box 5"/>
          <p:cNvSpPr txBox="1">
            <a:spLocks noChangeArrowheads="1"/>
          </p:cNvSpPr>
          <p:nvPr/>
        </p:nvSpPr>
        <p:spPr bwMode="auto">
          <a:xfrm>
            <a:off x="457200" y="1524000"/>
            <a:ext cx="4800600" cy="457200"/>
          </a:xfrm>
          <a:prstGeom prst="rect">
            <a:avLst/>
          </a:prstGeom>
          <a:solidFill>
            <a:srgbClr val="000066"/>
          </a:solidFill>
          <a:ln w="9525">
            <a:noFill/>
            <a:miter lim="800000"/>
            <a:headEnd/>
            <a:tailEnd/>
          </a:ln>
          <a:effectLst/>
        </p:spPr>
        <p:txBody>
          <a:bodyPr lIns="92075" tIns="46038" rIns="92075" bIns="46038">
            <a:spAutoFit/>
          </a:bodyPr>
          <a:lstStyle/>
          <a:p>
            <a:pPr algn="ctr" eaLnBrk="0" hangingPunct="0">
              <a:spcBef>
                <a:spcPct val="50000"/>
              </a:spcBef>
              <a:buClr>
                <a:srgbClr val="BDA68F"/>
              </a:buClr>
            </a:pPr>
            <a:r>
              <a:rPr lang="en-US" sz="2400" dirty="0">
                <a:solidFill>
                  <a:schemeClr val="bg1"/>
                </a:solidFill>
                <a:ea typeface="ＭＳ Ｐゴシック"/>
                <a:cs typeface="ＭＳ Ｐゴシック"/>
              </a:rPr>
              <a:t>ADVANTAGES</a:t>
            </a:r>
          </a:p>
        </p:txBody>
      </p:sp>
      <p:sp>
        <p:nvSpPr>
          <p:cNvPr id="8" name="Rectangle 4"/>
          <p:cNvSpPr>
            <a:spLocks noChangeArrowheads="1"/>
          </p:cNvSpPr>
          <p:nvPr/>
        </p:nvSpPr>
        <p:spPr bwMode="auto">
          <a:xfrm>
            <a:off x="457200" y="2209800"/>
            <a:ext cx="8234363" cy="5029200"/>
          </a:xfrm>
          <a:prstGeom prst="rect">
            <a:avLst/>
          </a:prstGeom>
          <a:noFill/>
          <a:ln w="9525">
            <a:noFill/>
            <a:miter lim="800000"/>
            <a:headEnd/>
            <a:tailEnd/>
          </a:ln>
          <a:effectLst/>
        </p:spPr>
        <p:txBody>
          <a:bodyPr lIns="92075" tIns="46038" rIns="92075" bIns="46038"/>
          <a:lstStyle/>
          <a:p>
            <a:pPr marL="342900" indent="-342900">
              <a:spcBef>
                <a:spcPct val="20000"/>
              </a:spcBef>
              <a:buFontTx/>
              <a:buChar char="•"/>
            </a:pPr>
            <a:r>
              <a:rPr lang="en-US" sz="2800" dirty="0"/>
              <a:t>Only one policy per shareholder</a:t>
            </a:r>
          </a:p>
          <a:p>
            <a:pPr marL="342900" indent="-342900">
              <a:spcBef>
                <a:spcPct val="20000"/>
              </a:spcBef>
              <a:buFontTx/>
              <a:buChar char="•"/>
            </a:pPr>
            <a:endParaRPr lang="en-US" sz="1200" dirty="0"/>
          </a:p>
          <a:p>
            <a:pPr marL="342900" indent="-342900">
              <a:spcBef>
                <a:spcPct val="20000"/>
              </a:spcBef>
              <a:buFontTx/>
              <a:buChar char="•"/>
            </a:pPr>
            <a:r>
              <a:rPr lang="en-US" sz="2800" dirty="0"/>
              <a:t>Uses business assets to pay premium</a:t>
            </a:r>
          </a:p>
          <a:p>
            <a:pPr marL="342900" indent="-342900">
              <a:spcBef>
                <a:spcPct val="20000"/>
              </a:spcBef>
              <a:buFontTx/>
              <a:buChar char="•"/>
            </a:pPr>
            <a:endParaRPr lang="en-US" sz="1200" dirty="0"/>
          </a:p>
          <a:p>
            <a:pPr marL="342900" indent="-342900">
              <a:spcBef>
                <a:spcPct val="20000"/>
              </a:spcBef>
              <a:buFontTx/>
              <a:buChar char="•"/>
            </a:pPr>
            <a:r>
              <a:rPr lang="en-US" sz="2800" dirty="0"/>
              <a:t>Easy to understand and implement</a:t>
            </a:r>
          </a:p>
        </p:txBody>
      </p:sp>
      <p:pic>
        <p:nvPicPr>
          <p:cNvPr id="9" name="Picture 3" descr="plan"/>
          <p:cNvPicPr>
            <a:picLocks noChangeAspect="1" noChangeArrowheads="1"/>
          </p:cNvPicPr>
          <p:nvPr/>
        </p:nvPicPr>
        <p:blipFill>
          <a:blip r:embed="rId3" cstate="print"/>
          <a:srcRect/>
          <a:stretch>
            <a:fillRect/>
          </a:stretch>
        </p:blipFill>
        <p:spPr bwMode="auto">
          <a:xfrm>
            <a:off x="2971800" y="4332288"/>
            <a:ext cx="2667000" cy="1763712"/>
          </a:xfrm>
          <a:prstGeom prst="rect">
            <a:avLst/>
          </a:prstGeom>
          <a:noFill/>
          <a:effectLst>
            <a:outerShdw dist="81320" dir="7719588" algn="ctr" rotWithShape="0">
              <a:schemeClr val="bg2"/>
            </a:outerShdw>
          </a:effec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21</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2"/>
          <p:cNvSpPr>
            <a:spLocks noGrp="1" noChangeArrowheads="1"/>
          </p:cNvSpPr>
          <p:nvPr>
            <p:ph type="title"/>
          </p:nvPr>
        </p:nvSpPr>
        <p:spPr>
          <a:xfrm>
            <a:off x="457200" y="76200"/>
            <a:ext cx="8229600" cy="1143000"/>
          </a:xfrm>
        </p:spPr>
        <p:txBody>
          <a:bodyPr/>
          <a:lstStyle/>
          <a:p>
            <a:pPr algn="l"/>
            <a:r>
              <a:rPr lang="en-US" sz="4000" b="1" dirty="0"/>
              <a:t>Entity Purchase Agreement</a:t>
            </a:r>
          </a:p>
        </p:txBody>
      </p:sp>
      <p:sp>
        <p:nvSpPr>
          <p:cNvPr id="7" name="Text Box 5"/>
          <p:cNvSpPr txBox="1">
            <a:spLocks noChangeArrowheads="1"/>
          </p:cNvSpPr>
          <p:nvPr/>
        </p:nvSpPr>
        <p:spPr bwMode="auto">
          <a:xfrm>
            <a:off x="533400" y="1447800"/>
            <a:ext cx="4800600" cy="457200"/>
          </a:xfrm>
          <a:prstGeom prst="rect">
            <a:avLst/>
          </a:prstGeom>
          <a:solidFill>
            <a:srgbClr val="000066"/>
          </a:solidFill>
          <a:ln w="9525">
            <a:noFill/>
            <a:miter lim="800000"/>
            <a:headEnd/>
            <a:tailEnd/>
          </a:ln>
          <a:effectLst/>
        </p:spPr>
        <p:txBody>
          <a:bodyPr lIns="92075" tIns="46038" rIns="92075" bIns="46038">
            <a:spAutoFit/>
          </a:bodyPr>
          <a:lstStyle/>
          <a:p>
            <a:pPr algn="ctr" eaLnBrk="0" hangingPunct="0">
              <a:spcBef>
                <a:spcPct val="50000"/>
              </a:spcBef>
              <a:buClr>
                <a:srgbClr val="BDA68F"/>
              </a:buClr>
            </a:pPr>
            <a:r>
              <a:rPr lang="en-US" sz="2400" dirty="0">
                <a:solidFill>
                  <a:schemeClr val="bg1"/>
                </a:solidFill>
                <a:ea typeface="ＭＳ Ｐゴシック"/>
                <a:cs typeface="ＭＳ Ｐゴシック"/>
              </a:rPr>
              <a:t>DISADVANTAGES</a:t>
            </a:r>
          </a:p>
        </p:txBody>
      </p:sp>
      <p:sp>
        <p:nvSpPr>
          <p:cNvPr id="8" name="Rectangle 3"/>
          <p:cNvSpPr>
            <a:spLocks noChangeArrowheads="1"/>
          </p:cNvSpPr>
          <p:nvPr/>
        </p:nvSpPr>
        <p:spPr bwMode="auto">
          <a:xfrm>
            <a:off x="519659" y="2236032"/>
            <a:ext cx="8077200" cy="3352800"/>
          </a:xfrm>
          <a:prstGeom prst="rect">
            <a:avLst/>
          </a:prstGeom>
          <a:noFill/>
          <a:ln w="9525">
            <a:noFill/>
            <a:miter lim="800000"/>
            <a:headEnd/>
            <a:tailEnd/>
          </a:ln>
          <a:effectLst/>
        </p:spPr>
        <p:txBody>
          <a:bodyPr lIns="92075" tIns="46038" rIns="92075" bIns="46038"/>
          <a:lstStyle/>
          <a:p>
            <a:pPr marL="342900" indent="-342900">
              <a:spcBef>
                <a:spcPct val="20000"/>
              </a:spcBef>
              <a:buFontTx/>
              <a:buChar char="•"/>
            </a:pPr>
            <a:r>
              <a:rPr lang="en-US" sz="2800" dirty="0">
                <a:solidFill>
                  <a:srgbClr val="0070C0"/>
                </a:solidFill>
              </a:rPr>
              <a:t>Policy cash values and death benefit </a:t>
            </a:r>
            <a:br>
              <a:rPr lang="en-US" sz="2800" dirty="0">
                <a:solidFill>
                  <a:srgbClr val="0070C0"/>
                </a:solidFill>
              </a:rPr>
            </a:br>
            <a:r>
              <a:rPr lang="en-US" sz="2800" dirty="0">
                <a:solidFill>
                  <a:srgbClr val="0070C0"/>
                </a:solidFill>
              </a:rPr>
              <a:t>available to corporate creditors</a:t>
            </a:r>
          </a:p>
          <a:p>
            <a:pPr marL="342900" indent="-342900">
              <a:spcBef>
                <a:spcPct val="20000"/>
              </a:spcBef>
              <a:buFontTx/>
              <a:buChar char="•"/>
            </a:pPr>
            <a:endParaRPr lang="en-US" sz="1200" dirty="0">
              <a:solidFill>
                <a:srgbClr val="0070C0"/>
              </a:solidFill>
            </a:endParaRPr>
          </a:p>
          <a:p>
            <a:pPr marL="342900" indent="-342900">
              <a:spcBef>
                <a:spcPct val="20000"/>
              </a:spcBef>
              <a:buFontTx/>
              <a:buChar char="•"/>
            </a:pPr>
            <a:r>
              <a:rPr lang="en-US" sz="2800" dirty="0">
                <a:solidFill>
                  <a:srgbClr val="0070C0"/>
                </a:solidFill>
              </a:rPr>
              <a:t>Family attribution</a:t>
            </a:r>
          </a:p>
          <a:p>
            <a:pPr marL="342900" indent="-342900">
              <a:spcBef>
                <a:spcPct val="20000"/>
              </a:spcBef>
              <a:buFontTx/>
              <a:buChar char="•"/>
            </a:pPr>
            <a:endParaRPr lang="en-US" sz="1200" dirty="0">
              <a:solidFill>
                <a:srgbClr val="0070C0"/>
              </a:solidFill>
            </a:endParaRPr>
          </a:p>
          <a:p>
            <a:pPr marL="342900" indent="-342900">
              <a:spcBef>
                <a:spcPct val="20000"/>
              </a:spcBef>
              <a:buFontTx/>
              <a:buChar char="•"/>
            </a:pPr>
            <a:r>
              <a:rPr lang="en-US" sz="2800" dirty="0">
                <a:solidFill>
                  <a:srgbClr val="0070C0"/>
                </a:solidFill>
              </a:rPr>
              <a:t>No increase in basis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22</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2"/>
          <p:cNvSpPr>
            <a:spLocks noGrp="1" noChangeArrowheads="1"/>
          </p:cNvSpPr>
          <p:nvPr>
            <p:ph type="title"/>
          </p:nvPr>
        </p:nvSpPr>
        <p:spPr>
          <a:xfrm>
            <a:off x="457200" y="76200"/>
            <a:ext cx="8382000" cy="1143000"/>
          </a:xfrm>
        </p:spPr>
        <p:txBody>
          <a:bodyPr/>
          <a:lstStyle/>
          <a:p>
            <a:pPr algn="l"/>
            <a:r>
              <a:rPr lang="en-US" sz="3600" b="1" dirty="0"/>
              <a:t>The Importance of Business Valuation</a:t>
            </a:r>
          </a:p>
        </p:txBody>
      </p:sp>
      <p:sp>
        <p:nvSpPr>
          <p:cNvPr id="7" name="Rectangle 3"/>
          <p:cNvSpPr>
            <a:spLocks noGrp="1" noChangeArrowheads="1"/>
          </p:cNvSpPr>
          <p:nvPr>
            <p:ph type="body" idx="4294967295"/>
          </p:nvPr>
        </p:nvSpPr>
        <p:spPr>
          <a:xfrm>
            <a:off x="457200" y="1874838"/>
            <a:ext cx="7315200" cy="2316162"/>
          </a:xfrm>
          <a:prstGeom prst="rect">
            <a:avLst/>
          </a:prstGeom>
        </p:spPr>
        <p:txBody>
          <a:bodyPr/>
          <a:lstStyle/>
          <a:p>
            <a:pPr>
              <a:buFont typeface="Arial" pitchFamily="34" charset="0"/>
              <a:buChar char="•"/>
            </a:pPr>
            <a:r>
              <a:rPr lang="en-US" dirty="0"/>
              <a:t>Can help reduce the risk of conflicts    </a:t>
            </a:r>
          </a:p>
          <a:p>
            <a:r>
              <a:rPr lang="en-US" dirty="0"/>
              <a:t>       between shareholders and with the IRS.</a:t>
            </a:r>
          </a:p>
          <a:p>
            <a:endParaRPr lang="en-US" sz="1000" dirty="0"/>
          </a:p>
          <a:p>
            <a:pPr>
              <a:buFont typeface="Arial" pitchFamily="34" charset="0"/>
              <a:buChar char="•"/>
            </a:pPr>
            <a:r>
              <a:rPr lang="en-US" dirty="0"/>
              <a:t>Can help establish value for estate tax </a:t>
            </a:r>
          </a:p>
          <a:p>
            <a:r>
              <a:rPr lang="en-US" dirty="0"/>
              <a:t>       purposes.</a:t>
            </a:r>
            <a:br>
              <a:rPr lang="en-US" dirty="0"/>
            </a:br>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23</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2"/>
          <p:cNvSpPr>
            <a:spLocks noGrp="1" noChangeArrowheads="1"/>
          </p:cNvSpPr>
          <p:nvPr>
            <p:ph type="title"/>
          </p:nvPr>
        </p:nvSpPr>
        <p:spPr>
          <a:xfrm>
            <a:off x="457200" y="76200"/>
            <a:ext cx="8229600" cy="1143000"/>
          </a:xfrm>
        </p:spPr>
        <p:txBody>
          <a:bodyPr/>
          <a:lstStyle/>
          <a:p>
            <a:pPr algn="l"/>
            <a:r>
              <a:rPr lang="en-US" sz="4000" b="1" dirty="0"/>
              <a:t>Funding the Buy-Sell Agreement</a:t>
            </a:r>
          </a:p>
        </p:txBody>
      </p:sp>
      <p:sp>
        <p:nvSpPr>
          <p:cNvPr id="7" name="Rectangle 3"/>
          <p:cNvSpPr>
            <a:spLocks noChangeArrowheads="1"/>
          </p:cNvSpPr>
          <p:nvPr/>
        </p:nvSpPr>
        <p:spPr bwMode="auto">
          <a:xfrm>
            <a:off x="374755" y="2667000"/>
            <a:ext cx="9233940" cy="1752600"/>
          </a:xfrm>
          <a:prstGeom prst="rect">
            <a:avLst/>
          </a:prstGeom>
          <a:noFill/>
          <a:ln w="9525">
            <a:noFill/>
            <a:miter lim="800000"/>
            <a:headEnd/>
            <a:tailEnd/>
          </a:ln>
          <a:effectLst/>
        </p:spPr>
        <p:txBody>
          <a:bodyPr lIns="92075" tIns="46038" rIns="92075" bIns="46038" anchor="ctr"/>
          <a:lstStyle/>
          <a:p>
            <a:pPr algn="ctr" eaLnBrk="0" hangingPunct="0">
              <a:lnSpc>
                <a:spcPct val="110000"/>
              </a:lnSpc>
            </a:pPr>
            <a:r>
              <a:rPr lang="en-US" sz="3200" dirty="0">
                <a:ea typeface="ＭＳ Ｐゴシック"/>
                <a:cs typeface="ＭＳ Ｐゴシック"/>
              </a:rPr>
              <a:t>Various Options are Available to Find the </a:t>
            </a:r>
            <a:br>
              <a:rPr lang="en-US" sz="3200" dirty="0">
                <a:ea typeface="ＭＳ Ｐゴシック"/>
                <a:cs typeface="ＭＳ Ｐゴシック"/>
              </a:rPr>
            </a:br>
            <a:r>
              <a:rPr lang="en-US" sz="3200" dirty="0">
                <a:ea typeface="ＭＳ Ｐゴシック"/>
                <a:cs typeface="ＭＳ Ｐゴシック"/>
              </a:rPr>
              <a:t>Best Funding Source...</a:t>
            </a:r>
            <a:endParaRPr lang="en-US" sz="3200" b="1" dirty="0">
              <a:ea typeface="ＭＳ Ｐゴシック"/>
              <a:cs typeface="ＭＳ Ｐゴシック"/>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24</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2"/>
          <p:cNvSpPr>
            <a:spLocks noGrp="1" noChangeArrowheads="1"/>
          </p:cNvSpPr>
          <p:nvPr>
            <p:ph type="title"/>
          </p:nvPr>
        </p:nvSpPr>
        <p:spPr>
          <a:xfrm>
            <a:off x="457200" y="76200"/>
            <a:ext cx="8229600" cy="1143000"/>
          </a:xfrm>
        </p:spPr>
        <p:txBody>
          <a:bodyPr/>
          <a:lstStyle/>
          <a:p>
            <a:pPr algn="l"/>
            <a:r>
              <a:rPr lang="en-US" sz="4000" b="1" dirty="0"/>
              <a:t>Funding Options</a:t>
            </a:r>
          </a:p>
        </p:txBody>
      </p:sp>
      <p:sp>
        <p:nvSpPr>
          <p:cNvPr id="7" name="Rectangle 3"/>
          <p:cNvSpPr>
            <a:spLocks noGrp="1" noChangeArrowheads="1"/>
          </p:cNvSpPr>
          <p:nvPr>
            <p:ph type="body" idx="4294967295"/>
          </p:nvPr>
        </p:nvSpPr>
        <p:spPr>
          <a:xfrm>
            <a:off x="1627683" y="1475282"/>
            <a:ext cx="6705600" cy="5075420"/>
          </a:xfrm>
          <a:prstGeom prst="rect">
            <a:avLst/>
          </a:prstGeom>
          <a:noFill/>
          <a:ln/>
        </p:spPr>
        <p:txBody>
          <a:bodyPr lIns="0" tIns="0" rIns="0" bIns="0"/>
          <a:lstStyle/>
          <a:p>
            <a:pPr marL="91440">
              <a:buFont typeface="Arial" pitchFamily="34" charset="0"/>
              <a:buChar char="•"/>
            </a:pPr>
            <a:r>
              <a:rPr lang="en-US" dirty="0"/>
              <a:t>Borrowing</a:t>
            </a:r>
          </a:p>
          <a:p>
            <a:pPr lvl="1"/>
            <a:r>
              <a:rPr lang="en-US" dirty="0"/>
              <a:t>     - May significantly increase cost</a:t>
            </a:r>
          </a:p>
          <a:p>
            <a:pPr lvl="1"/>
            <a:r>
              <a:rPr lang="en-US" dirty="0"/>
              <a:t>     - Credit and financial strain on business</a:t>
            </a:r>
          </a:p>
          <a:p>
            <a:pPr lvl="1"/>
            <a:r>
              <a:rPr lang="en-US" dirty="0"/>
              <a:t>     - Not guaranteed at time of buy-out</a:t>
            </a:r>
          </a:p>
          <a:p>
            <a:pPr lvl="1"/>
            <a:endParaRPr lang="en-US" sz="1600" dirty="0"/>
          </a:p>
          <a:p>
            <a:pPr>
              <a:buFont typeface="Arial" pitchFamily="34" charset="0"/>
              <a:buChar char="•"/>
            </a:pPr>
            <a:r>
              <a:rPr lang="en-US" dirty="0"/>
              <a:t>Sinking Fund</a:t>
            </a:r>
          </a:p>
          <a:p>
            <a:pPr lvl="1"/>
            <a:r>
              <a:rPr lang="en-US" dirty="0"/>
              <a:t>     - Corporate income and accumulated earnings  </a:t>
            </a:r>
          </a:p>
          <a:p>
            <a:pPr lvl="1"/>
            <a:r>
              <a:rPr lang="en-US" dirty="0"/>
              <a:t>       tax</a:t>
            </a:r>
          </a:p>
          <a:p>
            <a:pPr lvl="1"/>
            <a:r>
              <a:rPr lang="en-US" dirty="0"/>
              <a:t>     - Corporate creditors</a:t>
            </a:r>
          </a:p>
          <a:p>
            <a:pPr lvl="1"/>
            <a:r>
              <a:rPr lang="en-US" dirty="0"/>
              <a:t>     - Not guaranteed at time of buy-out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25</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2"/>
          <p:cNvSpPr>
            <a:spLocks noGrp="1" noChangeArrowheads="1"/>
          </p:cNvSpPr>
          <p:nvPr>
            <p:ph type="title"/>
          </p:nvPr>
        </p:nvSpPr>
        <p:spPr>
          <a:xfrm>
            <a:off x="457200" y="76200"/>
            <a:ext cx="8229600" cy="1143000"/>
          </a:xfrm>
        </p:spPr>
        <p:txBody>
          <a:bodyPr/>
          <a:lstStyle/>
          <a:p>
            <a:pPr algn="l"/>
            <a:r>
              <a:rPr lang="en-US" sz="4000" dirty="0"/>
              <a:t>Funding Options (continued)</a:t>
            </a:r>
          </a:p>
        </p:txBody>
      </p:sp>
      <p:sp>
        <p:nvSpPr>
          <p:cNvPr id="7" name="Rectangle 3"/>
          <p:cNvSpPr>
            <a:spLocks noGrp="1" noChangeArrowheads="1"/>
          </p:cNvSpPr>
          <p:nvPr>
            <p:ph type="body" idx="4294967295"/>
          </p:nvPr>
        </p:nvSpPr>
        <p:spPr>
          <a:xfrm>
            <a:off x="2091128" y="1971466"/>
            <a:ext cx="6096000" cy="2841625"/>
          </a:xfrm>
          <a:prstGeom prst="rect">
            <a:avLst/>
          </a:prstGeom>
          <a:noFill/>
          <a:ln/>
        </p:spPr>
        <p:txBody>
          <a:bodyPr lIns="0" tIns="0" rIns="0" bIns="0"/>
          <a:lstStyle/>
          <a:p>
            <a:pPr>
              <a:buFont typeface="Arial" pitchFamily="34" charset="0"/>
              <a:buChar char="•"/>
            </a:pPr>
            <a:r>
              <a:rPr lang="en-US" dirty="0"/>
              <a:t>Installments from corporate –</a:t>
            </a:r>
          </a:p>
          <a:p>
            <a:r>
              <a:rPr lang="en-US" dirty="0"/>
              <a:t>       reserves</a:t>
            </a:r>
          </a:p>
          <a:p>
            <a:endParaRPr lang="en-US" sz="1000" dirty="0"/>
          </a:p>
          <a:p>
            <a:pPr lvl="1"/>
            <a:r>
              <a:rPr lang="en-US" dirty="0"/>
              <a:t>      - Depends on uncertain future profits</a:t>
            </a:r>
          </a:p>
          <a:p>
            <a:pPr lvl="1"/>
            <a:endParaRPr lang="en-US" sz="900" dirty="0"/>
          </a:p>
          <a:p>
            <a:pPr lvl="1"/>
            <a:r>
              <a:rPr lang="en-US" dirty="0"/>
              <a:t>      - Financial strain on business</a:t>
            </a:r>
          </a:p>
          <a:p>
            <a:pPr lvl="1"/>
            <a:endParaRPr lang="en-US" sz="900" dirty="0"/>
          </a:p>
          <a:p>
            <a:pPr lvl="1"/>
            <a:r>
              <a:rPr lang="en-US" dirty="0"/>
              <a:t>      - Not guaranteed at time of buy-out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26</a:t>
            </a:fld>
            <a:endParaRPr lang="en-US" dirty="0"/>
          </a:p>
        </p:txBody>
      </p:sp>
      <p:sp>
        <p:nvSpPr>
          <p:cNvPr id="6" name="Footer Placeholder 6"/>
          <p:cNvSpPr>
            <a:spLocks noGrp="1"/>
          </p:cNvSpPr>
          <p:nvPr>
            <p:ph type="ftr" sz="quarter" idx="15"/>
          </p:nvPr>
        </p:nvSpPr>
        <p:spPr>
          <a:xfrm>
            <a:off x="937126" y="7050215"/>
            <a:ext cx="1746113" cy="490537"/>
          </a:xfrm>
        </p:spPr>
        <p:txBody>
          <a:bodyPr/>
          <a:lstStyle/>
          <a:p>
            <a:r>
              <a:rPr lang="en-US" dirty="0"/>
              <a:t>Not for Consumer Use.</a:t>
            </a:r>
          </a:p>
        </p:txBody>
      </p:sp>
      <p:sp>
        <p:nvSpPr>
          <p:cNvPr id="5" name="Rectangle 2"/>
          <p:cNvSpPr>
            <a:spLocks noGrp="1" noChangeArrowheads="1"/>
          </p:cNvSpPr>
          <p:nvPr>
            <p:ph type="title"/>
          </p:nvPr>
        </p:nvSpPr>
        <p:spPr>
          <a:xfrm>
            <a:off x="457200" y="76200"/>
            <a:ext cx="8305800" cy="1143000"/>
          </a:xfrm>
        </p:spPr>
        <p:txBody>
          <a:bodyPr/>
          <a:lstStyle/>
          <a:p>
            <a:pPr algn="l"/>
            <a:r>
              <a:rPr lang="en-US" sz="3600" b="1" dirty="0"/>
              <a:t>Or Life Insurance May Be the Answer</a:t>
            </a:r>
          </a:p>
        </p:txBody>
      </p:sp>
      <p:sp>
        <p:nvSpPr>
          <p:cNvPr id="7" name="Rectangle 3"/>
          <p:cNvSpPr>
            <a:spLocks noChangeArrowheads="1"/>
          </p:cNvSpPr>
          <p:nvPr/>
        </p:nvSpPr>
        <p:spPr bwMode="auto">
          <a:xfrm>
            <a:off x="453452" y="1417820"/>
            <a:ext cx="9050312" cy="739306"/>
          </a:xfrm>
          <a:prstGeom prst="rect">
            <a:avLst/>
          </a:prstGeom>
          <a:noFill/>
          <a:ln w="9525">
            <a:noFill/>
            <a:miter lim="800000"/>
            <a:headEnd/>
            <a:tailEnd/>
          </a:ln>
          <a:effectLst/>
        </p:spPr>
        <p:txBody>
          <a:bodyPr wrap="square" lIns="92075" tIns="46038" rIns="92075" bIns="46038">
            <a:spAutoFit/>
          </a:bodyPr>
          <a:lstStyle/>
          <a:p>
            <a:pPr eaLnBrk="0" hangingPunct="0">
              <a:spcBef>
                <a:spcPct val="30000"/>
              </a:spcBef>
            </a:pPr>
            <a:r>
              <a:rPr lang="en-US" sz="1400" b="0" dirty="0">
                <a:ea typeface="ＭＳ Ｐゴシック"/>
                <a:cs typeface="ＭＳ Ｐゴシック"/>
              </a:rPr>
              <a:t>This chart shows the annual premium costs per $1,000 of coverage for a hypothetical $500,000 Universal Life Insurance policy with a guaranteed death benefit.</a:t>
            </a:r>
            <a:br>
              <a:rPr lang="en-US" sz="1400" dirty="0">
                <a:ea typeface="ＭＳ Ｐゴシック"/>
                <a:cs typeface="ＭＳ Ｐゴシック"/>
              </a:rPr>
            </a:br>
            <a:r>
              <a:rPr lang="en-US" sz="1400" b="1" dirty="0">
                <a:ea typeface="ＭＳ Ｐゴシック"/>
                <a:cs typeface="ＭＳ Ｐゴシック"/>
              </a:rPr>
              <a:t>In this example, it costs a 35-year-old male less than $6.00 for every $1,000 of coverage</a:t>
            </a:r>
            <a:r>
              <a:rPr lang="en-US" sz="1200" b="1" dirty="0">
                <a:ea typeface="ＭＳ Ｐゴシック"/>
                <a:cs typeface="ＭＳ Ｐゴシック"/>
              </a:rPr>
              <a:t>.</a:t>
            </a:r>
            <a:endParaRPr lang="en-US" sz="1200" b="1" baseline="30000" dirty="0">
              <a:ea typeface="ＭＳ Ｐゴシック"/>
              <a:cs typeface="ＭＳ Ｐゴシック"/>
            </a:endParaRPr>
          </a:p>
        </p:txBody>
      </p:sp>
      <p:graphicFrame>
        <p:nvGraphicFramePr>
          <p:cNvPr id="4098" name="Object 2"/>
          <p:cNvGraphicFramePr>
            <a:graphicFrameLocks noChangeAspect="1"/>
          </p:cNvGraphicFramePr>
          <p:nvPr>
            <p:extLst>
              <p:ext uri="{D42A27DB-BD31-4B8C-83A1-F6EECF244321}">
                <p14:modId xmlns:p14="http://schemas.microsoft.com/office/powerpoint/2010/main" val="1754075657"/>
              </p:ext>
            </p:extLst>
          </p:nvPr>
        </p:nvGraphicFramePr>
        <p:xfrm>
          <a:off x="300452" y="3243728"/>
          <a:ext cx="6951663" cy="3645314"/>
        </p:xfrm>
        <a:graphic>
          <a:graphicData uri="http://schemas.openxmlformats.org/presentationml/2006/ole">
            <mc:AlternateContent xmlns:mc="http://schemas.openxmlformats.org/markup-compatibility/2006">
              <mc:Choice xmlns:v="urn:schemas-microsoft-com:vml" Requires="v">
                <p:oleObj spid="_x0000_s4118" name="Worksheet" r:id="rId4" imgW="11791827" imgH="11792048" progId="Excel.Sheet.8">
                  <p:embed/>
                </p:oleObj>
              </mc:Choice>
              <mc:Fallback>
                <p:oleObj name="Worksheet" r:id="rId4" imgW="11791827" imgH="11792048" progId="Excel.Sheet.8">
                  <p:embed/>
                  <p:pic>
                    <p:nvPicPr>
                      <p:cNvPr id="0" name="Picture 2"/>
                      <p:cNvPicPr>
                        <a:picLocks noChangeAspect="1" noChangeArrowheads="1"/>
                      </p:cNvPicPr>
                      <p:nvPr/>
                    </p:nvPicPr>
                    <p:blipFill>
                      <a:blip r:embed="rId5"/>
                      <a:srcRect/>
                      <a:stretch>
                        <a:fillRect/>
                      </a:stretch>
                    </p:blipFill>
                    <p:spPr bwMode="auto">
                      <a:xfrm>
                        <a:off x="300452" y="3243728"/>
                        <a:ext cx="6951663" cy="3645314"/>
                      </a:xfrm>
                      <a:prstGeom prst="rect">
                        <a:avLst/>
                      </a:prstGeom>
                      <a:noFill/>
                      <a:extLst/>
                    </p:spPr>
                  </p:pic>
                </p:oleObj>
              </mc:Fallback>
            </mc:AlternateContent>
          </a:graphicData>
        </a:graphic>
      </p:graphicFrame>
      <p:sp>
        <p:nvSpPr>
          <p:cNvPr id="8" name="Text Box 4"/>
          <p:cNvSpPr txBox="1">
            <a:spLocks noChangeArrowheads="1"/>
          </p:cNvSpPr>
          <p:nvPr/>
        </p:nvSpPr>
        <p:spPr bwMode="auto">
          <a:xfrm>
            <a:off x="7533806" y="2466585"/>
            <a:ext cx="1969958" cy="3539430"/>
          </a:xfrm>
          <a:prstGeom prst="rect">
            <a:avLst/>
          </a:prstGeom>
          <a:noFill/>
          <a:ln w="9525">
            <a:noFill/>
            <a:miter lim="800000"/>
            <a:headEnd/>
            <a:tailEnd/>
          </a:ln>
          <a:effectLst/>
        </p:spPr>
        <p:txBody>
          <a:bodyPr wrap="square">
            <a:spAutoFit/>
          </a:bodyPr>
          <a:lstStyle/>
          <a:p>
            <a:pPr eaLnBrk="0" hangingPunct="0">
              <a:spcBef>
                <a:spcPct val="30000"/>
              </a:spcBef>
            </a:pPr>
            <a:r>
              <a:rPr lang="en-US" sz="1400" b="0" dirty="0">
                <a:ea typeface="ＭＳ Ｐゴシック"/>
                <a:cs typeface="ＭＳ Ｐゴシック"/>
              </a:rPr>
              <a:t>Based on a hypothetical Guaranteed Universal Life policy, male, Preferred Non-Tobacco, Level Death Benefit, annual premiums payable to age 105</a:t>
            </a:r>
            <a:r>
              <a:rPr lang="en-US" sz="1400" b="0" dirty="0">
                <a:solidFill>
                  <a:srgbClr val="FF0000"/>
                </a:solidFill>
                <a:ea typeface="ＭＳ Ｐゴシック"/>
                <a:cs typeface="ＭＳ Ｐゴシック"/>
              </a:rPr>
              <a:t>. </a:t>
            </a:r>
            <a:r>
              <a:rPr lang="en-US" sz="1400" b="0" dirty="0">
                <a:ea typeface="ＭＳ Ｐゴシック"/>
                <a:cs typeface="ＭＳ Ｐゴシック"/>
              </a:rPr>
              <a:t>Issued in the state of Connecticut. At 1% minimum interest rate and guaranteed charges, the cash value may go to zero, but the guaranteed policy death benefit will remain intact to maturity.</a:t>
            </a:r>
            <a:r>
              <a:rPr lang="en-US" sz="1400" b="0" dirty="0">
                <a:latin typeface="Times New Roman" pitchFamily="18" charset="0"/>
                <a:ea typeface="ＭＳ Ｐゴシック"/>
                <a:cs typeface="ＭＳ Ｐゴシック"/>
              </a:rPr>
              <a:t> </a:t>
            </a:r>
          </a:p>
        </p:txBody>
      </p:sp>
      <p:sp>
        <p:nvSpPr>
          <p:cNvPr id="2" name="Rectangle 1"/>
          <p:cNvSpPr/>
          <p:nvPr/>
        </p:nvSpPr>
        <p:spPr>
          <a:xfrm>
            <a:off x="2095500" y="6221459"/>
            <a:ext cx="5029200" cy="246221"/>
          </a:xfrm>
          <a:prstGeom prst="rect">
            <a:avLst/>
          </a:prstGeom>
        </p:spPr>
        <p:txBody>
          <a:bodyPr>
            <a:spAutoFit/>
          </a:bodyPr>
          <a:lstStyle/>
          <a:p>
            <a:r>
              <a:rPr lang="en-US" sz="1000" dirty="0"/>
              <a:t>35                                         45                                     55                                     65 </a:t>
            </a:r>
          </a:p>
        </p:txBody>
      </p:sp>
      <p:sp>
        <p:nvSpPr>
          <p:cNvPr id="3" name="Rectangle 2"/>
          <p:cNvSpPr/>
          <p:nvPr/>
        </p:nvSpPr>
        <p:spPr>
          <a:xfrm>
            <a:off x="2855113" y="7050215"/>
            <a:ext cx="5029200" cy="523220"/>
          </a:xfrm>
          <a:prstGeom prst="rect">
            <a:avLst/>
          </a:prstGeom>
        </p:spPr>
        <p:txBody>
          <a:bodyPr>
            <a:spAutoFit/>
          </a:bodyPr>
          <a:lstStyle/>
          <a:p>
            <a:r>
              <a:rPr lang="en-US" sz="1400" b="0" dirty="0"/>
              <a:t>This information is hypothetical and not representative of any particular product.</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27</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2"/>
          <p:cNvSpPr>
            <a:spLocks noGrp="1" noChangeArrowheads="1"/>
          </p:cNvSpPr>
          <p:nvPr>
            <p:ph type="title"/>
          </p:nvPr>
        </p:nvSpPr>
        <p:spPr>
          <a:xfrm>
            <a:off x="457200" y="76200"/>
            <a:ext cx="8229600" cy="1143000"/>
          </a:xfrm>
        </p:spPr>
        <p:txBody>
          <a:bodyPr/>
          <a:lstStyle/>
          <a:p>
            <a:pPr algn="l"/>
            <a:r>
              <a:rPr lang="en-US" sz="4000" b="1" dirty="0"/>
              <a:t>Summary</a:t>
            </a:r>
          </a:p>
        </p:txBody>
      </p:sp>
      <p:sp>
        <p:nvSpPr>
          <p:cNvPr id="7" name="Rectangle 3"/>
          <p:cNvSpPr>
            <a:spLocks noGrp="1" noChangeArrowheads="1"/>
          </p:cNvSpPr>
          <p:nvPr>
            <p:ph type="body" idx="4294967295"/>
          </p:nvPr>
        </p:nvSpPr>
        <p:spPr bwMode="gray">
          <a:xfrm>
            <a:off x="1236688" y="1769907"/>
            <a:ext cx="7772400" cy="3702050"/>
          </a:xfrm>
          <a:prstGeom prst="rect">
            <a:avLst/>
          </a:prstGeom>
          <a:noFill/>
          <a:ln/>
        </p:spPr>
        <p:txBody>
          <a:bodyPr/>
          <a:lstStyle/>
          <a:p>
            <a:pPr>
              <a:buFont typeface="Arial" pitchFamily="34" charset="0"/>
              <a:buChar char="•"/>
            </a:pPr>
            <a:r>
              <a:rPr lang="en-US" dirty="0"/>
              <a:t>Small business owner market opportunities</a:t>
            </a:r>
          </a:p>
          <a:p>
            <a:pPr>
              <a:buFont typeface="Arial" pitchFamily="34" charset="0"/>
              <a:buChar char="•"/>
            </a:pPr>
            <a:r>
              <a:rPr lang="en-US" dirty="0"/>
              <a:t>Many different planning needs</a:t>
            </a:r>
          </a:p>
          <a:p>
            <a:pPr>
              <a:buFont typeface="Arial" pitchFamily="34" charset="0"/>
              <a:buChar char="•"/>
            </a:pPr>
            <a:r>
              <a:rPr lang="en-US" dirty="0"/>
              <a:t>Life insurance plays a vital role in helping   </a:t>
            </a:r>
          </a:p>
          <a:p>
            <a:r>
              <a:rPr lang="en-US" dirty="0"/>
              <a:t>       small business owners achieve their goals</a:t>
            </a:r>
          </a:p>
          <a:p>
            <a:pPr>
              <a:buFont typeface="Arial" pitchFamily="34" charset="0"/>
              <a:buChar char="•"/>
            </a:pPr>
            <a:r>
              <a:rPr lang="en-US" dirty="0"/>
              <a:t>[Dedicated Life Consultant can help]</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3938A150-F9F1-4CB2-A71E-A08A11141CA3}" type="slidenum">
              <a:rPr lang="en-US" smtClean="0"/>
              <a:pPr/>
              <a:t>28</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5" name="Rectangle 4"/>
          <p:cNvSpPr>
            <a:spLocks noGrp="1" noChangeArrowheads="1"/>
          </p:cNvSpPr>
          <p:nvPr>
            <p:ph type="title"/>
          </p:nvPr>
        </p:nvSpPr>
        <p:spPr>
          <a:xfrm>
            <a:off x="457200" y="76200"/>
            <a:ext cx="8305800" cy="1143000"/>
          </a:xfrm>
        </p:spPr>
        <p:txBody>
          <a:bodyPr/>
          <a:lstStyle/>
          <a:p>
            <a:pPr algn="l"/>
            <a:r>
              <a:rPr lang="en-US" sz="4000" b="1" dirty="0"/>
              <a:t>Thank you</a:t>
            </a:r>
          </a:p>
        </p:txBody>
      </p:sp>
      <p:sp>
        <p:nvSpPr>
          <p:cNvPr id="11" name="Rectangle 10"/>
          <p:cNvSpPr/>
          <p:nvPr/>
        </p:nvSpPr>
        <p:spPr>
          <a:xfrm>
            <a:off x="352269" y="6646887"/>
            <a:ext cx="6477000" cy="276999"/>
          </a:xfrm>
          <a:prstGeom prst="rect">
            <a:avLst/>
          </a:prstGeom>
        </p:spPr>
        <p:txBody>
          <a:bodyPr wrap="square">
            <a:spAutoFit/>
          </a:bodyPr>
          <a:lstStyle/>
          <a:p>
            <a:pPr marL="119063" lvl="2" indent="12700">
              <a:spcBef>
                <a:spcPts val="0"/>
              </a:spcBef>
              <a:spcAft>
                <a:spcPts val="600"/>
              </a:spcAft>
              <a:buNone/>
              <a:tabLst/>
            </a:pPr>
            <a:r>
              <a:rPr lang="en-US" sz="1200" b="0" dirty="0">
                <a:latin typeface="Verdana" pitchFamily="34" charset="0"/>
                <a:ea typeface="Verdana" pitchFamily="34" charset="0"/>
                <a:cs typeface="Verdana" pitchFamily="34" charset="0"/>
              </a:rPr>
              <a:t>© 2018 Prudential Financial, Inc. and its related entities</a:t>
            </a:r>
            <a:r>
              <a:rPr lang="en-US" sz="1200" b="0" dirty="0"/>
              <a:t>. </a:t>
            </a:r>
          </a:p>
        </p:txBody>
      </p:sp>
      <p:sp>
        <p:nvSpPr>
          <p:cNvPr id="12" name="Rectangle 11"/>
          <p:cNvSpPr/>
          <p:nvPr/>
        </p:nvSpPr>
        <p:spPr>
          <a:xfrm>
            <a:off x="509666" y="1685281"/>
            <a:ext cx="8934138" cy="2554545"/>
          </a:xfrm>
          <a:prstGeom prst="rect">
            <a:avLst/>
          </a:prstGeom>
        </p:spPr>
        <p:txBody>
          <a:bodyPr wrap="square">
            <a:spAutoFit/>
          </a:bodyPr>
          <a:lstStyle/>
          <a:p>
            <a:r>
              <a:rPr lang="en-US" sz="1600" b="0" dirty="0">
                <a:latin typeface="Verdana" pitchFamily="34" charset="0"/>
                <a:ea typeface="Verdana" pitchFamily="34" charset="0"/>
                <a:cs typeface="Verdana" pitchFamily="34" charset="0"/>
              </a:rPr>
              <a:t>Prudential and its representatives do not give legal or tax advice. Clients should consult their own advisors. </a:t>
            </a:r>
          </a:p>
          <a:p>
            <a:endParaRPr lang="en-US" sz="1600" b="0" dirty="0">
              <a:latin typeface="Verdana" pitchFamily="34" charset="0"/>
              <a:ea typeface="Verdana" pitchFamily="34" charset="0"/>
              <a:cs typeface="Verdana" pitchFamily="34" charset="0"/>
            </a:endParaRPr>
          </a:p>
          <a:p>
            <a:r>
              <a:rPr lang="en-US" sz="1600" b="0" dirty="0">
                <a:latin typeface="Verdana" pitchFamily="34" charset="0"/>
                <a:ea typeface="Verdana" pitchFamily="34" charset="0"/>
                <a:cs typeface="Verdana" pitchFamily="34" charset="0"/>
              </a:rPr>
              <a:t>All guarantees and benefits of the insurance policy are backed by the claims-paying ability of the issuing insurance company.</a:t>
            </a:r>
          </a:p>
          <a:p>
            <a:endParaRPr lang="en-US" sz="1600" b="0" dirty="0">
              <a:latin typeface="Verdana" pitchFamily="34" charset="0"/>
              <a:ea typeface="Verdana" pitchFamily="34" charset="0"/>
              <a:cs typeface="Verdana" pitchFamily="34" charset="0"/>
            </a:endParaRPr>
          </a:p>
          <a:p>
            <a:r>
              <a:rPr lang="en-US" sz="1600" b="0" dirty="0">
                <a:latin typeface="Verdana" pitchFamily="34" charset="0"/>
                <a:ea typeface="Verdana" pitchFamily="34" charset="0"/>
                <a:cs typeface="Verdana" pitchFamily="34" charset="0"/>
              </a:rPr>
              <a:t>Life insurance is issued by The Prudential Insurance Company of America, Pruco Life Insurance Company (except in NY and/or NJ), and Pruco Life Insurance Company of New Jersey (in NY and/or NJ). All are Prudential Financial companies located in Newark, NJ.</a:t>
            </a:r>
          </a:p>
        </p:txBody>
      </p:sp>
      <p:sp>
        <p:nvSpPr>
          <p:cNvPr id="2" name="Rectangle 1"/>
          <p:cNvSpPr/>
          <p:nvPr/>
        </p:nvSpPr>
        <p:spPr>
          <a:xfrm>
            <a:off x="563379" y="4366155"/>
            <a:ext cx="8685551" cy="1323439"/>
          </a:xfrm>
          <a:prstGeom prst="rect">
            <a:avLst/>
          </a:prstGeom>
        </p:spPr>
        <p:txBody>
          <a:bodyPr wrap="square">
            <a:spAutoFit/>
          </a:bodyPr>
          <a:lstStyle/>
          <a:p>
            <a:r>
              <a:rPr lang="en-US" sz="2000" dirty="0"/>
              <a:t>                              Investment and Insurance Products:</a:t>
            </a:r>
          </a:p>
          <a:p>
            <a:r>
              <a:rPr lang="en-US" sz="2000" b="0" dirty="0"/>
              <a:t>         Not Insured by FDIC, NCUSIF, or Any Federal Government Agency. </a:t>
            </a:r>
          </a:p>
          <a:p>
            <a:r>
              <a:rPr lang="en-US" sz="2000" b="0" dirty="0"/>
              <a:t>         May Lose Value. Not a Deposit of or Guaranteed by Any Bank, Credit Union,                     </a:t>
            </a:r>
          </a:p>
          <a:p>
            <a:r>
              <a:rPr lang="en-US" sz="2000" b="0" dirty="0"/>
              <a:t>                           Bank Affiliate, or Credit Union Affiliate.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696" y="229604"/>
            <a:ext cx="8925576" cy="908050"/>
          </a:xfrm>
        </p:spPr>
        <p:txBody>
          <a:bodyPr>
            <a:normAutofit/>
          </a:bodyPr>
          <a:lstStyle/>
          <a:p>
            <a:r>
              <a:rPr lang="en-US" b="1" dirty="0"/>
              <a:t>The Small Business Opportunity</a:t>
            </a:r>
          </a:p>
        </p:txBody>
      </p:sp>
      <p:sp>
        <p:nvSpPr>
          <p:cNvPr id="4" name="Slide Number Placeholder 3"/>
          <p:cNvSpPr>
            <a:spLocks noGrp="1"/>
          </p:cNvSpPr>
          <p:nvPr>
            <p:ph type="sldNum" sz="quarter" idx="16"/>
          </p:nvPr>
        </p:nvSpPr>
        <p:spPr/>
        <p:txBody>
          <a:bodyPr/>
          <a:lstStyle/>
          <a:p>
            <a:fld id="{3938A150-F9F1-4CB2-A71E-A08A11141CA3}" type="slidenum">
              <a:rPr lang="en-US" smtClean="0"/>
              <a:pPr/>
              <a:t>3</a:t>
            </a:fld>
            <a:endParaRPr lang="en-US" dirty="0"/>
          </a:p>
        </p:txBody>
      </p:sp>
      <p:sp>
        <p:nvSpPr>
          <p:cNvPr id="7"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8" name="Rectangle 3"/>
          <p:cNvSpPr>
            <a:spLocks noGrp="1" noChangeArrowheads="1"/>
          </p:cNvSpPr>
          <p:nvPr>
            <p:ph type="body" idx="4294967295"/>
          </p:nvPr>
        </p:nvSpPr>
        <p:spPr>
          <a:xfrm>
            <a:off x="838200" y="1524000"/>
            <a:ext cx="8229600" cy="4495800"/>
          </a:xfrm>
          <a:prstGeom prst="rect">
            <a:avLst/>
          </a:prstGeom>
        </p:spPr>
        <p:txBody>
          <a:bodyPr/>
          <a:lstStyle/>
          <a:p>
            <a:pPr>
              <a:buFont typeface="Arial" pitchFamily="34" charset="0"/>
              <a:buChar char="•"/>
            </a:pPr>
            <a:r>
              <a:rPr lang="en-US" dirty="0"/>
              <a:t>Only 35% of small business owners have a </a:t>
            </a:r>
          </a:p>
          <a:p>
            <a:r>
              <a:rPr lang="en-US" dirty="0"/>
              <a:t>       business continuation plan if they die</a:t>
            </a:r>
          </a:p>
          <a:p>
            <a:pPr>
              <a:buFont typeface="Arial" pitchFamily="34" charset="0"/>
              <a:buChar char="•"/>
            </a:pPr>
            <a:endParaRPr lang="en-US" sz="1000" dirty="0"/>
          </a:p>
          <a:p>
            <a:pPr>
              <a:buFont typeface="Arial" pitchFamily="34" charset="0"/>
              <a:buChar char="•"/>
            </a:pPr>
            <a:r>
              <a:rPr lang="en-US" dirty="0"/>
              <a:t>Only 39% of these have life insurance in the   </a:t>
            </a:r>
          </a:p>
          <a:p>
            <a:r>
              <a:rPr lang="en-US" dirty="0"/>
              <a:t>       plan</a:t>
            </a:r>
          </a:p>
          <a:p>
            <a:pPr>
              <a:buFont typeface="Arial" pitchFamily="34" charset="0"/>
              <a:buChar char="•"/>
            </a:pPr>
            <a:endParaRPr lang="en-US" sz="1000" dirty="0"/>
          </a:p>
          <a:p>
            <a:pPr>
              <a:buFont typeface="Arial" pitchFamily="34" charset="0"/>
              <a:buChar char="•"/>
            </a:pPr>
            <a:r>
              <a:rPr lang="en-US" dirty="0"/>
              <a:t>Only 24% of business owners have had their </a:t>
            </a:r>
          </a:p>
          <a:p>
            <a:r>
              <a:rPr lang="en-US" dirty="0"/>
              <a:t>       businesses professionally valued</a:t>
            </a:r>
          </a:p>
          <a:p>
            <a:pPr>
              <a:buFont typeface="Arial" pitchFamily="34" charset="0"/>
              <a:buChar char="•"/>
            </a:pPr>
            <a:endParaRPr lang="en-US" dirty="0"/>
          </a:p>
        </p:txBody>
      </p:sp>
      <p:sp>
        <p:nvSpPr>
          <p:cNvPr id="9" name="Rectangle 4"/>
          <p:cNvSpPr>
            <a:spLocks noChangeArrowheads="1"/>
          </p:cNvSpPr>
          <p:nvPr/>
        </p:nvSpPr>
        <p:spPr bwMode="auto">
          <a:xfrm>
            <a:off x="803978" y="6480748"/>
            <a:ext cx="5773183" cy="276999"/>
          </a:xfrm>
          <a:prstGeom prst="rect">
            <a:avLst/>
          </a:prstGeom>
          <a:noFill/>
          <a:ln w="12700">
            <a:noFill/>
            <a:miter lim="800000"/>
            <a:headEnd type="none" w="sm" len="sm"/>
            <a:tailEnd type="none" w="sm" len="sm"/>
          </a:ln>
          <a:effectLst/>
        </p:spPr>
        <p:txBody>
          <a:bodyPr wrap="none">
            <a:spAutoFit/>
          </a:bodyPr>
          <a:lstStyle/>
          <a:p>
            <a:pPr eaLnBrk="0" hangingPunct="0"/>
            <a:r>
              <a:rPr lang="en-US" sz="1200" dirty="0">
                <a:latin typeface="Times New Roman" pitchFamily="18" charset="0"/>
                <a:ea typeface="ＭＳ Ｐゴシック"/>
                <a:cs typeface="ＭＳ Ｐゴシック"/>
              </a:rPr>
              <a:t>Source: Small Businesses Owners 2015 Report, LIMRA International – Current 2018</a:t>
            </a:r>
            <a:endParaRPr lang="en-US" sz="2400" dirty="0">
              <a:latin typeface="Times New Roman" pitchFamily="18" charset="0"/>
              <a:ea typeface="ＭＳ Ｐゴシック"/>
              <a:cs typeface="ＭＳ Ｐゴシック"/>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Small Business Opportunity</a:t>
            </a:r>
          </a:p>
        </p:txBody>
      </p:sp>
      <p:sp>
        <p:nvSpPr>
          <p:cNvPr id="4" name="Slide Number Placeholder 3"/>
          <p:cNvSpPr>
            <a:spLocks noGrp="1"/>
          </p:cNvSpPr>
          <p:nvPr>
            <p:ph type="sldNum" sz="quarter" idx="16"/>
          </p:nvPr>
        </p:nvSpPr>
        <p:spPr/>
        <p:txBody>
          <a:bodyPr/>
          <a:lstStyle/>
          <a:p>
            <a:fld id="{3938A150-F9F1-4CB2-A71E-A08A11141CA3}" type="slidenum">
              <a:rPr lang="en-US" smtClean="0"/>
              <a:pPr/>
              <a:t>4</a:t>
            </a:fld>
            <a:endParaRPr lang="en-US" dirty="0"/>
          </a:p>
        </p:txBody>
      </p:sp>
      <p:sp>
        <p:nvSpPr>
          <p:cNvPr id="7"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8" name="Rectangle 3"/>
          <p:cNvSpPr>
            <a:spLocks noGrp="1" noChangeArrowheads="1"/>
          </p:cNvSpPr>
          <p:nvPr>
            <p:ph type="body" idx="4294967295"/>
          </p:nvPr>
        </p:nvSpPr>
        <p:spPr>
          <a:xfrm>
            <a:off x="983105" y="1520252"/>
            <a:ext cx="8001000" cy="4800600"/>
          </a:xfrm>
          <a:prstGeom prst="rect">
            <a:avLst/>
          </a:prstGeom>
        </p:spPr>
        <p:txBody>
          <a:bodyPr/>
          <a:lstStyle/>
          <a:p>
            <a:pPr>
              <a:buFont typeface="Arial" pitchFamily="34" charset="0"/>
              <a:buChar char="•"/>
            </a:pPr>
            <a:r>
              <a:rPr lang="en-US" dirty="0"/>
              <a:t>There is an untapped market for business</a:t>
            </a:r>
            <a:br>
              <a:rPr lang="en-US" dirty="0"/>
            </a:br>
            <a:r>
              <a:rPr lang="en-US" dirty="0"/>
              <a:t>    continuation plans funded with life insurance</a:t>
            </a:r>
          </a:p>
          <a:p>
            <a:pPr>
              <a:buFontTx/>
              <a:buNone/>
            </a:pPr>
            <a:endParaRPr lang="en-US" sz="2000" dirty="0"/>
          </a:p>
          <a:p>
            <a:pPr>
              <a:buFont typeface="Arial" pitchFamily="34" charset="0"/>
              <a:buChar char="•"/>
            </a:pPr>
            <a:r>
              <a:rPr lang="en-US" dirty="0"/>
              <a:t>You should:</a:t>
            </a:r>
          </a:p>
          <a:p>
            <a:pPr lvl="1"/>
            <a:r>
              <a:rPr lang="en-US" sz="2000" dirty="0"/>
              <a:t>         - </a:t>
            </a:r>
            <a:r>
              <a:rPr lang="en-US" sz="2000" b="0" dirty="0"/>
              <a:t>Understand the advantages of funding a buy-sell plan with life   </a:t>
            </a:r>
          </a:p>
          <a:p>
            <a:pPr lvl="1"/>
            <a:r>
              <a:rPr lang="en-US" sz="2000" b="0" dirty="0"/>
              <a:t>            insurance</a:t>
            </a:r>
          </a:p>
          <a:p>
            <a:pPr lvl="1"/>
            <a:r>
              <a:rPr lang="en-US" sz="2000" b="0" dirty="0"/>
              <a:t>         - Point out the economic advantages to your business-owner  </a:t>
            </a:r>
          </a:p>
          <a:p>
            <a:pPr lvl="1"/>
            <a:r>
              <a:rPr lang="en-US" sz="2000" b="0" dirty="0"/>
              <a:t>            clients</a:t>
            </a:r>
          </a:p>
          <a:p>
            <a:pPr lvl="1"/>
            <a:r>
              <a:rPr lang="en-US" sz="2000" b="0" dirty="0"/>
              <a:t>         - Understand and explain to clients life insurance policies </a:t>
            </a:r>
          </a:p>
          <a:p>
            <a:pPr lvl="1"/>
            <a:r>
              <a:rPr lang="en-US" sz="2000" b="0" dirty="0"/>
              <a:t>           contain fees and expenses, including cost of insurance,  </a:t>
            </a:r>
          </a:p>
          <a:p>
            <a:pPr lvl="1"/>
            <a:r>
              <a:rPr lang="en-US" sz="2000" b="0" dirty="0"/>
              <a:t>           administrative fees and premium loads, surrender charges and      </a:t>
            </a:r>
          </a:p>
          <a:p>
            <a:pPr lvl="1"/>
            <a:r>
              <a:rPr lang="en-US" sz="2000" b="0" dirty="0"/>
              <a:t>           other charges or fees that will impact policy values.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Successful Buy-Sell Planning</a:t>
            </a:r>
          </a:p>
        </p:txBody>
      </p:sp>
      <p:sp>
        <p:nvSpPr>
          <p:cNvPr id="4" name="Slide Number Placeholder 3"/>
          <p:cNvSpPr>
            <a:spLocks noGrp="1"/>
          </p:cNvSpPr>
          <p:nvPr>
            <p:ph type="sldNum" sz="quarter" idx="16"/>
          </p:nvPr>
        </p:nvSpPr>
        <p:spPr/>
        <p:txBody>
          <a:bodyPr/>
          <a:lstStyle/>
          <a:p>
            <a:fld id="{3938A150-F9F1-4CB2-A71E-A08A11141CA3}" type="slidenum">
              <a:rPr lang="en-US" smtClean="0"/>
              <a:pPr/>
              <a:t>5</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8" name="Text Box 4"/>
          <p:cNvSpPr txBox="1">
            <a:spLocks noChangeArrowheads="1"/>
          </p:cNvSpPr>
          <p:nvPr/>
        </p:nvSpPr>
        <p:spPr bwMode="auto">
          <a:xfrm>
            <a:off x="1013085" y="1873770"/>
            <a:ext cx="4876800" cy="457200"/>
          </a:xfrm>
          <a:prstGeom prst="rect">
            <a:avLst/>
          </a:prstGeom>
          <a:solidFill>
            <a:srgbClr val="000066"/>
          </a:solidFill>
          <a:ln w="9525">
            <a:noFill/>
            <a:miter lim="800000"/>
            <a:headEnd/>
            <a:tailEnd/>
          </a:ln>
          <a:effectLst/>
        </p:spPr>
        <p:txBody>
          <a:bodyPr lIns="92075" tIns="46038" rIns="92075" bIns="46038">
            <a:spAutoFit/>
          </a:bodyPr>
          <a:lstStyle/>
          <a:p>
            <a:pPr algn="ctr" eaLnBrk="0" hangingPunct="0">
              <a:spcBef>
                <a:spcPct val="50000"/>
              </a:spcBef>
              <a:buClr>
                <a:srgbClr val="BDA68F"/>
              </a:buClr>
            </a:pPr>
            <a:r>
              <a:rPr lang="en-US" sz="2400" dirty="0">
                <a:solidFill>
                  <a:schemeClr val="bg1"/>
                </a:solidFill>
                <a:ea typeface="ＭＳ Ｐゴシック"/>
                <a:cs typeface="ＭＳ Ｐゴシック"/>
              </a:rPr>
              <a:t>FOUR STEPS:</a:t>
            </a:r>
          </a:p>
        </p:txBody>
      </p:sp>
      <p:sp>
        <p:nvSpPr>
          <p:cNvPr id="9" name="Rectangle 3"/>
          <p:cNvSpPr>
            <a:spLocks noGrp="1" noChangeArrowheads="1"/>
          </p:cNvSpPr>
          <p:nvPr>
            <p:ph type="body" idx="4294967295"/>
          </p:nvPr>
        </p:nvSpPr>
        <p:spPr>
          <a:xfrm>
            <a:off x="966866" y="2537344"/>
            <a:ext cx="8229600" cy="2841625"/>
          </a:xfrm>
          <a:prstGeom prst="rect">
            <a:avLst/>
          </a:prstGeom>
        </p:spPr>
        <p:txBody>
          <a:bodyPr/>
          <a:lstStyle/>
          <a:p>
            <a:pPr>
              <a:buFont typeface="Arial" pitchFamily="34" charset="0"/>
              <a:buChar char="•"/>
            </a:pPr>
            <a:r>
              <a:rPr lang="en-US" dirty="0"/>
              <a:t>Understand the need</a:t>
            </a:r>
          </a:p>
          <a:p>
            <a:pPr>
              <a:buFont typeface="Arial" pitchFamily="34" charset="0"/>
              <a:buChar char="•"/>
            </a:pPr>
            <a:endParaRPr lang="en-US" sz="1000" dirty="0"/>
          </a:p>
          <a:p>
            <a:pPr>
              <a:buFont typeface="Arial" pitchFamily="34" charset="0"/>
              <a:buChar char="•"/>
            </a:pPr>
            <a:r>
              <a:rPr lang="en-US" dirty="0"/>
              <a:t>Select a plan type</a:t>
            </a:r>
          </a:p>
          <a:p>
            <a:pPr>
              <a:buFont typeface="Arial" pitchFamily="34" charset="0"/>
              <a:buChar char="•"/>
            </a:pPr>
            <a:endParaRPr lang="en-US" sz="1000" dirty="0"/>
          </a:p>
          <a:p>
            <a:pPr>
              <a:buFont typeface="Arial" pitchFamily="34" charset="0"/>
              <a:buChar char="•"/>
            </a:pPr>
            <a:r>
              <a:rPr lang="en-US" dirty="0"/>
              <a:t>Place a value on the business</a:t>
            </a:r>
          </a:p>
          <a:p>
            <a:pPr>
              <a:buFont typeface="Arial" pitchFamily="34" charset="0"/>
              <a:buChar char="•"/>
            </a:pPr>
            <a:endParaRPr lang="en-US" sz="1000" dirty="0"/>
          </a:p>
          <a:p>
            <a:pPr>
              <a:buFont typeface="Arial" pitchFamily="34" charset="0"/>
              <a:buChar char="•"/>
            </a:pPr>
            <a:r>
              <a:rPr lang="en-US" dirty="0"/>
              <a:t>Implement</a:t>
            </a:r>
          </a:p>
          <a:p>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274574"/>
            <a:ext cx="9353684" cy="908050"/>
          </a:xfrm>
        </p:spPr>
        <p:txBody>
          <a:bodyPr>
            <a:normAutofit/>
          </a:bodyPr>
          <a:lstStyle/>
          <a:p>
            <a:r>
              <a:rPr lang="en-US" b="1" dirty="0"/>
              <a:t>Why Establish a Buy-Sell Plan?</a:t>
            </a:r>
          </a:p>
        </p:txBody>
      </p:sp>
      <p:sp>
        <p:nvSpPr>
          <p:cNvPr id="4" name="Slide Number Placeholder 3"/>
          <p:cNvSpPr>
            <a:spLocks noGrp="1"/>
          </p:cNvSpPr>
          <p:nvPr>
            <p:ph type="sldNum" sz="quarter" idx="16"/>
          </p:nvPr>
        </p:nvSpPr>
        <p:spPr/>
        <p:txBody>
          <a:bodyPr/>
          <a:lstStyle/>
          <a:p>
            <a:fld id="{3938A150-F9F1-4CB2-A71E-A08A11141CA3}" type="slidenum">
              <a:rPr lang="en-US" smtClean="0"/>
              <a:pPr/>
              <a:t>6</a:t>
            </a:fld>
            <a:endParaRPr lang="en-US" dirty="0"/>
          </a:p>
        </p:txBody>
      </p:sp>
      <p:sp>
        <p:nvSpPr>
          <p:cNvPr id="7"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6" name="Text Placeholder 5"/>
          <p:cNvSpPr>
            <a:spLocks noGrp="1"/>
          </p:cNvSpPr>
          <p:nvPr>
            <p:ph type="body" sz="quarter" idx="13"/>
          </p:nvPr>
        </p:nvSpPr>
        <p:spPr>
          <a:xfrm>
            <a:off x="578371" y="2378939"/>
            <a:ext cx="8600661" cy="3572156"/>
          </a:xfrm>
        </p:spPr>
        <p:txBody>
          <a:bodyPr/>
          <a:lstStyle/>
          <a:p>
            <a:pPr algn="ctr" eaLnBrk="0" hangingPunct="0">
              <a:lnSpc>
                <a:spcPct val="110000"/>
              </a:lnSpc>
            </a:pPr>
            <a:r>
              <a:rPr lang="en-US" sz="5400" dirty="0">
                <a:ea typeface="ＭＳ Ｐゴシック"/>
                <a:cs typeface="ＭＳ Ｐゴシック"/>
              </a:rPr>
              <a:t>Understanding the </a:t>
            </a:r>
          </a:p>
          <a:p>
            <a:pPr algn="ctr" eaLnBrk="0" hangingPunct="0">
              <a:lnSpc>
                <a:spcPct val="110000"/>
              </a:lnSpc>
            </a:pPr>
            <a:r>
              <a:rPr lang="en-US" sz="5400" dirty="0">
                <a:ea typeface="ＭＳ Ｐゴシック"/>
                <a:cs typeface="ＭＳ Ｐゴシック"/>
              </a:rPr>
              <a:t>Barriers to Business </a:t>
            </a:r>
          </a:p>
          <a:p>
            <a:pPr algn="ctr" eaLnBrk="0" hangingPunct="0">
              <a:lnSpc>
                <a:spcPct val="110000"/>
              </a:lnSpc>
            </a:pPr>
            <a:r>
              <a:rPr lang="en-US" sz="5400" dirty="0">
                <a:ea typeface="ＭＳ Ｐゴシック"/>
                <a:cs typeface="ＭＳ Ｐゴシック"/>
              </a:rPr>
              <a:t>Continuation</a:t>
            </a:r>
          </a:p>
          <a:p>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Forced Sale</a:t>
            </a:r>
          </a:p>
        </p:txBody>
      </p:sp>
      <p:sp>
        <p:nvSpPr>
          <p:cNvPr id="4" name="Slide Number Placeholder 3"/>
          <p:cNvSpPr>
            <a:spLocks noGrp="1"/>
          </p:cNvSpPr>
          <p:nvPr>
            <p:ph type="sldNum" sz="quarter" idx="16"/>
          </p:nvPr>
        </p:nvSpPr>
        <p:spPr/>
        <p:txBody>
          <a:bodyPr/>
          <a:lstStyle/>
          <a:p>
            <a:fld id="{3938A150-F9F1-4CB2-A71E-A08A11141CA3}" type="slidenum">
              <a:rPr lang="en-US" smtClean="0"/>
              <a:pPr/>
              <a:t>7</a:t>
            </a:fld>
            <a:endParaRPr lang="en-US" dirty="0"/>
          </a:p>
        </p:txBody>
      </p:sp>
      <p:sp>
        <p:nvSpPr>
          <p:cNvPr id="7"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8" name="Text Box 4"/>
          <p:cNvSpPr txBox="1">
            <a:spLocks noChangeArrowheads="1"/>
          </p:cNvSpPr>
          <p:nvPr/>
        </p:nvSpPr>
        <p:spPr bwMode="auto">
          <a:xfrm>
            <a:off x="304800" y="1524000"/>
            <a:ext cx="5867400" cy="457200"/>
          </a:xfrm>
          <a:prstGeom prst="rect">
            <a:avLst/>
          </a:prstGeom>
          <a:solidFill>
            <a:srgbClr val="000066"/>
          </a:solidFill>
          <a:ln w="9525">
            <a:noFill/>
            <a:miter lim="800000"/>
            <a:headEnd/>
            <a:tailEnd/>
          </a:ln>
          <a:effectLst/>
        </p:spPr>
        <p:txBody>
          <a:bodyPr lIns="92075" tIns="46038" rIns="92075" bIns="46038">
            <a:spAutoFit/>
          </a:bodyPr>
          <a:lstStyle/>
          <a:p>
            <a:pPr algn="ctr" eaLnBrk="0" hangingPunct="0">
              <a:spcBef>
                <a:spcPct val="50000"/>
              </a:spcBef>
              <a:buClr>
                <a:srgbClr val="BDA68F"/>
              </a:buClr>
            </a:pPr>
            <a:r>
              <a:rPr lang="en-US" sz="2400" dirty="0">
                <a:solidFill>
                  <a:schemeClr val="bg1"/>
                </a:solidFill>
                <a:ea typeface="ＭＳ Ｐゴシック"/>
                <a:cs typeface="ＭＳ Ｐゴシック"/>
              </a:rPr>
              <a:t>THE WORST POSSIBLE SCENARIO:</a:t>
            </a:r>
          </a:p>
        </p:txBody>
      </p:sp>
      <p:sp>
        <p:nvSpPr>
          <p:cNvPr id="9" name="Rectangle 3"/>
          <p:cNvSpPr>
            <a:spLocks noGrp="1" noChangeArrowheads="1"/>
          </p:cNvSpPr>
          <p:nvPr>
            <p:ph type="body" idx="4294967295"/>
          </p:nvPr>
        </p:nvSpPr>
        <p:spPr>
          <a:xfrm>
            <a:off x="381000" y="2209800"/>
            <a:ext cx="8229600" cy="3456482"/>
          </a:xfrm>
          <a:prstGeom prst="rect">
            <a:avLst/>
          </a:prstGeom>
        </p:spPr>
        <p:txBody>
          <a:bodyPr/>
          <a:lstStyle/>
          <a:p>
            <a:pPr>
              <a:buFont typeface="Arial" pitchFamily="34" charset="0"/>
              <a:buChar char="•"/>
            </a:pPr>
            <a:r>
              <a:rPr lang="en-US" dirty="0"/>
              <a:t>Many family businesses are forced to liquidate </a:t>
            </a:r>
          </a:p>
          <a:p>
            <a:r>
              <a:rPr lang="en-US" dirty="0"/>
              <a:t>       upon death of the business owner</a:t>
            </a:r>
          </a:p>
          <a:p>
            <a:endParaRPr lang="en-US" sz="1000" dirty="0"/>
          </a:p>
          <a:p>
            <a:pPr>
              <a:buFont typeface="Arial" pitchFamily="34" charset="0"/>
              <a:buChar char="•"/>
            </a:pPr>
            <a:r>
              <a:rPr lang="en-US" dirty="0"/>
              <a:t>Fair market value may be significantly reduced</a:t>
            </a:r>
          </a:p>
          <a:p>
            <a:pPr>
              <a:buFont typeface="Arial" pitchFamily="34" charset="0"/>
              <a:buChar char="•"/>
            </a:pPr>
            <a:endParaRPr lang="en-US" sz="1000" dirty="0"/>
          </a:p>
          <a:p>
            <a:pPr>
              <a:buFont typeface="Arial" pitchFamily="34" charset="0"/>
              <a:buChar char="•"/>
            </a:pPr>
            <a:r>
              <a:rPr lang="en-US" dirty="0"/>
              <a:t>Goodwill is lost</a:t>
            </a:r>
          </a:p>
          <a:p>
            <a:pPr>
              <a:buFont typeface="Arial" pitchFamily="34" charset="0"/>
              <a:buChar char="•"/>
            </a:pPr>
            <a:endParaRPr lang="en-US" sz="1000" dirty="0"/>
          </a:p>
          <a:p>
            <a:pPr>
              <a:buFont typeface="Arial" pitchFamily="34" charset="0"/>
              <a:buChar char="•"/>
            </a:pPr>
            <a:r>
              <a:rPr lang="en-US" dirty="0"/>
              <a:t>Family control is lost</a:t>
            </a:r>
          </a:p>
          <a:p>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Questions to Ask a Business Owner</a:t>
            </a:r>
          </a:p>
        </p:txBody>
      </p:sp>
      <p:sp>
        <p:nvSpPr>
          <p:cNvPr id="4" name="Slide Number Placeholder 3"/>
          <p:cNvSpPr>
            <a:spLocks noGrp="1"/>
          </p:cNvSpPr>
          <p:nvPr>
            <p:ph type="sldNum" sz="quarter" idx="16"/>
          </p:nvPr>
        </p:nvSpPr>
        <p:spPr/>
        <p:txBody>
          <a:bodyPr/>
          <a:lstStyle/>
          <a:p>
            <a:fld id="{3938A150-F9F1-4CB2-A71E-A08A11141CA3}" type="slidenum">
              <a:rPr lang="en-US" smtClean="0"/>
              <a:pPr/>
              <a:t>8</a:t>
            </a:fld>
            <a:endParaRPr lang="en-US" dirty="0"/>
          </a:p>
        </p:txBody>
      </p:sp>
      <p:sp>
        <p:nvSpPr>
          <p:cNvPr id="6" name="Footer Placeholder 6"/>
          <p:cNvSpPr>
            <a:spLocks noGrp="1"/>
          </p:cNvSpPr>
          <p:nvPr>
            <p:ph type="ftr" sz="quarter" idx="15"/>
          </p:nvPr>
        </p:nvSpPr>
        <p:spPr>
          <a:xfrm>
            <a:off x="937126" y="7050215"/>
            <a:ext cx="4114800" cy="490537"/>
          </a:xfrm>
        </p:spPr>
        <p:txBody>
          <a:bodyPr/>
          <a:lstStyle/>
          <a:p>
            <a:r>
              <a:rPr lang="en-US" dirty="0"/>
              <a:t>Not for Consumer Use.</a:t>
            </a:r>
          </a:p>
        </p:txBody>
      </p:sp>
      <p:sp>
        <p:nvSpPr>
          <p:cNvPr id="8" name="Rectangle 3"/>
          <p:cNvSpPr>
            <a:spLocks noGrp="1" noChangeArrowheads="1"/>
          </p:cNvSpPr>
          <p:nvPr>
            <p:ph type="body" idx="4294967295"/>
          </p:nvPr>
        </p:nvSpPr>
        <p:spPr>
          <a:xfrm>
            <a:off x="838200" y="1524000"/>
            <a:ext cx="8229600" cy="5029200"/>
          </a:xfrm>
          <a:prstGeom prst="rect">
            <a:avLst/>
          </a:prstGeom>
        </p:spPr>
        <p:txBody>
          <a:bodyPr/>
          <a:lstStyle/>
          <a:p>
            <a:pPr>
              <a:buFont typeface="Arial" pitchFamily="34" charset="0"/>
              <a:buChar char="•"/>
            </a:pPr>
            <a:r>
              <a:rPr lang="en-US" dirty="0"/>
              <a:t>Are you interested in ensuring the continuation</a:t>
            </a:r>
            <a:br>
              <a:rPr lang="en-US" dirty="0"/>
            </a:br>
            <a:r>
              <a:rPr lang="en-US" dirty="0"/>
              <a:t>   of your business after your death?</a:t>
            </a:r>
          </a:p>
          <a:p>
            <a:endParaRPr lang="en-US" sz="1000" dirty="0"/>
          </a:p>
          <a:p>
            <a:pPr>
              <a:buFont typeface="Arial" pitchFamily="34" charset="0"/>
              <a:buChar char="•"/>
            </a:pPr>
            <a:r>
              <a:rPr lang="en-US" dirty="0"/>
              <a:t>Are you interested in a way to provide financial</a:t>
            </a:r>
            <a:br>
              <a:rPr lang="en-US" dirty="0"/>
            </a:br>
            <a:r>
              <a:rPr lang="en-US" dirty="0"/>
              <a:t>   security for your family?     </a:t>
            </a:r>
          </a:p>
          <a:p>
            <a:endParaRPr lang="en-US" sz="1000" dirty="0"/>
          </a:p>
          <a:p>
            <a:pPr>
              <a:buFont typeface="Arial" pitchFamily="34" charset="0"/>
              <a:buChar char="•"/>
            </a:pPr>
            <a:r>
              <a:rPr lang="en-US" dirty="0"/>
              <a:t>Are you interested in a way to maintain your</a:t>
            </a:r>
            <a:br>
              <a:rPr lang="en-US" dirty="0"/>
            </a:br>
            <a:r>
              <a:rPr lang="en-US" dirty="0"/>
              <a:t>   current levels of control and ownership?</a:t>
            </a:r>
          </a:p>
          <a:p>
            <a:endParaRPr lang="en-US" sz="1000" dirty="0"/>
          </a:p>
          <a:p>
            <a:pPr>
              <a:buFont typeface="Arial" pitchFamily="34" charset="0"/>
              <a:buChar char="•"/>
            </a:pPr>
            <a:r>
              <a:rPr lang="en-US" dirty="0"/>
              <a:t>Are you interested in establishing a fair and       </a:t>
            </a:r>
          </a:p>
          <a:p>
            <a:r>
              <a:rPr lang="en-US" dirty="0"/>
              <a:t>       binding transfer price for your business? </a:t>
            </a:r>
            <a:br>
              <a:rPr lang="en-US" dirty="0"/>
            </a:b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a:t> </a:t>
            </a:r>
            <a:r>
              <a:rPr lang="en-US" b="1" dirty="0"/>
              <a:t>Buy-Sell Planning: the Benefits</a:t>
            </a:r>
          </a:p>
        </p:txBody>
      </p:sp>
      <p:sp>
        <p:nvSpPr>
          <p:cNvPr id="4" name="Footer Placeholder 6"/>
          <p:cNvSpPr>
            <a:spLocks noGrp="1"/>
          </p:cNvSpPr>
          <p:nvPr>
            <p:ph type="ftr" sz="quarter" idx="16"/>
          </p:nvPr>
        </p:nvSpPr>
        <p:spPr>
          <a:xfrm>
            <a:off x="1048512" y="7050215"/>
            <a:ext cx="2255520" cy="490537"/>
          </a:xfrm>
        </p:spPr>
        <p:txBody>
          <a:bodyPr/>
          <a:lstStyle/>
          <a:p>
            <a:pPr lvl="0"/>
            <a:r>
              <a:rPr lang="en-US" sz="1100" cap="all" dirty="0">
                <a:solidFill>
                  <a:srgbClr val="141313">
                    <a:lumMod val="75000"/>
                    <a:lumOff val="25000"/>
                  </a:srgbClr>
                </a:solidFill>
              </a:rPr>
              <a:t>Not for Consumer Use.</a:t>
            </a:r>
          </a:p>
        </p:txBody>
      </p:sp>
      <p:sp>
        <p:nvSpPr>
          <p:cNvPr id="6" name="Slide Number Placeholder 5"/>
          <p:cNvSpPr>
            <a:spLocks noGrp="1"/>
          </p:cNvSpPr>
          <p:nvPr>
            <p:ph type="sldNum" sz="quarter" idx="16"/>
          </p:nvPr>
        </p:nvSpPr>
        <p:spPr>
          <a:xfrm>
            <a:off x="524256" y="7062407"/>
            <a:ext cx="414528" cy="490537"/>
          </a:xfrm>
        </p:spPr>
        <p:txBody>
          <a:bodyPr/>
          <a:lstStyle/>
          <a:p>
            <a:pPr>
              <a:defRPr/>
            </a:pPr>
            <a:fld id="{4AB1224E-123B-4925-A956-23B5D5894E6D}" type="slidenum">
              <a:rPr lang="en-US" smtClean="0"/>
              <a:pPr>
                <a:defRPr/>
              </a:pPr>
              <a:t>9</a:t>
            </a:fld>
            <a:endParaRPr lang="en-US" dirty="0"/>
          </a:p>
        </p:txBody>
      </p:sp>
      <p:sp>
        <p:nvSpPr>
          <p:cNvPr id="9" name="Rectangle 3"/>
          <p:cNvSpPr>
            <a:spLocks noGrp="1" noChangeArrowheads="1"/>
          </p:cNvSpPr>
          <p:nvPr>
            <p:ph type="body" idx="4294967295"/>
          </p:nvPr>
        </p:nvSpPr>
        <p:spPr>
          <a:xfrm>
            <a:off x="838200" y="1524000"/>
            <a:ext cx="8229600" cy="5029200"/>
          </a:xfrm>
          <a:prstGeom prst="rect">
            <a:avLst/>
          </a:prstGeom>
        </p:spPr>
        <p:txBody>
          <a:bodyPr/>
          <a:lstStyle/>
          <a:p>
            <a:pPr>
              <a:buFont typeface="Arial" pitchFamily="34" charset="0"/>
              <a:buChar char="•"/>
            </a:pPr>
            <a:r>
              <a:rPr lang="en-US" dirty="0"/>
              <a:t>Creates immediate market for a business  </a:t>
            </a:r>
          </a:p>
          <a:p>
            <a:r>
              <a:rPr lang="en-US" dirty="0"/>
              <a:t>       interest</a:t>
            </a:r>
          </a:p>
          <a:p>
            <a:pPr>
              <a:buFont typeface="Arial" pitchFamily="34" charset="0"/>
              <a:buChar char="•"/>
            </a:pPr>
            <a:endParaRPr lang="en-US" sz="1000" dirty="0"/>
          </a:p>
          <a:p>
            <a:pPr>
              <a:buFont typeface="Arial" pitchFamily="34" charset="0"/>
              <a:buChar char="•"/>
            </a:pPr>
            <a:r>
              <a:rPr lang="en-US" dirty="0"/>
              <a:t>Protects against unwanted owners</a:t>
            </a:r>
          </a:p>
          <a:p>
            <a:pPr>
              <a:buFont typeface="Arial" pitchFamily="34" charset="0"/>
              <a:buChar char="•"/>
            </a:pPr>
            <a:endParaRPr lang="en-US" sz="1000" dirty="0"/>
          </a:p>
          <a:p>
            <a:pPr>
              <a:buFont typeface="Arial" pitchFamily="34" charset="0"/>
              <a:buChar char="•"/>
            </a:pPr>
            <a:r>
              <a:rPr lang="en-US" dirty="0"/>
              <a:t>Available funds to provide for heirs</a:t>
            </a:r>
          </a:p>
          <a:p>
            <a:pPr>
              <a:buFont typeface="Arial" pitchFamily="34" charset="0"/>
              <a:buChar char="•"/>
            </a:pPr>
            <a:endParaRPr lang="en-US" sz="1000" dirty="0"/>
          </a:p>
          <a:p>
            <a:pPr>
              <a:buFont typeface="Arial" pitchFamily="34" charset="0"/>
              <a:buChar char="•"/>
            </a:pPr>
            <a:r>
              <a:rPr lang="en-US" dirty="0"/>
              <a:t>Provides valuation of the business</a:t>
            </a:r>
          </a:p>
          <a:p>
            <a:pPr>
              <a:buFont typeface="Arial" pitchFamily="34" charset="0"/>
              <a:buChar char="•"/>
            </a:pPr>
            <a:endParaRPr lang="en-US" sz="1000" dirty="0"/>
          </a:p>
          <a:p>
            <a:pPr>
              <a:buFont typeface="Arial" pitchFamily="34" charset="0"/>
              <a:buChar char="•"/>
            </a:pPr>
            <a:r>
              <a:rPr lang="en-US" dirty="0"/>
              <a:t>Can help reduce the risks of disputes with IRS</a:t>
            </a:r>
          </a:p>
          <a:p>
            <a:endParaRPr lang="en-US" dirty="0"/>
          </a:p>
        </p:txBody>
      </p:sp>
    </p:spTree>
  </p:cSld>
  <p:clrMapOvr>
    <a:masterClrMapping/>
  </p:clrMapOvr>
</p:sld>
</file>

<file path=ppt/theme/theme1.xml><?xml version="1.0" encoding="utf-8"?>
<a:theme xmlns:a="http://schemas.openxmlformats.org/drawingml/2006/main" name="GreyRockCover">
  <a:themeElements>
    <a:clrScheme name="MasterBrandPowerPoint">
      <a:dk1>
        <a:srgbClr val="141313"/>
      </a:dk1>
      <a:lt1>
        <a:sysClr val="window" lastClr="FFFFFF"/>
      </a:lt1>
      <a:dk2>
        <a:srgbClr val="00192E"/>
      </a:dk2>
      <a:lt2>
        <a:srgbClr val="005C9E"/>
      </a:lt2>
      <a:accent1>
        <a:srgbClr val="F7BE1C"/>
      </a:accent1>
      <a:accent2>
        <a:srgbClr val="B8821B"/>
      </a:accent2>
      <a:accent3>
        <a:srgbClr val="0080B1"/>
      </a:accent3>
      <a:accent4>
        <a:srgbClr val="89B3C8"/>
      </a:accent4>
      <a:accent5>
        <a:srgbClr val="B6AFA1"/>
      </a:accent5>
      <a:accent6>
        <a:srgbClr val="6A5C4B"/>
      </a:accent6>
      <a:hlink>
        <a:srgbClr val="B5B6B4"/>
      </a:hlink>
      <a:folHlink>
        <a:srgbClr val="63626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oAutofit/>
      </a:bodyPr>
      <a:lstStyle>
        <a:defPPr>
          <a:defRPr b="0" dirty="0" err="1" smtClean="0">
            <a:latin typeface="+mj-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1541</TotalTime>
  <Words>3667</Words>
  <Application>Microsoft Office PowerPoint</Application>
  <PresentationFormat>Custom</PresentationFormat>
  <Paragraphs>470</Paragraphs>
  <Slides>28</Slides>
  <Notes>28</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41" baseType="lpstr">
      <vt:lpstr>ＭＳ Ｐゴシック</vt:lpstr>
      <vt:lpstr>Arial</vt:lpstr>
      <vt:lpstr>Franklin Gothic Demi</vt:lpstr>
      <vt:lpstr>Garamond</vt:lpstr>
      <vt:lpstr>PrudentialModern</vt:lpstr>
      <vt:lpstr>PrudentialModern Med</vt:lpstr>
      <vt:lpstr>PrudentialModern SemCond</vt:lpstr>
      <vt:lpstr>Times New Roman</vt:lpstr>
      <vt:lpstr>Verdana</vt:lpstr>
      <vt:lpstr>ヒラギノ角ゴ Pro W3</vt:lpstr>
      <vt:lpstr>GreyRockCover</vt:lpstr>
      <vt:lpstr>Clip</vt:lpstr>
      <vt:lpstr>Worksheet</vt:lpstr>
      <vt:lpstr>PowerPoint Presentation</vt:lpstr>
      <vt:lpstr>The Market</vt:lpstr>
      <vt:lpstr>The Small Business Opportunity</vt:lpstr>
      <vt:lpstr>The Small Business Opportunity</vt:lpstr>
      <vt:lpstr>Successful Buy-Sell Planning</vt:lpstr>
      <vt:lpstr>Why Establish a Buy-Sell Plan?</vt:lpstr>
      <vt:lpstr>The Forced Sale</vt:lpstr>
      <vt:lpstr>Questions to Ask a Business Owner</vt:lpstr>
      <vt:lpstr> Buy-Sell Planning: the Benefits</vt:lpstr>
      <vt:lpstr>Which Plan is the Right Plan?</vt:lpstr>
      <vt:lpstr>Two Types of Buy-Sell Agreements</vt:lpstr>
      <vt:lpstr>Cross-Purchase Agreement</vt:lpstr>
      <vt:lpstr>Cross-Purchase Agreement</vt:lpstr>
      <vt:lpstr>Cross-Purchase Agreement</vt:lpstr>
      <vt:lpstr>Cross-Purchase Agreement</vt:lpstr>
      <vt:lpstr>Entity Purchase Agreement</vt:lpstr>
      <vt:lpstr>Entity Purchase Agreement</vt:lpstr>
      <vt:lpstr>Employer Owned Life Insurance</vt:lpstr>
      <vt:lpstr>Employer Owned Life Insurance</vt:lpstr>
      <vt:lpstr>Entity Purchase Agreement</vt:lpstr>
      <vt:lpstr>Entity Purchase Agreement</vt:lpstr>
      <vt:lpstr>The Importance of Business Valuation</vt:lpstr>
      <vt:lpstr>Funding the Buy-Sell Agreement</vt:lpstr>
      <vt:lpstr>Funding Options</vt:lpstr>
      <vt:lpstr>Funding Options (continued)</vt:lpstr>
      <vt:lpstr>Or Life Insurance May Be the Answer</vt:lpstr>
      <vt:lpstr>Summary</vt:lpstr>
      <vt:lpstr>Thank you</vt:lpstr>
    </vt:vector>
  </TitlesOfParts>
  <Company>Prudential Financial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Theresa Scalera</dc:creator>
  <cp:lastModifiedBy>Leonardo Sette</cp:lastModifiedBy>
  <cp:revision>169</cp:revision>
  <cp:lastPrinted>2011-07-07T19:14:25Z</cp:lastPrinted>
  <dcterms:created xsi:type="dcterms:W3CDTF">2011-07-11T17:36:40Z</dcterms:created>
  <dcterms:modified xsi:type="dcterms:W3CDTF">2018-11-02T09:18:17Z</dcterms:modified>
</cp:coreProperties>
</file>